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1"/>
  </p:notesMasterIdLst>
  <p:sldIdLst>
    <p:sldId id="287" r:id="rId5"/>
    <p:sldId id="257" r:id="rId6"/>
    <p:sldId id="258" r:id="rId7"/>
    <p:sldId id="259" r:id="rId8"/>
    <p:sldId id="263" r:id="rId9"/>
    <p:sldId id="264" r:id="rId10"/>
    <p:sldId id="288" r:id="rId11"/>
    <p:sldId id="265" r:id="rId12"/>
    <p:sldId id="266" r:id="rId13"/>
    <p:sldId id="267" r:id="rId14"/>
    <p:sldId id="316" r:id="rId15"/>
    <p:sldId id="268" r:id="rId16"/>
    <p:sldId id="269" r:id="rId17"/>
    <p:sldId id="310" r:id="rId18"/>
    <p:sldId id="273" r:id="rId19"/>
    <p:sldId id="274" r:id="rId20"/>
    <p:sldId id="275" r:id="rId21"/>
    <p:sldId id="312" r:id="rId22"/>
    <p:sldId id="276" r:id="rId23"/>
    <p:sldId id="277" r:id="rId24"/>
    <p:sldId id="281" r:id="rId25"/>
    <p:sldId id="279" r:id="rId26"/>
    <p:sldId id="280" r:id="rId27"/>
    <p:sldId id="282" r:id="rId28"/>
    <p:sldId id="283" r:id="rId29"/>
    <p:sldId id="285"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 id="306" r:id="rId46"/>
    <p:sldId id="307" r:id="rId47"/>
    <p:sldId id="313" r:id="rId48"/>
    <p:sldId id="314" r:id="rId49"/>
    <p:sldId id="309"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9427442-F107-73AB-CEE7-09D09FF5C5D3}" name="Deja Cannon" initials="DC" userId="S::dp837@ipo.rutgers.edu::0121cecb-c802-438a-bb03-4b07dcb0bf18" providerId="AD"/>
  <p188:author id="{19DA02F4-A972-DE75-01E3-1D93ABA34724}" name="Meredith Mullane" initials="MM" userId="S::mmullane@rbhs.rutgers.edu::94506b66-03ae-4ec9-9fb3-b3f42686a71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05" autoAdjust="0"/>
    <p:restoredTop sz="94674"/>
  </p:normalViewPr>
  <p:slideViewPr>
    <p:cSldViewPr snapToGrid="0">
      <p:cViewPr varScale="1">
        <p:scale>
          <a:sx n="64" d="100"/>
          <a:sy n="64" d="100"/>
        </p:scale>
        <p:origin x="56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8/10/relationships/authors" Target="author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F5AF21-12E7-C742-A9F7-DC4A4182B874}" type="datetimeFigureOut">
              <a:rPr lang="en-US" smtClean="0"/>
              <a:t>3/13/2026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AB13BD-31FE-ED47-9358-662A702F7DEA}" type="slidenum">
              <a:rPr lang="en-US" smtClean="0"/>
              <a:t>‹#›</a:t>
            </a:fld>
            <a:endParaRPr lang="en-US"/>
          </a:p>
        </p:txBody>
      </p:sp>
    </p:spTree>
    <p:extLst>
      <p:ext uri="{BB962C8B-B14F-4D97-AF65-F5344CB8AC3E}">
        <p14:creationId xmlns:p14="http://schemas.microsoft.com/office/powerpoint/2010/main" val="961587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AB13BD-31FE-ED47-9358-662A702F7DEA}" type="slidenum">
              <a:rPr lang="en-US" smtClean="0"/>
              <a:t>46</a:t>
            </a:fld>
            <a:endParaRPr lang="en-US"/>
          </a:p>
        </p:txBody>
      </p:sp>
    </p:spTree>
    <p:extLst>
      <p:ext uri="{BB962C8B-B14F-4D97-AF65-F5344CB8AC3E}">
        <p14:creationId xmlns:p14="http://schemas.microsoft.com/office/powerpoint/2010/main" val="39073340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FDD9D-1D26-5C7E-93FF-C7E410B6BC49}"/>
              </a:ext>
            </a:extLst>
          </p:cNvPr>
          <p:cNvSpPr>
            <a:spLocks noGrp="1"/>
          </p:cNvSpPr>
          <p:nvPr>
            <p:ph type="ctrTitle"/>
          </p:nvPr>
        </p:nvSpPr>
        <p:spPr>
          <a:xfrm>
            <a:off x="1524000" y="1234439"/>
            <a:ext cx="9144000" cy="2275523"/>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75CBED-BA67-47C0-002C-40E23D273C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4" name="Picture 3" descr="A black background with a black square&#10;&#10;Description automatically generated with medium confidence">
            <a:extLst>
              <a:ext uri="{FF2B5EF4-FFF2-40B4-BE49-F238E27FC236}">
                <a16:creationId xmlns:a16="http://schemas.microsoft.com/office/drawing/2014/main" id="{E9699064-92DB-3896-CEF6-AC1DBD6B6618}"/>
              </a:ext>
            </a:extLst>
          </p:cNvPr>
          <p:cNvPicPr>
            <a:picLocks noChangeAspect="1"/>
          </p:cNvPicPr>
          <p:nvPr userDrawn="1"/>
        </p:nvPicPr>
        <p:blipFill>
          <a:blip r:embed="rId2"/>
          <a:stretch>
            <a:fillRect/>
          </a:stretch>
        </p:blipFill>
        <p:spPr>
          <a:xfrm>
            <a:off x="457200" y="457200"/>
            <a:ext cx="2616708" cy="777240"/>
          </a:xfrm>
          <a:prstGeom prst="rect">
            <a:avLst/>
          </a:prstGeom>
        </p:spPr>
      </p:pic>
    </p:spTree>
    <p:extLst>
      <p:ext uri="{BB962C8B-B14F-4D97-AF65-F5344CB8AC3E}">
        <p14:creationId xmlns:p14="http://schemas.microsoft.com/office/powerpoint/2010/main" val="1295179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480F5-9498-E821-D8D6-F4B7EF5654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3C1DF9-FE27-E389-D92A-4BDD3C8EC0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880E4B-D122-EC1A-5480-E319D68575C4}"/>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5" name="Footer Placeholder 4">
            <a:extLst>
              <a:ext uri="{FF2B5EF4-FFF2-40B4-BE49-F238E27FC236}">
                <a16:creationId xmlns:a16="http://schemas.microsoft.com/office/drawing/2014/main" id="{D4F09F2F-1485-8D2F-080F-310B221E655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AF4145E-59C1-4BB0-EF5B-7D28DD429A16}"/>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7" name="Picture 6" descr="A red letter r on a black background&#10;&#10;Description automatically generated">
            <a:extLst>
              <a:ext uri="{FF2B5EF4-FFF2-40B4-BE49-F238E27FC236}">
                <a16:creationId xmlns:a16="http://schemas.microsoft.com/office/drawing/2014/main" id="{CCAF01A9-547A-C8BB-0879-E902D707221D}"/>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597555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68D7F1-B837-744D-210B-E2FE2666B7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8E1611-8EE5-8512-5A11-FA79F9455F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5BBBC9-A53D-4135-CFF8-5DA8DBD8D346}"/>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5" name="Footer Placeholder 4">
            <a:extLst>
              <a:ext uri="{FF2B5EF4-FFF2-40B4-BE49-F238E27FC236}">
                <a16:creationId xmlns:a16="http://schemas.microsoft.com/office/drawing/2014/main" id="{3CE2A52E-70FF-899E-ACE6-8FB9EE8E712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01CE398-58A3-7AFA-2358-E6FBAD0F5971}"/>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7" name="Picture 6" descr="A red letter r on a black background&#10;&#10;Description automatically generated">
            <a:extLst>
              <a:ext uri="{FF2B5EF4-FFF2-40B4-BE49-F238E27FC236}">
                <a16:creationId xmlns:a16="http://schemas.microsoft.com/office/drawing/2014/main" id="{6A7A229A-A3C6-EE8C-E21F-E4BF08345465}"/>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416533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74540-C1CF-A013-BB96-CBB938F0EB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CABF4A-9AB1-1961-C29D-093108ED31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E1E0F7-17D3-544A-2A7A-C909368175B3}"/>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5" name="Footer Placeholder 4">
            <a:extLst>
              <a:ext uri="{FF2B5EF4-FFF2-40B4-BE49-F238E27FC236}">
                <a16:creationId xmlns:a16="http://schemas.microsoft.com/office/drawing/2014/main" id="{677E92BA-6A27-18C4-CDB3-1760AAA8DEA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9B3FCCE-D3F3-224D-D6F4-820A7DB59597}"/>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7" name="Picture 6" descr="A red letter r on a black background&#10;&#10;Description automatically generated">
            <a:extLst>
              <a:ext uri="{FF2B5EF4-FFF2-40B4-BE49-F238E27FC236}">
                <a16:creationId xmlns:a16="http://schemas.microsoft.com/office/drawing/2014/main" id="{70F4475C-70B1-671F-5823-FD3368A5D525}"/>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3098298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2F0AC-598A-1480-852E-5A5AE65FF8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272E8E-80FF-8068-8D2E-E8EDDFCF66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68A44B-1B87-029A-9528-562D7B07D8B9}"/>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5" name="Footer Placeholder 4">
            <a:extLst>
              <a:ext uri="{FF2B5EF4-FFF2-40B4-BE49-F238E27FC236}">
                <a16:creationId xmlns:a16="http://schemas.microsoft.com/office/drawing/2014/main" id="{B2980C5B-4585-A50B-0EDB-5C373D5BB11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0DB604A-6EDC-11CD-39F8-000986E181E2}"/>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7" name="Picture 6" descr="A red letter r on a black background&#10;&#10;Description automatically generated">
            <a:extLst>
              <a:ext uri="{FF2B5EF4-FFF2-40B4-BE49-F238E27FC236}">
                <a16:creationId xmlns:a16="http://schemas.microsoft.com/office/drawing/2014/main" id="{3529A3C9-694E-AF0D-4771-4DB6750C07CA}"/>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166791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710CA-A024-18E4-1551-CBBC2A2C50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C7C662-4B24-7293-2D40-0D80B19031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582BA-F6DD-044A-BFD6-A5D36283AB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58BF7F-8339-A4AB-5E1D-3E8C3783BBDC}"/>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6" name="Footer Placeholder 5">
            <a:extLst>
              <a:ext uri="{FF2B5EF4-FFF2-40B4-BE49-F238E27FC236}">
                <a16:creationId xmlns:a16="http://schemas.microsoft.com/office/drawing/2014/main" id="{56740EB3-6EBC-3BB4-F7EF-512D62FB1A4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A6AAD56F-C9AA-EA06-FEE1-9EC0C338A9AA}"/>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9" name="Picture 8" descr="A red letter r on a black background&#10;&#10;Description automatically generated">
            <a:extLst>
              <a:ext uri="{FF2B5EF4-FFF2-40B4-BE49-F238E27FC236}">
                <a16:creationId xmlns:a16="http://schemas.microsoft.com/office/drawing/2014/main" id="{88E58852-29B9-3D14-7F4F-E603640C9798}"/>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935940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8753C-857F-E0D3-4C6A-A4CED31064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964A07-A8C0-B601-458A-55E72458BD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93F02F-0F95-E5BD-E893-05F98DF6B5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EE446F-E7F4-FC62-BF49-D3B81CF935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F00D3C-C128-F958-AAF9-26B9B88818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A40F60-194A-A0C7-5079-79C0E1BED663}"/>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8" name="Footer Placeholder 7">
            <a:extLst>
              <a:ext uri="{FF2B5EF4-FFF2-40B4-BE49-F238E27FC236}">
                <a16:creationId xmlns:a16="http://schemas.microsoft.com/office/drawing/2014/main" id="{5894276B-0DBA-B2DD-89C1-388D760F686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A6906209-A6CF-898B-1407-DC63CA47222B}"/>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10" name="Picture 9" descr="A red letter r on a black background&#10;&#10;Description automatically generated">
            <a:extLst>
              <a:ext uri="{FF2B5EF4-FFF2-40B4-BE49-F238E27FC236}">
                <a16:creationId xmlns:a16="http://schemas.microsoft.com/office/drawing/2014/main" id="{00309643-A374-9BAC-A40A-E311A6799945}"/>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2897613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A70F2-49AA-5BE0-EBF5-4004A7A965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712DDE-8532-A429-B9AE-19FB24CBCC94}"/>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4" name="Footer Placeholder 3">
            <a:extLst>
              <a:ext uri="{FF2B5EF4-FFF2-40B4-BE49-F238E27FC236}">
                <a16:creationId xmlns:a16="http://schemas.microsoft.com/office/drawing/2014/main" id="{8BA7D6BA-B1F8-4E8A-E39A-39AE9AD432F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2771CAA2-910A-AD75-11BF-1C54A698BACD}"/>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6" name="Picture 5" descr="A red letter r on a black background&#10;&#10;Description automatically generated">
            <a:extLst>
              <a:ext uri="{FF2B5EF4-FFF2-40B4-BE49-F238E27FC236}">
                <a16:creationId xmlns:a16="http://schemas.microsoft.com/office/drawing/2014/main" id="{AD920115-E178-9B63-243C-118FE80D93C4}"/>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272522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E6B699-22AE-8EEE-5948-EE08E2A8AFA1}"/>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3" name="Footer Placeholder 2">
            <a:extLst>
              <a:ext uri="{FF2B5EF4-FFF2-40B4-BE49-F238E27FC236}">
                <a16:creationId xmlns:a16="http://schemas.microsoft.com/office/drawing/2014/main" id="{21F99F6A-70BE-AD00-3510-24ED7010215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D7F40511-03B3-65CE-55EB-92005CB5A6F5}"/>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6" name="Picture 5" descr="A red letter r on a black background&#10;&#10;Description automatically generated">
            <a:extLst>
              <a:ext uri="{FF2B5EF4-FFF2-40B4-BE49-F238E27FC236}">
                <a16:creationId xmlns:a16="http://schemas.microsoft.com/office/drawing/2014/main" id="{C288FEDD-8C4D-2029-31B5-4989BDA02DC3}"/>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303752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98077-4443-D0C6-6109-736F91EE9E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4BF44F-5D8C-CECC-6428-C139EF9440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40EB9B-6D2B-835E-9C75-2088C2E358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001B1A-9F80-FA01-7898-5AE06F07AD7C}"/>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6" name="Footer Placeholder 5">
            <a:extLst>
              <a:ext uri="{FF2B5EF4-FFF2-40B4-BE49-F238E27FC236}">
                <a16:creationId xmlns:a16="http://schemas.microsoft.com/office/drawing/2014/main" id="{0030F3A6-3E9D-74CB-A371-BB4E2B52D3A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50E3644-8B22-7E38-155C-1566CF410CCF}"/>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8" name="Picture 7" descr="A red letter r on a black background&#10;&#10;Description automatically generated">
            <a:extLst>
              <a:ext uri="{FF2B5EF4-FFF2-40B4-BE49-F238E27FC236}">
                <a16:creationId xmlns:a16="http://schemas.microsoft.com/office/drawing/2014/main" id="{E51230FF-9A57-D966-D4CD-783F2CABC957}"/>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1271140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72B10-DBA2-ABDA-61E6-F60AE5C5A3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95FFDDF-C6A6-921B-30BB-F05D99C48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63A7FBB-1608-0F3A-5AE6-B490838BA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3A6AF-888D-7BEC-3694-C90B20F5C1D7}"/>
              </a:ext>
            </a:extLst>
          </p:cNvPr>
          <p:cNvSpPr>
            <a:spLocks noGrp="1"/>
          </p:cNvSpPr>
          <p:nvPr>
            <p:ph type="dt" sz="half" idx="10"/>
          </p:nvPr>
        </p:nvSpPr>
        <p:spPr>
          <a:xfrm>
            <a:off x="838200" y="6356350"/>
            <a:ext cx="2743200" cy="365125"/>
          </a:xfrm>
          <a:prstGeom prst="rect">
            <a:avLst/>
          </a:prstGeom>
        </p:spPr>
        <p:txBody>
          <a:bodyPr/>
          <a:lstStyle/>
          <a:p>
            <a:fld id="{E98289FB-2489-6C43-8F06-C58106D3E714}" type="datetimeFigureOut">
              <a:rPr lang="en-US" smtClean="0"/>
              <a:t>3/13/2026</a:t>
            </a:fld>
            <a:endParaRPr lang="en-US"/>
          </a:p>
        </p:txBody>
      </p:sp>
      <p:sp>
        <p:nvSpPr>
          <p:cNvPr id="6" name="Footer Placeholder 5">
            <a:extLst>
              <a:ext uri="{FF2B5EF4-FFF2-40B4-BE49-F238E27FC236}">
                <a16:creationId xmlns:a16="http://schemas.microsoft.com/office/drawing/2014/main" id="{1F1CBC6F-19E2-D4D1-DD66-DE5F718A380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BEC1CFF-C760-E269-4CF7-23FC95CBECF5}"/>
              </a:ext>
            </a:extLst>
          </p:cNvPr>
          <p:cNvSpPr>
            <a:spLocks noGrp="1"/>
          </p:cNvSpPr>
          <p:nvPr>
            <p:ph type="sldNum" sz="quarter" idx="12"/>
          </p:nvPr>
        </p:nvSpPr>
        <p:spPr>
          <a:xfrm>
            <a:off x="11552444" y="6356350"/>
            <a:ext cx="555331" cy="365125"/>
          </a:xfrm>
          <a:prstGeom prst="rect">
            <a:avLst/>
          </a:prstGeom>
        </p:spPr>
        <p:txBody>
          <a:bodyPr/>
          <a:lstStyle/>
          <a:p>
            <a:fld id="{44C0E520-CB02-FE44-B9CA-49F8729EC252}" type="slidenum">
              <a:rPr lang="en-US" smtClean="0"/>
              <a:t>‹#›</a:t>
            </a:fld>
            <a:endParaRPr lang="en-US"/>
          </a:p>
        </p:txBody>
      </p:sp>
      <p:pic>
        <p:nvPicPr>
          <p:cNvPr id="8" name="Picture 7" descr="A red letter r on a black background&#10;&#10;Description automatically generated">
            <a:extLst>
              <a:ext uri="{FF2B5EF4-FFF2-40B4-BE49-F238E27FC236}">
                <a16:creationId xmlns:a16="http://schemas.microsoft.com/office/drawing/2014/main" id="{CACF0202-A3E3-C034-CAEC-BFD20D44282B}"/>
              </a:ext>
            </a:extLst>
          </p:cNvPr>
          <p:cNvPicPr>
            <a:picLocks noChangeAspect="1"/>
          </p:cNvPicPr>
          <p:nvPr userDrawn="1"/>
        </p:nvPicPr>
        <p:blipFill>
          <a:blip r:embed="rId2"/>
          <a:stretch>
            <a:fillRect/>
          </a:stretch>
        </p:blipFill>
        <p:spPr>
          <a:xfrm>
            <a:off x="11185707" y="6392127"/>
            <a:ext cx="369418" cy="274320"/>
          </a:xfrm>
          <a:prstGeom prst="rect">
            <a:avLst/>
          </a:prstGeom>
        </p:spPr>
      </p:pic>
    </p:spTree>
    <p:extLst>
      <p:ext uri="{BB962C8B-B14F-4D97-AF65-F5344CB8AC3E}">
        <p14:creationId xmlns:p14="http://schemas.microsoft.com/office/powerpoint/2010/main" val="2739153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A98615-7318-98AB-5F19-113D83E035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142A1-F84F-DB8F-523C-C855F2479A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5622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facultyaffairs.rbhs.rutgers.edu/faculty-resources/extension-to-timetables-for-tenure-consider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laborrelations.rutgers.edu/sites/default/files/document/MOA%20for%20Exclusion%20of%20Time.Fully%20Executed.7-30-2025.pdf" TargetMode="External"/><Relationship Id="rId2" Type="http://schemas.openxmlformats.org/officeDocument/2006/relationships/hyperlink" Target="https://facultyaffairs.rbhs.rutgers.edu/faculty-resources/extension-to-timetables-for-tenure-consideration/" TargetMode="External"/><Relationship Id="rId1" Type="http://schemas.openxmlformats.org/officeDocument/2006/relationships/slideLayout" Target="../slideLayouts/slideLayout2.xml"/><Relationship Id="rId5" Type="http://schemas.openxmlformats.org/officeDocument/2006/relationships/hyperlink" Target="mailto:amullis@oq.rutgers.edu" TargetMode="External"/><Relationship Id="rId4" Type="http://schemas.openxmlformats.org/officeDocument/2006/relationships/hyperlink" Target="https://nam02.safelinks.protection.outlook.com/?url=https%3A%2F%2Fview.officeapps.live.com%2Fop%2Fview.aspx%3Fsrc%3Dhttps%253A%252F%252Flaborrelations.rutgers.edu%252Fsites%252Fdefault%252Ffiles%252Fdocument%252FAAUP-AFT%252520Faculty%252520Request%252520Form.July%25252030%2525202025%252520MOA.doc%26wdOrigin%3DBROWSELINK&amp;data=05%7C02%7Cmjc615%40rbhs.rutgers.edu%7C25e697837d124827012508dddb6a7efe%7Cb92d2b234d35447093ff69aca6632ffe%7C1%7C0%7C638907972639934263%7CUnknown%7CTWFpbGZsb3d8eyJFbXB0eU1hcGkiOnRydWUsIlYiOiIwLjAuMDAwMCIsIlAiOiJXaW4zMiIsIkFOIjoiTWFpbCIsIldUIjoyfQ%3D%3D%7C0%7C%7C%7C&amp;sdata=87CoX9JomUmf8G1a6yps5xEwkqD1hWPIOikGPsWyFGg%3D&amp;reserved=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facultyaffairs.rbhs.rutgers.edu/events/" TargetMode="External"/><Relationship Id="rId2" Type="http://schemas.openxmlformats.org/officeDocument/2006/relationships/hyperlink" Target="https://facultyaffairs.rbhs.rutgers.edu/faculty-development/"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facultyaffairs.rbhs.rutgers.edu/wp-content/uploads/rbhs-definition-of-r01-equivalents.pdf"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UPDATED-03102026.pdf"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facultyaffairs.rbhs.rutgers.edu/faculty-resources/" TargetMode="External"/><Relationship Id="rId2" Type="http://schemas.openxmlformats.org/officeDocument/2006/relationships/hyperlink" Target="https://facultyaffairs.rbhs.rutgers.edu/" TargetMode="Externa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30.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UPDATED-03102026.pdf" TargetMode="Externa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UPDATED-03102026.pdf"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UPDATED-03102026.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s://facultyaffairs.rbhs.rutgers.edu/appointments-promotions/faculty-appointments-and-promotions-guideline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facultyaffairs.rbhs.rutgers.edu/wp-content/uploads/Table-for-Criteria-NTT-Tracks-UPDATED-03102026.pdf"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facultyaffairs.rbhs.rutgers.edu/wp-content/uploads/rbhs-definition-of-r01-equivalents.pdf" TargetMode="External"/><Relationship Id="rId2" Type="http://schemas.openxmlformats.org/officeDocument/2006/relationships/hyperlink" Target="https://facultyaffairs.rbhs.rutgers.edu/wp-content/uploads/Promotions-Data-FY17-FY25-FINAL.pdf" TargetMode="External"/><Relationship Id="rId1" Type="http://schemas.openxmlformats.org/officeDocument/2006/relationships/slideLayout" Target="../slideLayouts/slideLayout2.xml"/><Relationship Id="rId4" Type="http://schemas.openxmlformats.org/officeDocument/2006/relationships/hyperlink" Target="https://facultyaffairs.rbhs.rutgers.edu/wp-content/uploads/Version-Approved-by-Union-on-10-16-2024.AP-Guidelines-dated-April-24-2023.pdf"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hyperlink" Target="https://facultyaffairs.rbhs.rutgers.edu/administrative-resources/tracks/"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hyperlink" Target="https://rutgershealth.org/sites/default/files/2024-08/Rutgers-Health_Statement-Professionalism_073024.pdf"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mailto:bocarsly@njms.Rutgers.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rbhsfacultyaffairs@rbhs.rutgers.edu" TargetMode="External"/><Relationship Id="rId4" Type="http://schemas.openxmlformats.org/officeDocument/2006/relationships/hyperlink" Target="mailto:Jjeffrey.carson@rutgers.ed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22E9D-0CD5-3B51-A905-0D3CABD53823}"/>
              </a:ext>
            </a:extLst>
          </p:cNvPr>
          <p:cNvSpPr>
            <a:spLocks noGrp="1"/>
          </p:cNvSpPr>
          <p:nvPr>
            <p:ph type="ctrTitle"/>
          </p:nvPr>
        </p:nvSpPr>
        <p:spPr>
          <a:xfrm>
            <a:off x="1524000" y="1234439"/>
            <a:ext cx="9144000" cy="3355849"/>
          </a:xfrm>
        </p:spPr>
        <p:txBody>
          <a:bodyPr>
            <a:normAutofit/>
          </a:bodyPr>
          <a:lstStyle/>
          <a:p>
            <a:r>
              <a:rPr kumimoji="0" lang="en-US" sz="3500" b="1" i="0" u="none" strike="noStrike" kern="0" cap="none" spc="0" normalizeH="0" baseline="0" noProof="0" dirty="0">
                <a:ln>
                  <a:noFill/>
                </a:ln>
                <a:effectLst/>
                <a:uLnTx/>
                <a:uFillTx/>
                <a:latin typeface="Arial"/>
                <a:ea typeface="+mn-ea"/>
                <a:cs typeface="Arial"/>
              </a:rPr>
              <a:t>Policies and Guidelines</a:t>
            </a:r>
            <a:r>
              <a:rPr kumimoji="0" lang="en-US" sz="3500" b="1" i="0" u="none" strike="noStrike" kern="0" cap="none" spc="-75" normalizeH="0" baseline="0" noProof="0" dirty="0">
                <a:ln>
                  <a:noFill/>
                </a:ln>
                <a:effectLst/>
                <a:uLnTx/>
                <a:uFillTx/>
                <a:latin typeface="Arial"/>
                <a:ea typeface="+mn-ea"/>
                <a:cs typeface="Arial"/>
              </a:rPr>
              <a:t> </a:t>
            </a:r>
            <a:r>
              <a:rPr kumimoji="0" lang="en-US" sz="3500" b="1" i="0" u="none" strike="noStrike" kern="0" cap="none" spc="0" normalizeH="0" baseline="0" noProof="0" dirty="0">
                <a:ln>
                  <a:noFill/>
                </a:ln>
                <a:effectLst/>
                <a:uLnTx/>
                <a:uFillTx/>
                <a:latin typeface="Arial"/>
                <a:ea typeface="+mn-ea"/>
                <a:cs typeface="Arial"/>
              </a:rPr>
              <a:t>Governing  Appointments, Promotions, and  Professional Activities</a:t>
            </a:r>
            <a:r>
              <a:rPr lang="en-US" sz="3500" b="1" kern="0" dirty="0">
                <a:latin typeface="Arial"/>
                <a:ea typeface="+mn-ea"/>
                <a:cs typeface="Arial"/>
              </a:rPr>
              <a:t> of the </a:t>
            </a:r>
            <a:br>
              <a:rPr lang="en-US" sz="3500" b="1" kern="0" dirty="0">
                <a:latin typeface="Arial"/>
                <a:ea typeface="+mn-ea"/>
                <a:cs typeface="Arial"/>
              </a:rPr>
            </a:br>
            <a:r>
              <a:rPr lang="en-US" sz="3500" b="1" kern="0" dirty="0">
                <a:latin typeface="Arial"/>
                <a:ea typeface="+mn-ea"/>
                <a:cs typeface="Arial"/>
              </a:rPr>
              <a:t>Rutgers Health Faculty</a:t>
            </a:r>
            <a:br>
              <a:rPr kumimoji="0" lang="en-US" b="0" i="0" u="none" strike="noStrike" kern="1200" cap="none" spc="0" normalizeH="0" baseline="0" noProof="0" dirty="0">
                <a:ln>
                  <a:noFill/>
                </a:ln>
                <a:solidFill>
                  <a:prstClr val="black"/>
                </a:solidFill>
                <a:effectLst/>
                <a:uLnTx/>
                <a:uFillTx/>
                <a:latin typeface="Arial"/>
                <a:ea typeface="+mn-ea"/>
                <a:cs typeface="Arial"/>
              </a:rPr>
            </a:br>
            <a:endParaRPr lang="en-US" dirty="0"/>
          </a:p>
        </p:txBody>
      </p:sp>
      <p:sp>
        <p:nvSpPr>
          <p:cNvPr id="3" name="Subtitle 2">
            <a:extLst>
              <a:ext uri="{FF2B5EF4-FFF2-40B4-BE49-F238E27FC236}">
                <a16:creationId xmlns:a16="http://schemas.microsoft.com/office/drawing/2014/main" id="{F6ADF58F-8B61-1CA9-FB06-0D597A97978B}"/>
              </a:ext>
            </a:extLst>
          </p:cNvPr>
          <p:cNvSpPr>
            <a:spLocks noGrp="1"/>
          </p:cNvSpPr>
          <p:nvPr>
            <p:ph type="subTitle" idx="1"/>
          </p:nvPr>
        </p:nvSpPr>
        <p:spPr>
          <a:xfrm>
            <a:off x="1819656" y="4590288"/>
            <a:ext cx="8848344" cy="667512"/>
          </a:xfrm>
        </p:spPr>
        <p:txBody>
          <a:bodyPr/>
          <a:lstStyle/>
          <a:p>
            <a:r>
              <a:rPr lang="en-US" b="1" dirty="0">
                <a:latin typeface="Arial" panose="020B0604020202020204" pitchFamily="34" charset="0"/>
                <a:cs typeface="Arial" panose="020B0604020202020204" pitchFamily="34" charset="0"/>
              </a:rPr>
              <a:t>February 4, 2026</a:t>
            </a:r>
          </a:p>
        </p:txBody>
      </p:sp>
      <p:sp>
        <p:nvSpPr>
          <p:cNvPr id="5" name="TextBox 4">
            <a:extLst>
              <a:ext uri="{FF2B5EF4-FFF2-40B4-BE49-F238E27FC236}">
                <a16:creationId xmlns:a16="http://schemas.microsoft.com/office/drawing/2014/main" id="{E55197E6-D1C4-C85E-5392-BEC8C78DAD6A}"/>
              </a:ext>
            </a:extLst>
          </p:cNvPr>
          <p:cNvSpPr txBox="1"/>
          <p:nvPr/>
        </p:nvSpPr>
        <p:spPr>
          <a:xfrm>
            <a:off x="149352" y="6457890"/>
            <a:ext cx="6094476" cy="369332"/>
          </a:xfrm>
          <a:prstGeom prst="rect">
            <a:avLst/>
          </a:prstGeom>
          <a:noFill/>
        </p:spPr>
        <p:txBody>
          <a:bodyPr wrap="square">
            <a:spAutoFit/>
          </a:bodyPr>
          <a:lstStyle/>
          <a:p>
            <a:pPr algn="l"/>
            <a:r>
              <a:rPr lang="en-US" dirty="0">
                <a:latin typeface="Arial"/>
                <a:cs typeface="Arial"/>
              </a:rPr>
              <a:t>Rutgers, </a:t>
            </a:r>
            <a:r>
              <a:rPr lang="en-US" spc="-5" dirty="0">
                <a:latin typeface="Arial"/>
                <a:cs typeface="Arial"/>
              </a:rPr>
              <a:t>The </a:t>
            </a:r>
            <a:r>
              <a:rPr lang="en-US" dirty="0">
                <a:latin typeface="Arial"/>
                <a:cs typeface="Arial"/>
              </a:rPr>
              <a:t>State </a:t>
            </a:r>
            <a:r>
              <a:rPr lang="en-US" spc="-5" dirty="0">
                <a:latin typeface="Arial"/>
                <a:cs typeface="Arial"/>
              </a:rPr>
              <a:t>University </a:t>
            </a:r>
            <a:r>
              <a:rPr lang="en-US" dirty="0">
                <a:latin typeface="Arial"/>
                <a:cs typeface="Arial"/>
              </a:rPr>
              <a:t>of </a:t>
            </a:r>
            <a:r>
              <a:rPr lang="en-US" spc="-5" dirty="0">
                <a:latin typeface="Arial"/>
                <a:cs typeface="Arial"/>
              </a:rPr>
              <a:t>New</a:t>
            </a:r>
            <a:r>
              <a:rPr lang="en-US" spc="-150" dirty="0">
                <a:latin typeface="Arial"/>
                <a:cs typeface="Arial"/>
              </a:rPr>
              <a:t> </a:t>
            </a:r>
            <a:r>
              <a:rPr lang="en-US" dirty="0">
                <a:latin typeface="Arial"/>
                <a:cs typeface="Arial"/>
              </a:rPr>
              <a:t>Jersey</a:t>
            </a:r>
          </a:p>
        </p:txBody>
      </p:sp>
    </p:spTree>
    <p:extLst>
      <p:ext uri="{BB962C8B-B14F-4D97-AF65-F5344CB8AC3E}">
        <p14:creationId xmlns:p14="http://schemas.microsoft.com/office/powerpoint/2010/main" val="169636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E3A53-8D0E-8BAA-1526-6F501BB986D0}"/>
              </a:ext>
            </a:extLst>
          </p:cNvPr>
          <p:cNvSpPr>
            <a:spLocks noGrp="1"/>
          </p:cNvSpPr>
          <p:nvPr>
            <p:ph type="title"/>
          </p:nvPr>
        </p:nvSpPr>
        <p:spPr>
          <a:xfrm>
            <a:off x="838200" y="157162"/>
            <a:ext cx="10515600" cy="1325563"/>
          </a:xfrm>
        </p:spPr>
        <p:txBody>
          <a:bodyPr>
            <a:normAutofit/>
          </a:bodyPr>
          <a:lstStyle/>
          <a:p>
            <a:pPr algn="ctr"/>
            <a:r>
              <a:rPr lang="en-US" sz="4000" b="1" dirty="0">
                <a:latin typeface="Arial" panose="020B0604020202020204" pitchFamily="34" charset="0"/>
                <a:cs typeface="Arial" panose="020B0604020202020204" pitchFamily="34" charset="0"/>
              </a:rPr>
              <a:t>Extension of</a:t>
            </a:r>
            <a:r>
              <a:rPr lang="en-US" sz="4000" b="1" spc="-65"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Timetables</a:t>
            </a:r>
            <a:endParaRPr lang="en-US" sz="4000" b="1" dirty="0">
              <a:latin typeface="Arial" panose="020B0604020202020204" pitchFamily="34" charset="0"/>
              <a:cs typeface="Arial" panose="020B0604020202020204" pitchFamily="34" charset="0"/>
            </a:endParaRPr>
          </a:p>
        </p:txBody>
      </p:sp>
      <p:sp>
        <p:nvSpPr>
          <p:cNvPr id="4" name="object 3">
            <a:extLst>
              <a:ext uri="{FF2B5EF4-FFF2-40B4-BE49-F238E27FC236}">
                <a16:creationId xmlns:a16="http://schemas.microsoft.com/office/drawing/2014/main" id="{B893F6D7-4FEF-555A-B888-00BA46DC69A5}"/>
              </a:ext>
            </a:extLst>
          </p:cNvPr>
          <p:cNvSpPr txBox="1">
            <a:spLocks noGrp="1"/>
          </p:cNvSpPr>
          <p:nvPr>
            <p:ph idx="1"/>
          </p:nvPr>
        </p:nvSpPr>
        <p:spPr>
          <a:xfrm>
            <a:off x="598488" y="1246188"/>
            <a:ext cx="10515600" cy="5213607"/>
          </a:xfrm>
          <a:prstGeom prst="rect">
            <a:avLst/>
          </a:prstGeom>
        </p:spPr>
        <p:txBody>
          <a:bodyPr vert="horz" wrap="square" lIns="0" tIns="67945" rIns="0" bIns="0" rtlCol="0">
            <a:spAutoFit/>
          </a:bodyPr>
          <a:lstStyle/>
          <a:p>
            <a:pPr marL="355600" indent="-342900">
              <a:lnSpc>
                <a:spcPct val="100000"/>
              </a:lnSpc>
              <a:spcBef>
                <a:spcPts val="535"/>
              </a:spcBef>
              <a:buFont typeface="Arial"/>
              <a:buChar char="•"/>
              <a:tabLst>
                <a:tab pos="354965" algn="l"/>
                <a:tab pos="355600" algn="l"/>
              </a:tabLst>
            </a:pPr>
            <a:r>
              <a:rPr sz="1800" b="1" dirty="0">
                <a:latin typeface="Arial"/>
                <a:cs typeface="Arial"/>
              </a:rPr>
              <a:t>Extensions for</a:t>
            </a:r>
            <a:r>
              <a:rPr sz="1800" b="1" spc="-15" dirty="0">
                <a:latin typeface="Arial"/>
                <a:cs typeface="Arial"/>
              </a:rPr>
              <a:t> </a:t>
            </a:r>
            <a:r>
              <a:rPr sz="1800" b="1" dirty="0">
                <a:latin typeface="Arial"/>
                <a:cs typeface="Arial"/>
              </a:rPr>
              <a:t>Instructors</a:t>
            </a:r>
            <a:endParaRPr sz="1800" dirty="0">
              <a:latin typeface="Arial"/>
              <a:cs typeface="Arial"/>
            </a:endParaRPr>
          </a:p>
          <a:p>
            <a:pPr marL="756285" lvl="1" indent="-287020">
              <a:lnSpc>
                <a:spcPct val="100000"/>
              </a:lnSpc>
              <a:spcBef>
                <a:spcPts val="430"/>
              </a:spcBef>
              <a:buChar char="–"/>
              <a:tabLst>
                <a:tab pos="756285" algn="l"/>
                <a:tab pos="756920" algn="l"/>
              </a:tabLst>
            </a:pPr>
            <a:r>
              <a:rPr sz="1800" spc="-5" dirty="0">
                <a:latin typeface="Arial"/>
                <a:cs typeface="Arial"/>
              </a:rPr>
              <a:t>Granted in extenuating</a:t>
            </a:r>
            <a:r>
              <a:rPr sz="1800" spc="15" dirty="0">
                <a:latin typeface="Arial"/>
                <a:cs typeface="Arial"/>
              </a:rPr>
              <a:t> </a:t>
            </a:r>
            <a:r>
              <a:rPr sz="1800" spc="-5" dirty="0">
                <a:latin typeface="Arial"/>
                <a:cs typeface="Arial"/>
              </a:rPr>
              <a:t>circumstances</a:t>
            </a:r>
            <a:endParaRPr sz="1800" dirty="0">
              <a:latin typeface="Arial"/>
              <a:cs typeface="Arial"/>
            </a:endParaRPr>
          </a:p>
          <a:p>
            <a:pPr marL="756285" lvl="1" indent="-287020">
              <a:lnSpc>
                <a:spcPct val="100000"/>
              </a:lnSpc>
              <a:spcBef>
                <a:spcPts val="434"/>
              </a:spcBef>
              <a:buChar char="–"/>
              <a:tabLst>
                <a:tab pos="756285" algn="l"/>
                <a:tab pos="756920" algn="l"/>
              </a:tabLst>
            </a:pPr>
            <a:r>
              <a:rPr sz="1800" spc="-5" dirty="0">
                <a:latin typeface="Arial"/>
                <a:cs typeface="Arial"/>
              </a:rPr>
              <a:t>Request in </a:t>
            </a:r>
            <a:r>
              <a:rPr sz="1800" spc="-10" dirty="0">
                <a:latin typeface="Arial"/>
                <a:cs typeface="Arial"/>
              </a:rPr>
              <a:t>writing </a:t>
            </a:r>
            <a:r>
              <a:rPr sz="1800" dirty="0">
                <a:latin typeface="Arial"/>
                <a:cs typeface="Arial"/>
              </a:rPr>
              <a:t>from </a:t>
            </a:r>
            <a:r>
              <a:rPr sz="1800" spc="-5" dirty="0">
                <a:latin typeface="Arial"/>
                <a:cs typeface="Arial"/>
              </a:rPr>
              <a:t>faculty</a:t>
            </a:r>
            <a:r>
              <a:rPr sz="1800" spc="60" dirty="0">
                <a:latin typeface="Arial"/>
                <a:cs typeface="Arial"/>
              </a:rPr>
              <a:t> </a:t>
            </a:r>
            <a:r>
              <a:rPr sz="1800" spc="-5" dirty="0">
                <a:latin typeface="Arial"/>
                <a:cs typeface="Arial"/>
              </a:rPr>
              <a:t>member</a:t>
            </a:r>
            <a:endParaRPr sz="1800" dirty="0">
              <a:latin typeface="Arial"/>
              <a:cs typeface="Arial"/>
            </a:endParaRPr>
          </a:p>
          <a:p>
            <a:pPr marL="756285" lvl="1" indent="-287020">
              <a:lnSpc>
                <a:spcPct val="100000"/>
              </a:lnSpc>
              <a:spcBef>
                <a:spcPts val="430"/>
              </a:spcBef>
              <a:buChar char="–"/>
              <a:tabLst>
                <a:tab pos="756285" algn="l"/>
                <a:tab pos="756920" algn="l"/>
              </a:tabLst>
            </a:pPr>
            <a:r>
              <a:rPr sz="1800" dirty="0">
                <a:latin typeface="Arial"/>
                <a:cs typeface="Arial"/>
              </a:rPr>
              <a:t>Must </a:t>
            </a:r>
            <a:r>
              <a:rPr sz="1800" spc="-5" dirty="0">
                <a:latin typeface="Arial"/>
                <a:cs typeface="Arial"/>
              </a:rPr>
              <a:t>be approved by </a:t>
            </a:r>
            <a:r>
              <a:rPr sz="1800" dirty="0">
                <a:latin typeface="Arial"/>
                <a:cs typeface="Arial"/>
              </a:rPr>
              <a:t>the </a:t>
            </a:r>
            <a:r>
              <a:rPr sz="1800" spc="-5" dirty="0">
                <a:latin typeface="Arial"/>
                <a:cs typeface="Arial"/>
              </a:rPr>
              <a:t>chair, dean and</a:t>
            </a:r>
            <a:r>
              <a:rPr sz="1800" spc="20" dirty="0">
                <a:latin typeface="Arial"/>
                <a:cs typeface="Arial"/>
              </a:rPr>
              <a:t> </a:t>
            </a:r>
            <a:r>
              <a:rPr sz="1800" spc="-5" dirty="0">
                <a:latin typeface="Arial"/>
                <a:cs typeface="Arial"/>
              </a:rPr>
              <a:t>provost</a:t>
            </a:r>
            <a:endParaRPr lang="en-US" sz="1800" spc="-5" dirty="0">
              <a:latin typeface="Arial"/>
              <a:cs typeface="Arial"/>
            </a:endParaRPr>
          </a:p>
          <a:p>
            <a:pPr marL="756285" lvl="1" indent="-287020">
              <a:lnSpc>
                <a:spcPct val="100000"/>
              </a:lnSpc>
              <a:spcBef>
                <a:spcPts val="430"/>
              </a:spcBef>
              <a:buChar char="–"/>
              <a:tabLst>
                <a:tab pos="756285" algn="l"/>
                <a:tab pos="756920" algn="l"/>
              </a:tabLst>
            </a:pPr>
            <a:endParaRPr sz="2600" dirty="0">
              <a:latin typeface="Arial"/>
              <a:cs typeface="Arial"/>
            </a:endParaRPr>
          </a:p>
          <a:p>
            <a:pPr marL="355600" indent="-342900">
              <a:lnSpc>
                <a:spcPct val="100000"/>
              </a:lnSpc>
              <a:spcBef>
                <a:spcPts val="5"/>
              </a:spcBef>
              <a:buClr>
                <a:srgbClr val="000000"/>
              </a:buClr>
              <a:buFont typeface="Arial"/>
              <a:buChar char="•"/>
              <a:tabLst>
                <a:tab pos="354965" algn="l"/>
                <a:tab pos="355600" algn="l"/>
              </a:tabLst>
            </a:pPr>
            <a:r>
              <a:rPr sz="1800" b="1" u="sng" dirty="0">
                <a:solidFill>
                  <a:srgbClr val="3333CC"/>
                </a:solidFill>
                <a:uFill>
                  <a:solidFill>
                    <a:srgbClr val="3333CC"/>
                  </a:solidFill>
                </a:uFill>
                <a:latin typeface="Arial"/>
                <a:cs typeface="Arial"/>
                <a:hlinkClick r:id="rId2"/>
              </a:rPr>
              <a:t>Extension for Tenure </a:t>
            </a:r>
            <a:r>
              <a:rPr sz="1800" b="1" u="sng" spc="-5" dirty="0">
                <a:solidFill>
                  <a:srgbClr val="3333CC"/>
                </a:solidFill>
                <a:uFill>
                  <a:solidFill>
                    <a:srgbClr val="3333CC"/>
                  </a:solidFill>
                </a:uFill>
                <a:latin typeface="Arial"/>
                <a:cs typeface="Arial"/>
                <a:hlinkClick r:id="rId2"/>
              </a:rPr>
              <a:t>Track </a:t>
            </a:r>
            <a:r>
              <a:rPr sz="1800" b="1" u="sng" dirty="0">
                <a:solidFill>
                  <a:srgbClr val="3333CC"/>
                </a:solidFill>
                <a:uFill>
                  <a:solidFill>
                    <a:srgbClr val="3333CC"/>
                  </a:solidFill>
                </a:uFill>
                <a:latin typeface="Arial"/>
                <a:cs typeface="Arial"/>
                <a:hlinkClick r:id="rId2"/>
              </a:rPr>
              <a:t>Faculty</a:t>
            </a:r>
            <a:endParaRPr sz="1800" dirty="0">
              <a:latin typeface="Arial"/>
              <a:cs typeface="Arial"/>
            </a:endParaRPr>
          </a:p>
          <a:p>
            <a:pPr marL="756285" marR="5080" lvl="1" indent="-287020">
              <a:lnSpc>
                <a:spcPct val="100000"/>
              </a:lnSpc>
              <a:spcBef>
                <a:spcPts val="430"/>
              </a:spcBef>
              <a:buChar char="–"/>
              <a:tabLst>
                <a:tab pos="756285" algn="l"/>
                <a:tab pos="756920" algn="l"/>
              </a:tabLst>
            </a:pPr>
            <a:r>
              <a:rPr sz="1800" spc="-5" dirty="0">
                <a:latin typeface="Arial"/>
                <a:cs typeface="Arial"/>
              </a:rPr>
              <a:t>Granted in certain circumstances such as serious health condition, parental  or familial circumstances, and/or leave </a:t>
            </a:r>
            <a:r>
              <a:rPr sz="1800" spc="-10" dirty="0">
                <a:latin typeface="Arial"/>
                <a:cs typeface="Arial"/>
              </a:rPr>
              <a:t>without</a:t>
            </a:r>
            <a:r>
              <a:rPr sz="1800" spc="95" dirty="0">
                <a:latin typeface="Arial"/>
                <a:cs typeface="Arial"/>
              </a:rPr>
              <a:t> </a:t>
            </a:r>
            <a:r>
              <a:rPr sz="1800" spc="-5" dirty="0">
                <a:latin typeface="Arial"/>
                <a:cs typeface="Arial"/>
              </a:rPr>
              <a:t>pay</a:t>
            </a:r>
            <a:endParaRPr sz="1800" dirty="0">
              <a:latin typeface="Arial"/>
              <a:cs typeface="Arial"/>
            </a:endParaRPr>
          </a:p>
          <a:p>
            <a:pPr marL="1155700" lvl="2" indent="-229235">
              <a:lnSpc>
                <a:spcPct val="100000"/>
              </a:lnSpc>
              <a:spcBef>
                <a:spcPts val="430"/>
              </a:spcBef>
              <a:buChar char="•"/>
              <a:tabLst>
                <a:tab pos="1155700" algn="l"/>
                <a:tab pos="1156335" algn="l"/>
              </a:tabLst>
            </a:pPr>
            <a:r>
              <a:rPr sz="1800" spc="-5" dirty="0">
                <a:latin typeface="Arial"/>
                <a:cs typeface="Arial"/>
              </a:rPr>
              <a:t>Faculty may request up </a:t>
            </a:r>
            <a:r>
              <a:rPr sz="1800" dirty="0">
                <a:latin typeface="Arial"/>
                <a:cs typeface="Arial"/>
              </a:rPr>
              <a:t>to </a:t>
            </a:r>
            <a:r>
              <a:rPr sz="1800" spc="-15" dirty="0">
                <a:latin typeface="Arial"/>
                <a:cs typeface="Arial"/>
              </a:rPr>
              <a:t>two </a:t>
            </a:r>
            <a:r>
              <a:rPr sz="1800" spc="-10" dirty="0">
                <a:latin typeface="Arial"/>
                <a:cs typeface="Arial"/>
              </a:rPr>
              <a:t>years </a:t>
            </a:r>
            <a:r>
              <a:rPr sz="1800" dirty="0">
                <a:latin typeface="Arial"/>
                <a:cs typeface="Arial"/>
              </a:rPr>
              <a:t>to </a:t>
            </a:r>
            <a:r>
              <a:rPr sz="1800" spc="-5" dirty="0">
                <a:latin typeface="Arial"/>
                <a:cs typeface="Arial"/>
              </a:rPr>
              <a:t>be </a:t>
            </a:r>
            <a:r>
              <a:rPr sz="1800" spc="-10" dirty="0">
                <a:latin typeface="Arial"/>
                <a:cs typeface="Arial"/>
              </a:rPr>
              <a:t>excluded but one </a:t>
            </a:r>
            <a:r>
              <a:rPr sz="1800" spc="-15" dirty="0">
                <a:latin typeface="Arial"/>
                <a:cs typeface="Arial"/>
              </a:rPr>
              <a:t>year </a:t>
            </a:r>
            <a:r>
              <a:rPr sz="1800" spc="-5" dirty="0">
                <a:latin typeface="Arial"/>
                <a:cs typeface="Arial"/>
              </a:rPr>
              <a:t>at</a:t>
            </a:r>
            <a:r>
              <a:rPr sz="1800" spc="220" dirty="0">
                <a:latin typeface="Arial"/>
                <a:cs typeface="Arial"/>
              </a:rPr>
              <a:t> </a:t>
            </a:r>
            <a:r>
              <a:rPr sz="1800" dirty="0">
                <a:latin typeface="Arial"/>
                <a:cs typeface="Arial"/>
              </a:rPr>
              <a:t>a</a:t>
            </a:r>
            <a:r>
              <a:rPr lang="en-US" sz="1800" dirty="0">
                <a:latin typeface="Arial"/>
                <a:cs typeface="Arial"/>
              </a:rPr>
              <a:t> </a:t>
            </a:r>
            <a:r>
              <a:rPr sz="1800" spc="-5" dirty="0">
                <a:latin typeface="Arial"/>
                <a:cs typeface="Arial"/>
              </a:rPr>
              <a:t>time (e.g. birth </a:t>
            </a:r>
            <a:r>
              <a:rPr sz="1800" dirty="0">
                <a:latin typeface="Arial"/>
                <a:cs typeface="Arial"/>
              </a:rPr>
              <a:t>of </a:t>
            </a:r>
            <a:r>
              <a:rPr sz="1800" spc="-15" dirty="0">
                <a:latin typeface="Arial"/>
                <a:cs typeface="Arial"/>
              </a:rPr>
              <a:t>two</a:t>
            </a:r>
            <a:r>
              <a:rPr sz="1800" spc="55" dirty="0">
                <a:latin typeface="Arial"/>
                <a:cs typeface="Arial"/>
              </a:rPr>
              <a:t> </a:t>
            </a:r>
            <a:r>
              <a:rPr sz="1800" spc="-5" dirty="0">
                <a:latin typeface="Arial"/>
                <a:cs typeface="Arial"/>
              </a:rPr>
              <a:t>children)</a:t>
            </a:r>
            <a:endParaRPr sz="1800" dirty="0">
              <a:latin typeface="Arial"/>
              <a:cs typeface="Arial"/>
            </a:endParaRPr>
          </a:p>
          <a:p>
            <a:pPr marL="1155700" lvl="2" indent="-229235">
              <a:lnSpc>
                <a:spcPct val="100000"/>
              </a:lnSpc>
              <a:spcBef>
                <a:spcPts val="430"/>
              </a:spcBef>
              <a:buChar char="•"/>
              <a:tabLst>
                <a:tab pos="1155700" algn="l"/>
                <a:tab pos="1156335" algn="l"/>
              </a:tabLst>
            </a:pPr>
            <a:r>
              <a:rPr sz="1800" spc="-5" dirty="0">
                <a:latin typeface="Arial"/>
                <a:cs typeface="Arial"/>
              </a:rPr>
              <a:t>Request in </a:t>
            </a:r>
            <a:r>
              <a:rPr sz="1800" spc="-10" dirty="0">
                <a:latin typeface="Arial"/>
                <a:cs typeface="Arial"/>
              </a:rPr>
              <a:t>writing </a:t>
            </a:r>
            <a:r>
              <a:rPr sz="1800" dirty="0">
                <a:latin typeface="Arial"/>
                <a:cs typeface="Arial"/>
              </a:rPr>
              <a:t>from </a:t>
            </a:r>
            <a:r>
              <a:rPr sz="1800" spc="-5" dirty="0">
                <a:latin typeface="Arial"/>
                <a:cs typeface="Arial"/>
              </a:rPr>
              <a:t>faculty</a:t>
            </a:r>
            <a:r>
              <a:rPr sz="1800" spc="60" dirty="0">
                <a:latin typeface="Arial"/>
                <a:cs typeface="Arial"/>
              </a:rPr>
              <a:t> </a:t>
            </a:r>
            <a:r>
              <a:rPr sz="1800" spc="-5" dirty="0">
                <a:latin typeface="Arial"/>
                <a:cs typeface="Arial"/>
              </a:rPr>
              <a:t>member</a:t>
            </a:r>
            <a:r>
              <a:rPr lang="en-US" sz="1800" spc="-5" dirty="0">
                <a:latin typeface="Arial"/>
                <a:cs typeface="Arial"/>
              </a:rPr>
              <a:t> </a:t>
            </a:r>
          </a:p>
          <a:p>
            <a:pPr marL="1612900" lvl="3" indent="-229235">
              <a:lnSpc>
                <a:spcPct val="100000"/>
              </a:lnSpc>
              <a:spcBef>
                <a:spcPts val="430"/>
              </a:spcBef>
              <a:tabLst>
                <a:tab pos="1155700" algn="l"/>
                <a:tab pos="1156335" algn="l"/>
              </a:tabLst>
            </a:pPr>
            <a:r>
              <a:rPr lang="en-US" sz="1600" spc="-5" dirty="0">
                <a:latin typeface="Arial"/>
                <a:cs typeface="Arial"/>
              </a:rPr>
              <a:t>m</a:t>
            </a:r>
            <a:r>
              <a:rPr sz="1600" dirty="0">
                <a:latin typeface="Arial"/>
                <a:cs typeface="Arial"/>
              </a:rPr>
              <a:t>ust </a:t>
            </a:r>
            <a:r>
              <a:rPr sz="1600" spc="-5" dirty="0">
                <a:latin typeface="Arial"/>
                <a:cs typeface="Arial"/>
              </a:rPr>
              <a:t>be approved by </a:t>
            </a:r>
            <a:r>
              <a:rPr lang="en-US" sz="1600" spc="-5" dirty="0">
                <a:latin typeface="Arial"/>
                <a:cs typeface="Arial"/>
              </a:rPr>
              <a:t>the </a:t>
            </a:r>
            <a:r>
              <a:rPr sz="1600" spc="-5" dirty="0">
                <a:latin typeface="Arial"/>
                <a:cs typeface="Arial"/>
              </a:rPr>
              <a:t>chair, dean</a:t>
            </a:r>
            <a:r>
              <a:rPr lang="en-US" sz="1600" spc="-5" dirty="0">
                <a:latin typeface="Arial"/>
                <a:cs typeface="Arial"/>
              </a:rPr>
              <a:t>,</a:t>
            </a:r>
            <a:r>
              <a:rPr sz="1600" spc="-5" dirty="0">
                <a:latin typeface="Arial"/>
                <a:cs typeface="Arial"/>
              </a:rPr>
              <a:t> and provosts </a:t>
            </a:r>
            <a:r>
              <a:rPr sz="1600" spc="-15" dirty="0">
                <a:latin typeface="Arial"/>
                <a:cs typeface="Arial"/>
              </a:rPr>
              <a:t>[we </a:t>
            </a:r>
            <a:r>
              <a:rPr sz="1600" spc="-5" dirty="0">
                <a:latin typeface="Arial"/>
                <a:cs typeface="Arial"/>
              </a:rPr>
              <a:t>both </a:t>
            </a:r>
            <a:r>
              <a:rPr sz="1600" spc="-10" dirty="0">
                <a:latin typeface="Arial"/>
                <a:cs typeface="Arial"/>
              </a:rPr>
              <a:t>weigh-in </a:t>
            </a:r>
            <a:r>
              <a:rPr sz="1600" spc="-5" dirty="0">
                <a:latin typeface="Arial"/>
                <a:cs typeface="Arial"/>
              </a:rPr>
              <a:t>on  tenure </a:t>
            </a:r>
            <a:r>
              <a:rPr sz="1600" dirty="0">
                <a:latin typeface="Arial"/>
                <a:cs typeface="Arial"/>
              </a:rPr>
              <a:t>track </a:t>
            </a:r>
            <a:r>
              <a:rPr sz="1600" spc="-5" dirty="0">
                <a:latin typeface="Arial"/>
                <a:cs typeface="Arial"/>
              </a:rPr>
              <a:t>actions across both</a:t>
            </a:r>
            <a:r>
              <a:rPr sz="1600" spc="20" dirty="0">
                <a:latin typeface="Arial"/>
                <a:cs typeface="Arial"/>
              </a:rPr>
              <a:t> </a:t>
            </a:r>
            <a:r>
              <a:rPr sz="1600" spc="-5" dirty="0">
                <a:latin typeface="Arial"/>
                <a:cs typeface="Arial"/>
              </a:rPr>
              <a:t>campuses]</a:t>
            </a:r>
            <a:endParaRPr lang="en-US" sz="2400" dirty="0">
              <a:latin typeface="Arial"/>
              <a:cs typeface="Arial"/>
            </a:endParaRPr>
          </a:p>
          <a:p>
            <a:pPr marL="355600" marR="1026160" indent="-342900">
              <a:lnSpc>
                <a:spcPct val="100000"/>
              </a:lnSpc>
              <a:buFont typeface="Arial"/>
              <a:buChar char="•"/>
              <a:tabLst>
                <a:tab pos="354965" algn="l"/>
                <a:tab pos="355600" algn="l"/>
              </a:tabLst>
            </a:pPr>
            <a:r>
              <a:rPr sz="1800" b="1" dirty="0">
                <a:latin typeface="Arial"/>
                <a:cs typeface="Arial"/>
              </a:rPr>
              <a:t>Extensions granted in light of </a:t>
            </a:r>
            <a:r>
              <a:rPr sz="1800" b="1" spc="-5" dirty="0">
                <a:latin typeface="Arial"/>
                <a:cs typeface="Arial"/>
              </a:rPr>
              <a:t>COVID-19 </a:t>
            </a:r>
            <a:r>
              <a:rPr sz="1800" b="1" dirty="0">
                <a:latin typeface="Arial"/>
                <a:cs typeface="Arial"/>
              </a:rPr>
              <a:t>for </a:t>
            </a:r>
            <a:r>
              <a:rPr sz="1800" b="1" spc="-5" dirty="0">
                <a:latin typeface="Arial"/>
                <a:cs typeface="Arial"/>
              </a:rPr>
              <a:t>Tenure-Track, RBHS  </a:t>
            </a:r>
            <a:r>
              <a:rPr sz="1800" b="1" dirty="0">
                <a:latin typeface="Arial"/>
                <a:cs typeface="Arial"/>
              </a:rPr>
              <a:t>Instructors and </a:t>
            </a:r>
            <a:r>
              <a:rPr sz="1800" b="1" spc="-5" dirty="0">
                <a:latin typeface="Arial"/>
                <a:cs typeface="Arial"/>
              </a:rPr>
              <a:t>RBHS</a:t>
            </a:r>
            <a:r>
              <a:rPr sz="1800" b="1" spc="5" dirty="0">
                <a:latin typeface="Arial"/>
                <a:cs typeface="Arial"/>
              </a:rPr>
              <a:t> </a:t>
            </a:r>
            <a:r>
              <a:rPr sz="1800" b="1" dirty="0">
                <a:latin typeface="Arial"/>
                <a:cs typeface="Arial"/>
              </a:rPr>
              <a:t>Lecturers</a:t>
            </a:r>
            <a:endParaRPr sz="1800" dirty="0">
              <a:latin typeface="Arial"/>
              <a:cs typeface="Arial"/>
            </a:endParaRPr>
          </a:p>
          <a:p>
            <a:pPr marL="1155700" marR="79375" lvl="1" indent="-228600">
              <a:lnSpc>
                <a:spcPct val="100000"/>
              </a:lnSpc>
              <a:spcBef>
                <a:spcPts val="434"/>
              </a:spcBef>
              <a:buChar char="•"/>
              <a:tabLst>
                <a:tab pos="1155700" algn="l"/>
                <a:tab pos="1156335" algn="l"/>
              </a:tabLst>
            </a:pPr>
            <a:r>
              <a:rPr sz="1800" spc="-5" dirty="0">
                <a:latin typeface="Arial"/>
                <a:cs typeface="Arial"/>
              </a:rPr>
              <a:t>Depending on date </a:t>
            </a:r>
            <a:r>
              <a:rPr sz="1800" dirty="0">
                <a:latin typeface="Arial"/>
                <a:cs typeface="Arial"/>
              </a:rPr>
              <a:t>of </a:t>
            </a:r>
            <a:r>
              <a:rPr sz="1800" spc="-5" dirty="0">
                <a:latin typeface="Arial"/>
                <a:cs typeface="Arial"/>
              </a:rPr>
              <a:t>hire, faculty </a:t>
            </a:r>
            <a:r>
              <a:rPr sz="1800" dirty="0">
                <a:latin typeface="Arial"/>
                <a:cs typeface="Arial"/>
              </a:rPr>
              <a:t>may </a:t>
            </a:r>
            <a:r>
              <a:rPr sz="1800" spc="-5" dirty="0">
                <a:latin typeface="Arial"/>
                <a:cs typeface="Arial"/>
              </a:rPr>
              <a:t>have been eligible </a:t>
            </a:r>
            <a:r>
              <a:rPr sz="1800" dirty="0">
                <a:latin typeface="Arial"/>
                <a:cs typeface="Arial"/>
              </a:rPr>
              <a:t>for </a:t>
            </a:r>
            <a:r>
              <a:rPr sz="1800" spc="-5" dirty="0">
                <a:latin typeface="Arial"/>
                <a:cs typeface="Arial"/>
              </a:rPr>
              <a:t>up </a:t>
            </a:r>
            <a:r>
              <a:rPr sz="1800" dirty="0">
                <a:latin typeface="Arial"/>
                <a:cs typeface="Arial"/>
              </a:rPr>
              <a:t>to </a:t>
            </a:r>
            <a:r>
              <a:rPr sz="1800" spc="-15" dirty="0">
                <a:latin typeface="Arial"/>
                <a:cs typeface="Arial"/>
              </a:rPr>
              <a:t>two</a:t>
            </a:r>
            <a:r>
              <a:rPr lang="en-US" sz="1800" spc="-15" dirty="0">
                <a:latin typeface="Arial"/>
                <a:cs typeface="Arial"/>
              </a:rPr>
              <a:t> </a:t>
            </a:r>
            <a:r>
              <a:rPr sz="1800" spc="-10" dirty="0">
                <a:latin typeface="Arial"/>
                <a:cs typeface="Arial"/>
              </a:rPr>
              <a:t>years</a:t>
            </a:r>
            <a:r>
              <a:rPr sz="1800" spc="20" dirty="0">
                <a:latin typeface="Arial"/>
                <a:cs typeface="Arial"/>
              </a:rPr>
              <a:t> </a:t>
            </a:r>
            <a:r>
              <a:rPr sz="1800" spc="-5" dirty="0">
                <a:latin typeface="Arial"/>
                <a:cs typeface="Arial"/>
              </a:rPr>
              <a:t>extension.</a:t>
            </a:r>
            <a:endParaRPr sz="1800" dirty="0">
              <a:latin typeface="Arial"/>
              <a:cs typeface="Arial"/>
            </a:endParaRPr>
          </a:p>
        </p:txBody>
      </p:sp>
    </p:spTree>
    <p:extLst>
      <p:ext uri="{BB962C8B-B14F-4D97-AF65-F5344CB8AC3E}">
        <p14:creationId xmlns:p14="http://schemas.microsoft.com/office/powerpoint/2010/main" val="4093672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48CD9-3C11-8E6C-97F2-DC383B500E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A2CE73-BABB-2714-A8E4-71B872159A47}"/>
              </a:ext>
            </a:extLst>
          </p:cNvPr>
          <p:cNvSpPr>
            <a:spLocks noGrp="1"/>
          </p:cNvSpPr>
          <p:nvPr>
            <p:ph type="title"/>
          </p:nvPr>
        </p:nvSpPr>
        <p:spPr>
          <a:xfrm>
            <a:off x="838200" y="-212953"/>
            <a:ext cx="10515600" cy="1325563"/>
          </a:xfrm>
        </p:spPr>
        <p:txBody>
          <a:bodyPr>
            <a:normAutofit/>
          </a:bodyPr>
          <a:lstStyle/>
          <a:p>
            <a:pPr algn="ctr"/>
            <a:r>
              <a:rPr lang="en-US" sz="4000" b="1" dirty="0">
                <a:latin typeface="Arial" panose="020B0604020202020204" pitchFamily="34" charset="0"/>
                <a:cs typeface="Arial" panose="020B0604020202020204" pitchFamily="34" charset="0"/>
              </a:rPr>
              <a:t>Extension of</a:t>
            </a:r>
            <a:r>
              <a:rPr lang="en-US" sz="4000" b="1" spc="-65"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Timetables, </a:t>
            </a:r>
            <a:r>
              <a:rPr lang="en-US" sz="4000" b="1" spc="-5" dirty="0" err="1">
                <a:latin typeface="Arial" panose="020B0604020202020204" pitchFamily="34" charset="0"/>
                <a:cs typeface="Arial" panose="020B0604020202020204" pitchFamily="34" charset="0"/>
              </a:rPr>
              <a:t>Con’t</a:t>
            </a:r>
            <a:r>
              <a:rPr lang="en-US" sz="4000" b="1" spc="-5" dirty="0">
                <a:latin typeface="Arial" panose="020B0604020202020204" pitchFamily="34" charset="0"/>
                <a:cs typeface="Arial" panose="020B0604020202020204" pitchFamily="34" charset="0"/>
              </a:rPr>
              <a:t>.</a:t>
            </a:r>
            <a:endParaRPr lang="en-US" sz="4000" b="1" dirty="0">
              <a:latin typeface="Arial" panose="020B0604020202020204" pitchFamily="34" charset="0"/>
              <a:cs typeface="Arial" panose="020B0604020202020204" pitchFamily="34" charset="0"/>
            </a:endParaRPr>
          </a:p>
        </p:txBody>
      </p:sp>
      <p:sp>
        <p:nvSpPr>
          <p:cNvPr id="4" name="object 3">
            <a:extLst>
              <a:ext uri="{FF2B5EF4-FFF2-40B4-BE49-F238E27FC236}">
                <a16:creationId xmlns:a16="http://schemas.microsoft.com/office/drawing/2014/main" id="{E64366E0-83BB-3DEC-3885-E93667A60752}"/>
              </a:ext>
            </a:extLst>
          </p:cNvPr>
          <p:cNvSpPr txBox="1">
            <a:spLocks noGrp="1"/>
          </p:cNvSpPr>
          <p:nvPr>
            <p:ph idx="1"/>
          </p:nvPr>
        </p:nvSpPr>
        <p:spPr>
          <a:xfrm>
            <a:off x="495187" y="821645"/>
            <a:ext cx="11201626" cy="5737853"/>
          </a:xfrm>
          <a:prstGeom prst="rect">
            <a:avLst/>
          </a:prstGeom>
        </p:spPr>
        <p:txBody>
          <a:bodyPr vert="horz" wrap="square" lIns="0" tIns="67945" rIns="0" bIns="0" rtlCol="0">
            <a:spAutoFit/>
          </a:bodyPr>
          <a:lstStyle/>
          <a:p>
            <a:pPr marL="0" indent="0" fontAlgn="base">
              <a:buNone/>
            </a:pPr>
            <a:r>
              <a:rPr lang="en-US" sz="2000" b="1" dirty="0"/>
              <a:t>Exclusion of Academic </a:t>
            </a:r>
            <a:r>
              <a:rPr lang="en-US" sz="2000" b="1" dirty="0">
                <a:hlinkClick r:id="rId2"/>
              </a:rPr>
              <a:t>Year</a:t>
            </a:r>
            <a:r>
              <a:rPr lang="en-US" sz="2000" b="1" dirty="0"/>
              <a:t> 2025-26 from Tenure Track Timeline for  AAUP-AFT (inclusive of Legacy AAUP-BHSNJ)- Suspension, Stoppage, or Cancellation of Research Funding Significantly Impacting Research</a:t>
            </a:r>
            <a:endParaRPr lang="en-US" sz="2000" dirty="0"/>
          </a:p>
          <a:p>
            <a:pPr marL="0" indent="0" fontAlgn="base">
              <a:buNone/>
            </a:pPr>
            <a:r>
              <a:rPr lang="en-US" sz="1400" dirty="0"/>
              <a:t>The University and AAUP-AFT (inclusive of Legacy AAUP-BHSNJ)  have reached an agreement allowing eligible tenure-track faculty to request exclusion of academic year 2025/2026 from their probationary period if their research funding was suspended, stopped, or cancelled during Spring 2025 and/or AY 2025/2026. Faculty may also request that external evaluators consider the impact of this disruption on their scholarship, teaching, and service.</a:t>
            </a:r>
          </a:p>
          <a:p>
            <a:pPr fontAlgn="base"/>
            <a:r>
              <a:rPr lang="en-US" sz="1600" b="1" dirty="0"/>
              <a:t>Eligibility requires:</a:t>
            </a:r>
          </a:p>
          <a:p>
            <a:pPr lvl="1" fontAlgn="base"/>
            <a:r>
              <a:rPr lang="en-US" sz="1600" dirty="0"/>
              <a:t>Tenure Track status as of September 1, 2025</a:t>
            </a:r>
          </a:p>
          <a:p>
            <a:pPr lvl="1" fontAlgn="base"/>
            <a:r>
              <a:rPr lang="en-US" sz="1600" dirty="0"/>
              <a:t>Research funding for Spring 2025 and/or academic year 2025/2026 was suspended, stopped or cancelled, and you have documentation from the funding source supporting such suspension, stoppage or cancellation. </a:t>
            </a:r>
          </a:p>
          <a:p>
            <a:pPr fontAlgn="base"/>
            <a:r>
              <a:rPr lang="en-US" sz="1600" b="1" dirty="0"/>
              <a:t>Details and forms are available on the Office of University Labor Relations website:</a:t>
            </a:r>
            <a:endParaRPr lang="en-US" sz="1600" dirty="0"/>
          </a:p>
          <a:p>
            <a:pPr lvl="1" fontAlgn="base"/>
            <a:r>
              <a:rPr lang="en-US" sz="1600" dirty="0">
                <a:hlinkClick r:id="rId3"/>
              </a:rPr>
              <a:t>MOA Document</a:t>
            </a:r>
            <a:endParaRPr lang="en-US" sz="1600" dirty="0"/>
          </a:p>
          <a:p>
            <a:pPr lvl="1" fontAlgn="base"/>
            <a:r>
              <a:rPr lang="en-US" sz="1600" dirty="0">
                <a:hlinkClick r:id="rId4"/>
              </a:rPr>
              <a:t>Request Form</a:t>
            </a:r>
            <a:endParaRPr lang="en-US" sz="1600" dirty="0"/>
          </a:p>
          <a:p>
            <a:pPr fontAlgn="base"/>
            <a:r>
              <a:rPr lang="en-US" sz="1600" b="1" dirty="0"/>
              <a:t>Deadlines:</a:t>
            </a:r>
            <a:endParaRPr lang="en-US" sz="1600" dirty="0"/>
          </a:p>
          <a:p>
            <a:pPr lvl="1" fontAlgn="base"/>
            <a:r>
              <a:rPr lang="en-US" sz="1600" dirty="0"/>
              <a:t>Faculty must submit completed requests (with required approvals and documentation) first to their Chair.  After the Chair’s approval, the Dean must approve.  These approvals must occur by </a:t>
            </a:r>
            <a:r>
              <a:rPr lang="en-US" sz="1600" b="1" dirty="0"/>
              <a:t>February 1, 2026</a:t>
            </a:r>
            <a:r>
              <a:rPr lang="en-US" sz="1600" dirty="0"/>
              <a:t>.</a:t>
            </a:r>
          </a:p>
          <a:p>
            <a:pPr lvl="1" fontAlgn="base"/>
            <a:r>
              <a:rPr lang="en-US" sz="1600" dirty="0"/>
              <a:t>Approved requests must be forwarded to Angela Mullis (</a:t>
            </a:r>
            <a:r>
              <a:rPr lang="en-US" sz="1600" dirty="0">
                <a:hlinkClick r:id="rId5"/>
              </a:rPr>
              <a:t>amullis@oq.rutgers.edu</a:t>
            </a:r>
            <a:r>
              <a:rPr lang="en-US" sz="1600" dirty="0"/>
              <a:t>) in the EVPAA Office by </a:t>
            </a:r>
            <a:r>
              <a:rPr lang="en-US" sz="1600" b="1" dirty="0"/>
              <a:t>March 1, 2026</a:t>
            </a:r>
            <a:r>
              <a:rPr lang="en-US" sz="1600" dirty="0"/>
              <a:t>.</a:t>
            </a:r>
          </a:p>
          <a:p>
            <a:pPr lvl="1" fontAlgn="base"/>
            <a:r>
              <a:rPr lang="en-US" sz="1600" dirty="0"/>
              <a:t>Final decisions will be communicated to faculty by the EVPAA Office by </a:t>
            </a:r>
            <a:r>
              <a:rPr lang="en-US" sz="1600" b="1" dirty="0"/>
              <a:t>April 1, 2026</a:t>
            </a:r>
            <a:r>
              <a:rPr lang="en-US" sz="1600" dirty="0"/>
              <a:t>.</a:t>
            </a:r>
          </a:p>
          <a:p>
            <a:pPr fontAlgn="base"/>
            <a:r>
              <a:rPr lang="en-US" sz="1600" dirty="0"/>
              <a:t>Please note, this is in addition to and does not replace the </a:t>
            </a:r>
            <a:r>
              <a:rPr lang="en-US" sz="1600" dirty="0">
                <a:hlinkClick r:id="rId2"/>
              </a:rPr>
              <a:t>process in the A&amp;P Guidelines</a:t>
            </a:r>
            <a:r>
              <a:rPr lang="en-US" sz="1600" dirty="0"/>
              <a:t> , which allows faculty to request an extension to the timetable for tenure consideration.</a:t>
            </a:r>
          </a:p>
          <a:p>
            <a:pPr marL="12700" indent="0">
              <a:lnSpc>
                <a:spcPct val="100000"/>
              </a:lnSpc>
              <a:spcBef>
                <a:spcPts val="535"/>
              </a:spcBef>
              <a:buNone/>
              <a:tabLst>
                <a:tab pos="354965" algn="l"/>
                <a:tab pos="355600" algn="l"/>
              </a:tabLst>
            </a:pPr>
            <a:endParaRPr sz="1800" dirty="0">
              <a:latin typeface="Arial"/>
              <a:cs typeface="Arial"/>
            </a:endParaRPr>
          </a:p>
        </p:txBody>
      </p:sp>
    </p:spTree>
    <p:extLst>
      <p:ext uri="{BB962C8B-B14F-4D97-AF65-F5344CB8AC3E}">
        <p14:creationId xmlns:p14="http://schemas.microsoft.com/office/powerpoint/2010/main" val="1084906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AF0FA-27E7-FF0A-419D-A479AEAB6E15}"/>
              </a:ext>
            </a:extLst>
          </p:cNvPr>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Faculty</a:t>
            </a:r>
            <a:r>
              <a:rPr lang="en-US" sz="4000" b="1" spc="-65"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Mentoring</a:t>
            </a:r>
            <a:endParaRPr lang="en-US" sz="4000" b="1"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1348CE75-86E8-9E2A-458E-00BBD07430FE}"/>
              </a:ext>
            </a:extLst>
          </p:cNvPr>
          <p:cNvSpPr txBox="1"/>
          <p:nvPr/>
        </p:nvSpPr>
        <p:spPr>
          <a:xfrm>
            <a:off x="966454" y="1517015"/>
            <a:ext cx="10132470" cy="5021246"/>
          </a:xfrm>
          <a:prstGeom prst="rect">
            <a:avLst/>
          </a:prstGeom>
        </p:spPr>
        <p:txBody>
          <a:bodyPr vert="horz" wrap="square" lIns="0" tIns="12065" rIns="0" bIns="0" rtlCol="0">
            <a:spAutoFit/>
          </a:bodyPr>
          <a:lstStyle/>
          <a:p>
            <a:pPr marL="281940" marR="1038860" indent="-269875">
              <a:lnSpc>
                <a:spcPct val="100000"/>
              </a:lnSpc>
              <a:spcBef>
                <a:spcPts val="95"/>
              </a:spcBef>
              <a:buChar char="•"/>
              <a:tabLst>
                <a:tab pos="282575" algn="l"/>
              </a:tabLst>
            </a:pPr>
            <a:r>
              <a:rPr sz="2800" dirty="0">
                <a:latin typeface="Arial"/>
                <a:cs typeface="Arial"/>
              </a:rPr>
              <a:t>Mentoring </a:t>
            </a:r>
            <a:r>
              <a:rPr sz="2800" spc="-5" dirty="0">
                <a:latin typeface="Arial"/>
                <a:cs typeface="Arial"/>
              </a:rPr>
              <a:t>is a key factor in </a:t>
            </a:r>
            <a:r>
              <a:rPr sz="2800" dirty="0">
                <a:latin typeface="Arial"/>
                <a:cs typeface="Arial"/>
              </a:rPr>
              <a:t>successful faculty  </a:t>
            </a:r>
            <a:r>
              <a:rPr sz="2800" spc="-5" dirty="0">
                <a:latin typeface="Arial"/>
                <a:cs typeface="Arial"/>
              </a:rPr>
              <a:t>development</a:t>
            </a:r>
            <a:endParaRPr sz="2800" dirty="0">
              <a:latin typeface="Arial"/>
              <a:cs typeface="Arial"/>
            </a:endParaRPr>
          </a:p>
          <a:p>
            <a:pPr marL="281940" marR="859155" indent="-269875">
              <a:lnSpc>
                <a:spcPct val="100000"/>
              </a:lnSpc>
              <a:spcBef>
                <a:spcPts val="670"/>
              </a:spcBef>
              <a:buChar char="•"/>
              <a:tabLst>
                <a:tab pos="282575" algn="l"/>
              </a:tabLst>
            </a:pPr>
            <a:r>
              <a:rPr sz="2800" spc="-5" dirty="0">
                <a:latin typeface="Arial"/>
                <a:cs typeface="Arial"/>
              </a:rPr>
              <a:t>Every </a:t>
            </a:r>
            <a:r>
              <a:rPr sz="2800" dirty="0">
                <a:latin typeface="Arial"/>
                <a:cs typeface="Arial"/>
              </a:rPr>
              <a:t>faculty </a:t>
            </a:r>
            <a:r>
              <a:rPr sz="2800" spc="-5" dirty="0">
                <a:latin typeface="Arial"/>
                <a:cs typeface="Arial"/>
              </a:rPr>
              <a:t>member up </a:t>
            </a:r>
            <a:r>
              <a:rPr sz="2800" dirty="0">
                <a:latin typeface="Arial"/>
                <a:cs typeface="Arial"/>
              </a:rPr>
              <a:t>through associate professor </a:t>
            </a:r>
            <a:r>
              <a:rPr sz="2800" spc="-5" dirty="0">
                <a:latin typeface="Arial"/>
                <a:cs typeface="Arial"/>
              </a:rPr>
              <a:t>is expected to have a mentor to </a:t>
            </a:r>
            <a:r>
              <a:rPr sz="2800" dirty="0">
                <a:latin typeface="Arial"/>
                <a:cs typeface="Arial"/>
              </a:rPr>
              <a:t>help </a:t>
            </a:r>
            <a:r>
              <a:rPr sz="2800" spc="-5" dirty="0">
                <a:latin typeface="Arial"/>
                <a:cs typeface="Arial"/>
              </a:rPr>
              <a:t>with</a:t>
            </a:r>
            <a:r>
              <a:rPr lang="en-US" sz="2800" spc="-5" dirty="0">
                <a:latin typeface="Arial"/>
                <a:cs typeface="Arial"/>
              </a:rPr>
              <a:t> their</a:t>
            </a:r>
            <a:r>
              <a:rPr sz="2800" spc="-5" dirty="0">
                <a:latin typeface="Arial"/>
                <a:cs typeface="Arial"/>
              </a:rPr>
              <a:t> </a:t>
            </a:r>
            <a:r>
              <a:rPr sz="2800" dirty="0">
                <a:latin typeface="Arial"/>
                <a:cs typeface="Arial"/>
              </a:rPr>
              <a:t>career</a:t>
            </a:r>
            <a:r>
              <a:rPr sz="2800" spc="15" dirty="0">
                <a:latin typeface="Arial"/>
                <a:cs typeface="Arial"/>
              </a:rPr>
              <a:t> </a:t>
            </a:r>
            <a:r>
              <a:rPr sz="2800" dirty="0">
                <a:latin typeface="Arial"/>
                <a:cs typeface="Arial"/>
              </a:rPr>
              <a:t>development</a:t>
            </a:r>
          </a:p>
          <a:p>
            <a:pPr marL="281940" marR="5080" indent="-269875">
              <a:lnSpc>
                <a:spcPct val="100000"/>
              </a:lnSpc>
              <a:spcBef>
                <a:spcPts val="675"/>
              </a:spcBef>
              <a:buChar char="•"/>
              <a:tabLst>
                <a:tab pos="282575" algn="l"/>
              </a:tabLst>
            </a:pPr>
            <a:r>
              <a:rPr sz="2800" dirty="0">
                <a:latin typeface="Arial"/>
                <a:cs typeface="Arial"/>
              </a:rPr>
              <a:t>Initially, </a:t>
            </a:r>
            <a:r>
              <a:rPr sz="2800" spc="-5" dirty="0">
                <a:latin typeface="Arial"/>
                <a:cs typeface="Arial"/>
              </a:rPr>
              <a:t>the mentor may be a </a:t>
            </a:r>
            <a:r>
              <a:rPr sz="2800" dirty="0">
                <a:latin typeface="Arial"/>
                <a:cs typeface="Arial"/>
              </a:rPr>
              <a:t>chair/supervisor, </a:t>
            </a:r>
            <a:r>
              <a:rPr sz="2800" spc="-5" dirty="0">
                <a:latin typeface="Arial"/>
                <a:cs typeface="Arial"/>
              </a:rPr>
              <a:t>but within six </a:t>
            </a:r>
            <a:r>
              <a:rPr sz="2800" dirty="0">
                <a:latin typeface="Arial"/>
                <a:cs typeface="Arial"/>
              </a:rPr>
              <a:t>months, the faculty </a:t>
            </a:r>
            <a:r>
              <a:rPr sz="2800" spc="-5" dirty="0">
                <a:latin typeface="Arial"/>
                <a:cs typeface="Arial"/>
              </a:rPr>
              <a:t>member should </a:t>
            </a:r>
            <a:r>
              <a:rPr sz="2800" dirty="0">
                <a:latin typeface="Arial"/>
                <a:cs typeface="Arial"/>
              </a:rPr>
              <a:t>identify </a:t>
            </a:r>
            <a:r>
              <a:rPr lang="en-US" sz="2800" dirty="0">
                <a:latin typeface="Arial"/>
                <a:cs typeface="Arial"/>
              </a:rPr>
              <a:t>a </a:t>
            </a:r>
            <a:r>
              <a:rPr sz="2800" spc="-5" dirty="0">
                <a:latin typeface="Arial"/>
                <a:cs typeface="Arial"/>
              </a:rPr>
              <a:t>mentor or mentors</a:t>
            </a:r>
            <a:r>
              <a:rPr lang="en-US" sz="2800" spc="-5" dirty="0">
                <a:latin typeface="Arial"/>
                <a:cs typeface="Arial"/>
              </a:rPr>
              <a:t> or a mentoring team</a:t>
            </a:r>
            <a:r>
              <a:rPr sz="2800" spc="-5" dirty="0">
                <a:latin typeface="Arial"/>
                <a:cs typeface="Arial"/>
              </a:rPr>
              <a:t> to </a:t>
            </a:r>
            <a:r>
              <a:rPr sz="2800" dirty="0">
                <a:latin typeface="Arial"/>
                <a:cs typeface="Arial"/>
              </a:rPr>
              <a:t>help guide their career </a:t>
            </a:r>
            <a:r>
              <a:rPr sz="2800" spc="-5" dirty="0">
                <a:latin typeface="Arial"/>
                <a:cs typeface="Arial"/>
              </a:rPr>
              <a:t>development</a:t>
            </a:r>
            <a:endParaRPr sz="2800" dirty="0">
              <a:latin typeface="Arial"/>
              <a:cs typeface="Arial"/>
            </a:endParaRPr>
          </a:p>
          <a:p>
            <a:pPr marL="281940" marR="398780" indent="-269875">
              <a:lnSpc>
                <a:spcPct val="100000"/>
              </a:lnSpc>
              <a:spcBef>
                <a:spcPts val="675"/>
              </a:spcBef>
              <a:buChar char="•"/>
              <a:tabLst>
                <a:tab pos="282575" algn="l"/>
              </a:tabLst>
            </a:pPr>
            <a:r>
              <a:rPr sz="2800" dirty="0">
                <a:latin typeface="Arial"/>
                <a:cs typeface="Arial"/>
              </a:rPr>
              <a:t>Mentoring </a:t>
            </a:r>
            <a:r>
              <a:rPr sz="2800" spc="-5" dirty="0">
                <a:latin typeface="Arial"/>
                <a:cs typeface="Arial"/>
              </a:rPr>
              <a:t>of junior faculty is an </a:t>
            </a:r>
            <a:r>
              <a:rPr sz="2800" dirty="0">
                <a:latin typeface="Arial"/>
                <a:cs typeface="Arial"/>
              </a:rPr>
              <a:t>important facult</a:t>
            </a:r>
            <a:r>
              <a:rPr lang="en-US" sz="2800" dirty="0">
                <a:latin typeface="Arial"/>
                <a:cs typeface="Arial"/>
              </a:rPr>
              <a:t>y </a:t>
            </a:r>
            <a:r>
              <a:rPr sz="2800" dirty="0">
                <a:latin typeface="Arial"/>
                <a:cs typeface="Arial"/>
              </a:rPr>
              <a:t>role</a:t>
            </a:r>
            <a:r>
              <a:rPr lang="en-US" sz="2800" dirty="0">
                <a:latin typeface="Arial"/>
                <a:cs typeface="Arial"/>
              </a:rPr>
              <a:t>,</a:t>
            </a:r>
            <a:r>
              <a:rPr sz="2800" dirty="0">
                <a:latin typeface="Arial"/>
                <a:cs typeface="Arial"/>
              </a:rPr>
              <a:t> and </a:t>
            </a:r>
            <a:r>
              <a:rPr sz="2800" spc="-5" dirty="0">
                <a:latin typeface="Arial"/>
                <a:cs typeface="Arial"/>
              </a:rPr>
              <a:t>is </a:t>
            </a:r>
            <a:r>
              <a:rPr sz="2800" dirty="0">
                <a:latin typeface="Arial"/>
                <a:cs typeface="Arial"/>
              </a:rPr>
              <a:t>included </a:t>
            </a:r>
            <a:r>
              <a:rPr sz="2800" spc="-5" dirty="0">
                <a:latin typeface="Arial"/>
                <a:cs typeface="Arial"/>
              </a:rPr>
              <a:t>in the annual </a:t>
            </a:r>
            <a:r>
              <a:rPr sz="2800" dirty="0">
                <a:latin typeface="Arial"/>
                <a:cs typeface="Arial"/>
              </a:rPr>
              <a:t>review</a:t>
            </a:r>
            <a:r>
              <a:rPr sz="2800" spc="30" dirty="0">
                <a:latin typeface="Arial"/>
                <a:cs typeface="Arial"/>
              </a:rPr>
              <a:t> </a:t>
            </a:r>
            <a:r>
              <a:rPr sz="2800" dirty="0">
                <a:latin typeface="Arial"/>
                <a:cs typeface="Arial"/>
              </a:rPr>
              <a:t>process</a:t>
            </a:r>
          </a:p>
        </p:txBody>
      </p:sp>
    </p:spTree>
    <p:extLst>
      <p:ext uri="{BB962C8B-B14F-4D97-AF65-F5344CB8AC3E}">
        <p14:creationId xmlns:p14="http://schemas.microsoft.com/office/powerpoint/2010/main" val="436459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02F1C-6DE9-6DE3-969D-132637A910A3}"/>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Faculty </a:t>
            </a:r>
            <a:r>
              <a:rPr kumimoji="0" lang="en-US" sz="4000" b="1" i="0" u="none" strike="noStrike" kern="0" cap="none" spc="-5" normalizeH="0" baseline="0" noProof="0" dirty="0">
                <a:ln>
                  <a:noFill/>
                </a:ln>
                <a:solidFill>
                  <a:prstClr val="black"/>
                </a:solidFill>
                <a:effectLst/>
                <a:uLnTx/>
                <a:uFillTx/>
                <a:latin typeface="Arial"/>
                <a:ea typeface="+mj-ea"/>
                <a:cs typeface="Arial"/>
              </a:rPr>
              <a:t>Mentoring,</a:t>
            </a:r>
            <a:r>
              <a:rPr kumimoji="0" lang="en-US" sz="4000" b="1" i="0" u="none" strike="noStrike" kern="0" cap="none" spc="-6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6" name="TextBox 5">
            <a:extLst>
              <a:ext uri="{FF2B5EF4-FFF2-40B4-BE49-F238E27FC236}">
                <a16:creationId xmlns:a16="http://schemas.microsoft.com/office/drawing/2014/main" id="{DE8B4E13-34FC-0380-33F4-09143E1E2A05}"/>
              </a:ext>
            </a:extLst>
          </p:cNvPr>
          <p:cNvSpPr txBox="1"/>
          <p:nvPr/>
        </p:nvSpPr>
        <p:spPr>
          <a:xfrm>
            <a:off x="838200" y="2036090"/>
            <a:ext cx="9756229" cy="3965188"/>
          </a:xfrm>
          <a:prstGeom prst="rect">
            <a:avLst/>
          </a:prstGeom>
          <a:noFill/>
        </p:spPr>
        <p:txBody>
          <a:bodyPr wrap="square">
            <a:spAutoFit/>
          </a:bodyPr>
          <a:lstStyle/>
          <a:p>
            <a:pPr marL="281940" marR="5080" indent="-269875">
              <a:lnSpc>
                <a:spcPct val="100000"/>
              </a:lnSpc>
              <a:spcBef>
                <a:spcPts val="95"/>
              </a:spcBef>
              <a:buChar char="•"/>
              <a:tabLst>
                <a:tab pos="282575" algn="l"/>
              </a:tabLst>
            </a:pPr>
            <a:r>
              <a:rPr lang="en-US" sz="2400" dirty="0">
                <a:latin typeface="Arial"/>
                <a:cs typeface="Arial"/>
              </a:rPr>
              <a:t>Mentees must initiate meetings </a:t>
            </a:r>
            <a:r>
              <a:rPr lang="en-US" sz="2400" spc="-5" dirty="0">
                <a:latin typeface="Arial"/>
                <a:cs typeface="Arial"/>
              </a:rPr>
              <a:t>with </a:t>
            </a:r>
            <a:r>
              <a:rPr lang="en-US" sz="2400" dirty="0">
                <a:latin typeface="Arial"/>
                <a:cs typeface="Arial"/>
              </a:rPr>
              <a:t>the mentors  </a:t>
            </a:r>
            <a:r>
              <a:rPr lang="en-US" sz="2400" spc="-5" dirty="0">
                <a:latin typeface="Arial"/>
                <a:cs typeface="Arial"/>
              </a:rPr>
              <a:t>on a </a:t>
            </a:r>
            <a:r>
              <a:rPr lang="en-US" sz="2400" dirty="0">
                <a:latin typeface="Arial"/>
                <a:cs typeface="Arial"/>
              </a:rPr>
              <a:t>regular basis </a:t>
            </a:r>
            <a:r>
              <a:rPr lang="en-US" sz="2400" spc="-5" dirty="0">
                <a:latin typeface="Arial"/>
                <a:cs typeface="Arial"/>
              </a:rPr>
              <a:t>(at minimum </a:t>
            </a:r>
            <a:r>
              <a:rPr lang="en-US" sz="2400" dirty="0">
                <a:latin typeface="Arial"/>
                <a:cs typeface="Arial"/>
              </a:rPr>
              <a:t>twice </a:t>
            </a:r>
            <a:r>
              <a:rPr lang="en-US" sz="2400" spc="-5" dirty="0">
                <a:latin typeface="Arial"/>
                <a:cs typeface="Arial"/>
              </a:rPr>
              <a:t>a </a:t>
            </a:r>
            <a:r>
              <a:rPr lang="en-US" sz="2400" dirty="0">
                <a:latin typeface="Arial"/>
                <a:cs typeface="Arial"/>
              </a:rPr>
              <a:t>year); </a:t>
            </a:r>
            <a:r>
              <a:rPr lang="en-US" sz="2400" spc="-5" dirty="0">
                <a:latin typeface="Arial"/>
                <a:cs typeface="Arial"/>
              </a:rPr>
              <a:t>as  </a:t>
            </a:r>
            <a:r>
              <a:rPr lang="en-US" sz="2400" dirty="0">
                <a:latin typeface="Arial"/>
                <a:cs typeface="Arial"/>
              </a:rPr>
              <a:t>part of meeting </a:t>
            </a:r>
            <a:r>
              <a:rPr lang="en-US" sz="2400" spc="-5" dirty="0">
                <a:latin typeface="Arial"/>
                <a:cs typeface="Arial"/>
              </a:rPr>
              <a:t>with </a:t>
            </a:r>
            <a:r>
              <a:rPr lang="en-US" sz="2400" dirty="0">
                <a:latin typeface="Arial"/>
                <a:cs typeface="Arial"/>
              </a:rPr>
              <a:t>the mentor, mentees annually  should fill out </a:t>
            </a:r>
            <a:r>
              <a:rPr lang="en-US" sz="2400" spc="-5" dirty="0">
                <a:latin typeface="Arial"/>
                <a:cs typeface="Arial"/>
              </a:rPr>
              <a:t>an </a:t>
            </a:r>
            <a:r>
              <a:rPr lang="en-US" sz="2400" dirty="0">
                <a:latin typeface="Arial"/>
                <a:cs typeface="Arial"/>
              </a:rPr>
              <a:t>Individual/Faculty Development  </a:t>
            </a:r>
            <a:r>
              <a:rPr lang="en-US" sz="2400" spc="-5" dirty="0">
                <a:latin typeface="Arial"/>
                <a:cs typeface="Arial"/>
              </a:rPr>
              <a:t>Plan </a:t>
            </a:r>
            <a:r>
              <a:rPr lang="en-US" sz="2400" dirty="0">
                <a:latin typeface="Arial"/>
                <a:cs typeface="Arial"/>
              </a:rPr>
              <a:t>and discuss their career</a:t>
            </a:r>
            <a:r>
              <a:rPr lang="en-US" sz="2400" spc="35" dirty="0">
                <a:latin typeface="Arial"/>
                <a:cs typeface="Arial"/>
              </a:rPr>
              <a:t> </a:t>
            </a:r>
            <a:r>
              <a:rPr lang="en-US" sz="2400" dirty="0">
                <a:latin typeface="Arial"/>
                <a:cs typeface="Arial"/>
              </a:rPr>
              <a:t>development</a:t>
            </a:r>
          </a:p>
          <a:p>
            <a:pPr marL="12065" marR="5080">
              <a:lnSpc>
                <a:spcPct val="100000"/>
              </a:lnSpc>
              <a:spcBef>
                <a:spcPts val="95"/>
              </a:spcBef>
              <a:tabLst>
                <a:tab pos="282575" algn="l"/>
              </a:tabLst>
            </a:pPr>
            <a:endParaRPr lang="en-US" sz="2400" dirty="0">
              <a:latin typeface="Arial"/>
              <a:cs typeface="Arial"/>
            </a:endParaRPr>
          </a:p>
          <a:p>
            <a:pPr marL="281940" marR="572135" indent="-269875">
              <a:lnSpc>
                <a:spcPct val="100000"/>
              </a:lnSpc>
              <a:spcBef>
                <a:spcPts val="675"/>
              </a:spcBef>
              <a:buChar char="•"/>
              <a:tabLst>
                <a:tab pos="282575" algn="l"/>
              </a:tabLst>
            </a:pPr>
            <a:r>
              <a:rPr lang="en-US" sz="2400" spc="-5" dirty="0">
                <a:latin typeface="Arial"/>
                <a:cs typeface="Arial"/>
              </a:rPr>
              <a:t>Rutgers Health, </a:t>
            </a:r>
            <a:r>
              <a:rPr lang="en-US" sz="2400" dirty="0">
                <a:latin typeface="Arial"/>
                <a:cs typeface="Arial"/>
              </a:rPr>
              <a:t>through the</a:t>
            </a:r>
            <a:r>
              <a:rPr lang="en-US" sz="2400" dirty="0">
                <a:solidFill>
                  <a:srgbClr val="3333CC"/>
                </a:solidFill>
                <a:latin typeface="Arial"/>
                <a:cs typeface="Arial"/>
              </a:rPr>
              <a:t> </a:t>
            </a:r>
            <a:r>
              <a:rPr lang="en-US" sz="2400" u="heavy" spc="-5" dirty="0">
                <a:solidFill>
                  <a:srgbClr val="3333CC"/>
                </a:solidFill>
                <a:uFill>
                  <a:solidFill>
                    <a:srgbClr val="3333CC"/>
                  </a:solidFill>
                </a:uFill>
                <a:latin typeface="Arial"/>
                <a:cs typeface="Arial"/>
                <a:hlinkClick r:id="rId2"/>
              </a:rPr>
              <a:t>Vice </a:t>
            </a:r>
            <a:r>
              <a:rPr lang="en-US" sz="2400" u="heavy" dirty="0">
                <a:solidFill>
                  <a:srgbClr val="3333CC"/>
                </a:solidFill>
                <a:uFill>
                  <a:solidFill>
                    <a:srgbClr val="3333CC"/>
                  </a:solidFill>
                </a:uFill>
                <a:latin typeface="Arial"/>
                <a:cs typeface="Arial"/>
                <a:hlinkClick r:id="rId2"/>
              </a:rPr>
              <a:t>Chancellor </a:t>
            </a:r>
            <a:r>
              <a:rPr lang="en-US" sz="2400" u="heavy" spc="-5" dirty="0">
                <a:solidFill>
                  <a:srgbClr val="3333CC"/>
                </a:solidFill>
                <a:uFill>
                  <a:solidFill>
                    <a:srgbClr val="3333CC"/>
                  </a:solidFill>
                </a:uFill>
                <a:latin typeface="Arial"/>
                <a:cs typeface="Arial"/>
                <a:hlinkClick r:id="rId2"/>
              </a:rPr>
              <a:t>for Faculty  </a:t>
            </a:r>
            <a:r>
              <a:rPr lang="en-US" sz="2400" u="heavy" dirty="0">
                <a:solidFill>
                  <a:srgbClr val="3333CC"/>
                </a:solidFill>
                <a:uFill>
                  <a:solidFill>
                    <a:srgbClr val="3333CC"/>
                  </a:solidFill>
                </a:uFill>
                <a:latin typeface="Arial"/>
                <a:cs typeface="Arial"/>
                <a:hlinkClick r:id="rId2"/>
              </a:rPr>
              <a:t>Development</a:t>
            </a:r>
            <a:r>
              <a:rPr lang="en-US" sz="2400" dirty="0">
                <a:latin typeface="Arial"/>
                <a:cs typeface="Arial"/>
              </a:rPr>
              <a:t>, </a:t>
            </a:r>
            <a:r>
              <a:rPr lang="en-US" sz="2400" spc="-5" dirty="0">
                <a:latin typeface="Arial"/>
                <a:cs typeface="Arial"/>
              </a:rPr>
              <a:t>Dr. Maral Mouradian, provides </a:t>
            </a:r>
            <a:r>
              <a:rPr lang="en-US" sz="2400" dirty="0">
                <a:latin typeface="Arial"/>
                <a:cs typeface="Arial"/>
              </a:rPr>
              <a:t>training events </a:t>
            </a:r>
            <a:r>
              <a:rPr lang="en-US" sz="2400" spc="-5" dirty="0">
                <a:latin typeface="Arial"/>
                <a:cs typeface="Arial"/>
              </a:rPr>
              <a:t>for </a:t>
            </a:r>
            <a:r>
              <a:rPr lang="en-US" sz="2400" dirty="0">
                <a:latin typeface="Arial"/>
                <a:cs typeface="Arial"/>
              </a:rPr>
              <a:t>mentors and</a:t>
            </a:r>
            <a:r>
              <a:rPr lang="en-US" sz="2400" spc="50" dirty="0">
                <a:latin typeface="Arial"/>
                <a:cs typeface="Arial"/>
              </a:rPr>
              <a:t> </a:t>
            </a:r>
            <a:r>
              <a:rPr lang="en-US" sz="2400" spc="-5" dirty="0">
                <a:latin typeface="Arial"/>
                <a:cs typeface="Arial"/>
              </a:rPr>
              <a:t>mentees.</a:t>
            </a:r>
            <a:endParaRPr lang="en-US" sz="2400" dirty="0">
              <a:latin typeface="Arial"/>
              <a:cs typeface="Arial"/>
            </a:endParaRPr>
          </a:p>
          <a:p>
            <a:pPr marL="598170" marR="121285" indent="-226060">
              <a:lnSpc>
                <a:spcPct val="100000"/>
              </a:lnSpc>
              <a:spcBef>
                <a:spcPts val="595"/>
              </a:spcBef>
            </a:pPr>
            <a:r>
              <a:rPr lang="en-US" sz="2400" dirty="0">
                <a:latin typeface="Arial"/>
                <a:cs typeface="Arial"/>
              </a:rPr>
              <a:t>– </a:t>
            </a:r>
            <a:r>
              <a:rPr lang="en-US" sz="2400" spc="-5" dirty="0">
                <a:latin typeface="Arial"/>
                <a:cs typeface="Arial"/>
              </a:rPr>
              <a:t>Events are publicized </a:t>
            </a:r>
            <a:r>
              <a:rPr lang="en-US" sz="2400" spc="-5">
                <a:latin typeface="Arial"/>
                <a:cs typeface="Arial"/>
              </a:rPr>
              <a:t>by email, </a:t>
            </a:r>
            <a:r>
              <a:rPr lang="en-US" sz="2400" spc="-5" dirty="0">
                <a:latin typeface="Arial"/>
                <a:cs typeface="Arial"/>
              </a:rPr>
              <a:t>through the </a:t>
            </a:r>
            <a:r>
              <a:rPr lang="en-US" sz="2400" i="1" spc="-5">
                <a:latin typeface="Arial"/>
                <a:cs typeface="Arial"/>
              </a:rPr>
              <a:t>Happenings</a:t>
            </a:r>
            <a:r>
              <a:rPr lang="en-US" sz="2400" spc="-5">
                <a:latin typeface="Arial"/>
                <a:cs typeface="Arial"/>
              </a:rPr>
              <a:t> newsletter, </a:t>
            </a:r>
            <a:r>
              <a:rPr lang="en-US" sz="2400" spc="-5" dirty="0">
                <a:latin typeface="Arial"/>
                <a:cs typeface="Arial"/>
              </a:rPr>
              <a:t>and posted in </a:t>
            </a:r>
            <a:r>
              <a:rPr lang="en-US" sz="2400" dirty="0">
                <a:latin typeface="Arial"/>
                <a:cs typeface="Arial"/>
              </a:rPr>
              <a:t>the</a:t>
            </a:r>
            <a:r>
              <a:rPr lang="en-US" sz="2400" spc="-65" dirty="0">
                <a:solidFill>
                  <a:srgbClr val="3333CC"/>
                </a:solidFill>
                <a:latin typeface="Arial"/>
                <a:cs typeface="Arial"/>
              </a:rPr>
              <a:t> </a:t>
            </a:r>
            <a:r>
              <a:rPr lang="en-US" sz="2400" u="heavy" spc="-10" dirty="0">
                <a:solidFill>
                  <a:srgbClr val="3333CC"/>
                </a:solidFill>
                <a:uFill>
                  <a:solidFill>
                    <a:srgbClr val="3333CC"/>
                  </a:solidFill>
                </a:uFill>
                <a:latin typeface="Arial"/>
                <a:cs typeface="Arial"/>
                <a:hlinkClick r:id="rId3"/>
              </a:rPr>
              <a:t>Rutgers </a:t>
            </a:r>
            <a:r>
              <a:rPr lang="en-US" sz="2400" u="heavy" spc="-10">
                <a:solidFill>
                  <a:srgbClr val="3333CC"/>
                </a:solidFill>
                <a:uFill>
                  <a:solidFill>
                    <a:srgbClr val="3333CC"/>
                  </a:solidFill>
                </a:uFill>
                <a:latin typeface="Arial"/>
                <a:cs typeface="Arial"/>
                <a:hlinkClick r:id="rId3"/>
              </a:rPr>
              <a:t>Health </a:t>
            </a:r>
            <a:r>
              <a:rPr lang="en-US" sz="2400" u="heavy" spc="-5">
                <a:solidFill>
                  <a:srgbClr val="3333CC"/>
                </a:solidFill>
                <a:uFill>
                  <a:solidFill>
                    <a:srgbClr val="3333CC"/>
                  </a:solidFill>
                </a:uFill>
                <a:latin typeface="Arial"/>
                <a:cs typeface="Arial"/>
                <a:hlinkClick r:id="rId3"/>
              </a:rPr>
              <a:t>calendar</a:t>
            </a:r>
            <a:r>
              <a:rPr lang="en-US" sz="2400" spc="-5" dirty="0">
                <a:latin typeface="Arial"/>
                <a:cs typeface="Arial"/>
              </a:rPr>
              <a:t>.</a:t>
            </a:r>
            <a:endParaRPr lang="en-US" sz="2400" dirty="0">
              <a:latin typeface="Arial"/>
              <a:cs typeface="Arial"/>
            </a:endParaRPr>
          </a:p>
        </p:txBody>
      </p:sp>
    </p:spTree>
    <p:extLst>
      <p:ext uri="{BB962C8B-B14F-4D97-AF65-F5344CB8AC3E}">
        <p14:creationId xmlns:p14="http://schemas.microsoft.com/office/powerpoint/2010/main" val="3265353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A37A-07E4-940C-DFAE-598BA9F7FBDF}"/>
              </a:ext>
            </a:extLst>
          </p:cNvPr>
          <p:cNvSpPr>
            <a:spLocks noGrp="1"/>
          </p:cNvSpPr>
          <p:nvPr>
            <p:ph type="ctrTitle"/>
          </p:nvPr>
        </p:nvSpPr>
        <p:spPr/>
        <p:txBody>
          <a:bodyPr/>
          <a:lstStyle/>
          <a:p>
            <a:r>
              <a:rPr lang="en-US" b="1" dirty="0">
                <a:latin typeface="Arial" panose="020B0604020202020204" pitchFamily="34" charset="0"/>
                <a:cs typeface="Arial" panose="020B0604020202020204" pitchFamily="34" charset="0"/>
              </a:rPr>
              <a:t>The Tracks</a:t>
            </a:r>
          </a:p>
        </p:txBody>
      </p:sp>
      <p:sp>
        <p:nvSpPr>
          <p:cNvPr id="3" name="Subtitle 2">
            <a:extLst>
              <a:ext uri="{FF2B5EF4-FFF2-40B4-BE49-F238E27FC236}">
                <a16:creationId xmlns:a16="http://schemas.microsoft.com/office/drawing/2014/main" id="{5C236A0F-FEE2-EB6C-5051-48B01C14E72D}"/>
              </a:ext>
            </a:extLst>
          </p:cNvPr>
          <p:cNvSpPr>
            <a:spLocks noGrp="1"/>
          </p:cNvSpPr>
          <p:nvPr>
            <p:ph type="subTitle" idx="1"/>
          </p:nvPr>
        </p:nvSpPr>
        <p:spPr>
          <a:xfrm>
            <a:off x="122829" y="6517913"/>
            <a:ext cx="4776717" cy="476564"/>
          </a:xfrm>
        </p:spPr>
        <p:txBody>
          <a:bodyPr>
            <a:normAutofit/>
          </a:bodyPr>
          <a:lstStyle/>
          <a:p>
            <a:r>
              <a:rPr lang="en-US" sz="1800" dirty="0">
                <a:latin typeface="Arial" panose="020B0604020202020204" pitchFamily="34" charset="0"/>
                <a:cs typeface="Arial" panose="020B0604020202020204" pitchFamily="34" charset="0"/>
              </a:rPr>
              <a:t>Rutgers, The State University of New Jersey</a:t>
            </a:r>
          </a:p>
        </p:txBody>
      </p:sp>
    </p:spTree>
    <p:extLst>
      <p:ext uri="{BB962C8B-B14F-4D97-AF65-F5344CB8AC3E}">
        <p14:creationId xmlns:p14="http://schemas.microsoft.com/office/powerpoint/2010/main" val="2624481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0C5B7-7DDA-61B9-E657-AB16E3DC043B}"/>
              </a:ext>
            </a:extLst>
          </p:cNvPr>
          <p:cNvSpPr>
            <a:spLocks noGrp="1"/>
          </p:cNvSpPr>
          <p:nvPr>
            <p:ph type="title"/>
          </p:nvPr>
        </p:nvSpPr>
        <p:spPr/>
        <p:txBody>
          <a:bodyPr>
            <a:normAutofit fontScale="90000"/>
          </a:bodyPr>
          <a:lstStyle/>
          <a:p>
            <a:pPr algn="ctr"/>
            <a:r>
              <a:rPr lang="en-US" b="1" spc="-5" dirty="0">
                <a:latin typeface="Arial" panose="020B0604020202020204" pitchFamily="34" charset="0"/>
                <a:cs typeface="Arial" panose="020B0604020202020204" pitchFamily="34" charset="0"/>
              </a:rPr>
              <a:t>Five </a:t>
            </a:r>
            <a:r>
              <a:rPr lang="en-US" b="1" dirty="0">
                <a:latin typeface="Arial" panose="020B0604020202020204" pitchFamily="34" charset="0"/>
                <a:cs typeface="Arial" panose="020B0604020202020204" pitchFamily="34" charset="0"/>
              </a:rPr>
              <a:t>full-time </a:t>
            </a:r>
            <a:r>
              <a:rPr lang="en-US" b="1" spc="-5" dirty="0">
                <a:latin typeface="Arial" panose="020B0604020202020204" pitchFamily="34" charset="0"/>
                <a:cs typeface="Arial" panose="020B0604020202020204" pitchFamily="34" charset="0"/>
              </a:rPr>
              <a:t>tracks designed </a:t>
            </a:r>
            <a:r>
              <a:rPr lang="en-US" b="1" dirty="0">
                <a:latin typeface="Arial" panose="020B0604020202020204" pitchFamily="34" charset="0"/>
                <a:cs typeface="Arial" panose="020B0604020202020204" pitchFamily="34" charset="0"/>
              </a:rPr>
              <a:t>to</a:t>
            </a:r>
            <a:r>
              <a:rPr lang="en-US" b="1" spc="-114"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ensure collective </a:t>
            </a:r>
            <a:r>
              <a:rPr lang="en-US" b="1" spc="-5" dirty="0">
                <a:latin typeface="Arial" panose="020B0604020202020204" pitchFamily="34" charset="0"/>
                <a:cs typeface="Arial" panose="020B0604020202020204" pitchFamily="34" charset="0"/>
              </a:rPr>
              <a:t>success </a:t>
            </a:r>
            <a:r>
              <a:rPr lang="en-US" b="1" dirty="0">
                <a:latin typeface="Arial" panose="020B0604020202020204" pitchFamily="34" charset="0"/>
                <a:cs typeface="Arial" panose="020B0604020202020204" pitchFamily="34" charset="0"/>
              </a:rPr>
              <a:t>of the</a:t>
            </a:r>
            <a:r>
              <a:rPr lang="en-US" b="1" spc="-95"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faculty</a:t>
            </a:r>
          </a:p>
        </p:txBody>
      </p:sp>
      <p:sp>
        <p:nvSpPr>
          <p:cNvPr id="3" name="object 3">
            <a:extLst>
              <a:ext uri="{FF2B5EF4-FFF2-40B4-BE49-F238E27FC236}">
                <a16:creationId xmlns:a16="http://schemas.microsoft.com/office/drawing/2014/main" id="{0A3FC2A3-C7AA-744F-7B21-596F6199F8BB}"/>
              </a:ext>
            </a:extLst>
          </p:cNvPr>
          <p:cNvSpPr txBox="1"/>
          <p:nvPr/>
        </p:nvSpPr>
        <p:spPr>
          <a:xfrm>
            <a:off x="838200" y="1904546"/>
            <a:ext cx="4481195" cy="3604833"/>
          </a:xfrm>
          <a:prstGeom prst="rect">
            <a:avLst/>
          </a:prstGeom>
        </p:spPr>
        <p:txBody>
          <a:bodyPr vert="horz" wrap="square" lIns="0" tIns="97790" rIns="0" bIns="0" rtlCol="0">
            <a:spAutoFit/>
          </a:bodyPr>
          <a:lstStyle/>
          <a:p>
            <a:pPr marL="355600" indent="-342900">
              <a:lnSpc>
                <a:spcPct val="100000"/>
              </a:lnSpc>
              <a:spcBef>
                <a:spcPts val="770"/>
              </a:spcBef>
              <a:buChar char="•"/>
              <a:tabLst>
                <a:tab pos="354965" algn="l"/>
                <a:tab pos="355600" algn="l"/>
              </a:tabLst>
            </a:pPr>
            <a:r>
              <a:rPr sz="2400" dirty="0">
                <a:latin typeface="Arial"/>
                <a:cs typeface="Arial"/>
              </a:rPr>
              <a:t>Tenure</a:t>
            </a:r>
            <a:r>
              <a:rPr sz="2400" spc="15" dirty="0">
                <a:latin typeface="Arial"/>
                <a:cs typeface="Arial"/>
              </a:rPr>
              <a:t> </a:t>
            </a:r>
            <a:r>
              <a:rPr sz="2400" dirty="0">
                <a:latin typeface="Arial"/>
                <a:cs typeface="Arial"/>
              </a:rPr>
              <a:t>Track</a:t>
            </a:r>
          </a:p>
          <a:p>
            <a:pPr marL="355600" indent="-342900">
              <a:lnSpc>
                <a:spcPct val="100000"/>
              </a:lnSpc>
              <a:spcBef>
                <a:spcPts val="675"/>
              </a:spcBef>
              <a:buChar char="•"/>
              <a:tabLst>
                <a:tab pos="354965" algn="l"/>
                <a:tab pos="355600" algn="l"/>
              </a:tabLst>
            </a:pPr>
            <a:r>
              <a:rPr sz="2400" spc="-5" dirty="0">
                <a:latin typeface="Arial"/>
                <a:cs typeface="Arial"/>
              </a:rPr>
              <a:t>Non-Tenure</a:t>
            </a:r>
            <a:r>
              <a:rPr sz="2400" spc="35" dirty="0">
                <a:latin typeface="Arial"/>
                <a:cs typeface="Arial"/>
              </a:rPr>
              <a:t> </a:t>
            </a:r>
            <a:r>
              <a:rPr sz="2400" spc="-5" dirty="0">
                <a:latin typeface="Arial"/>
                <a:cs typeface="Arial"/>
              </a:rPr>
              <a:t>Tracks</a:t>
            </a:r>
            <a:endParaRPr sz="2400" dirty="0">
              <a:latin typeface="Arial"/>
              <a:cs typeface="Arial"/>
            </a:endParaRPr>
          </a:p>
          <a:p>
            <a:pPr marL="756285" lvl="1" indent="-287020">
              <a:lnSpc>
                <a:spcPct val="100000"/>
              </a:lnSpc>
              <a:spcBef>
                <a:spcPts val="595"/>
              </a:spcBef>
              <a:buChar char="–"/>
              <a:tabLst>
                <a:tab pos="756920" algn="l"/>
              </a:tabLst>
            </a:pPr>
            <a:r>
              <a:rPr sz="2400" spc="-5" dirty="0">
                <a:latin typeface="Arial"/>
                <a:cs typeface="Arial"/>
              </a:rPr>
              <a:t>Research</a:t>
            </a:r>
            <a:r>
              <a:rPr sz="2400" spc="5" dirty="0">
                <a:latin typeface="Arial"/>
                <a:cs typeface="Arial"/>
              </a:rPr>
              <a:t> </a:t>
            </a:r>
            <a:r>
              <a:rPr sz="2400" dirty="0">
                <a:latin typeface="Arial"/>
                <a:cs typeface="Arial"/>
              </a:rPr>
              <a:t>Track</a:t>
            </a:r>
          </a:p>
          <a:p>
            <a:pPr marL="756285" lvl="1" indent="-287020">
              <a:lnSpc>
                <a:spcPct val="100000"/>
              </a:lnSpc>
              <a:spcBef>
                <a:spcPts val="575"/>
              </a:spcBef>
              <a:buChar char="–"/>
              <a:tabLst>
                <a:tab pos="756920" algn="l"/>
              </a:tabLst>
            </a:pPr>
            <a:r>
              <a:rPr sz="2400" spc="-5" dirty="0">
                <a:latin typeface="Arial"/>
                <a:cs typeface="Arial"/>
              </a:rPr>
              <a:t>Clinical</a:t>
            </a:r>
            <a:r>
              <a:rPr sz="2400" spc="40" dirty="0">
                <a:latin typeface="Arial"/>
                <a:cs typeface="Arial"/>
              </a:rPr>
              <a:t> </a:t>
            </a:r>
            <a:r>
              <a:rPr sz="2400" dirty="0">
                <a:latin typeface="Arial"/>
                <a:cs typeface="Arial"/>
              </a:rPr>
              <a:t>Track</a:t>
            </a:r>
          </a:p>
          <a:p>
            <a:pPr marL="1155700" lvl="2" indent="-229235">
              <a:lnSpc>
                <a:spcPct val="100000"/>
              </a:lnSpc>
              <a:spcBef>
                <a:spcPts val="575"/>
              </a:spcBef>
              <a:buChar char="•"/>
              <a:tabLst>
                <a:tab pos="1156335" algn="l"/>
              </a:tabLst>
            </a:pPr>
            <a:r>
              <a:rPr sz="2400" spc="-5" dirty="0">
                <a:latin typeface="Arial"/>
                <a:cs typeface="Arial"/>
              </a:rPr>
              <a:t>Clinical</a:t>
            </a:r>
            <a:r>
              <a:rPr sz="2400" spc="35" dirty="0">
                <a:latin typeface="Arial"/>
                <a:cs typeface="Arial"/>
              </a:rPr>
              <a:t> </a:t>
            </a:r>
            <a:r>
              <a:rPr sz="2400" spc="-5" dirty="0">
                <a:latin typeface="Arial"/>
                <a:cs typeface="Arial"/>
              </a:rPr>
              <a:t>Scholar</a:t>
            </a:r>
            <a:endParaRPr sz="2400" dirty="0">
              <a:latin typeface="Arial"/>
              <a:cs typeface="Arial"/>
            </a:endParaRPr>
          </a:p>
          <a:p>
            <a:pPr marL="1155700" lvl="2" indent="-229235">
              <a:lnSpc>
                <a:spcPct val="100000"/>
              </a:lnSpc>
              <a:spcBef>
                <a:spcPts val="580"/>
              </a:spcBef>
              <a:buChar char="•"/>
              <a:tabLst>
                <a:tab pos="1156335" algn="l"/>
              </a:tabLst>
            </a:pPr>
            <a:r>
              <a:rPr sz="2400" spc="-5" dirty="0">
                <a:latin typeface="Arial"/>
                <a:cs typeface="Arial"/>
              </a:rPr>
              <a:t>Clinical</a:t>
            </a:r>
            <a:r>
              <a:rPr sz="2400" spc="35" dirty="0">
                <a:latin typeface="Arial"/>
                <a:cs typeface="Arial"/>
              </a:rPr>
              <a:t> </a:t>
            </a:r>
            <a:r>
              <a:rPr sz="2400" spc="-5" dirty="0">
                <a:latin typeface="Arial"/>
                <a:cs typeface="Arial"/>
              </a:rPr>
              <a:t>Educator</a:t>
            </a:r>
            <a:endParaRPr sz="2400" dirty="0">
              <a:latin typeface="Arial"/>
              <a:cs typeface="Arial"/>
            </a:endParaRPr>
          </a:p>
          <a:p>
            <a:pPr marL="756285" lvl="1" indent="-287020">
              <a:lnSpc>
                <a:spcPct val="100000"/>
              </a:lnSpc>
              <a:spcBef>
                <a:spcPts val="575"/>
              </a:spcBef>
              <a:buChar char="–"/>
              <a:tabLst>
                <a:tab pos="756920" algn="l"/>
              </a:tabLst>
            </a:pPr>
            <a:r>
              <a:rPr sz="2400" spc="-5" dirty="0">
                <a:latin typeface="Arial"/>
                <a:cs typeface="Arial"/>
              </a:rPr>
              <a:t>Teaching</a:t>
            </a:r>
            <a:r>
              <a:rPr sz="2400" spc="15" dirty="0">
                <a:latin typeface="Arial"/>
                <a:cs typeface="Arial"/>
              </a:rPr>
              <a:t> </a:t>
            </a:r>
            <a:r>
              <a:rPr sz="2400" dirty="0">
                <a:latin typeface="Arial"/>
                <a:cs typeface="Arial"/>
              </a:rPr>
              <a:t>Track</a:t>
            </a:r>
          </a:p>
          <a:p>
            <a:pPr marL="756285" lvl="1" indent="-287020">
              <a:lnSpc>
                <a:spcPct val="100000"/>
              </a:lnSpc>
              <a:spcBef>
                <a:spcPts val="575"/>
              </a:spcBef>
              <a:buChar char="–"/>
              <a:tabLst>
                <a:tab pos="756920" algn="l"/>
              </a:tabLst>
            </a:pPr>
            <a:r>
              <a:rPr sz="2400" spc="-5" dirty="0">
                <a:latin typeface="Arial"/>
                <a:cs typeface="Arial"/>
              </a:rPr>
              <a:t>Professional Practice</a:t>
            </a:r>
            <a:r>
              <a:rPr sz="2400" spc="10" dirty="0">
                <a:latin typeface="Arial"/>
                <a:cs typeface="Arial"/>
              </a:rPr>
              <a:t> </a:t>
            </a:r>
            <a:r>
              <a:rPr sz="2400" dirty="0">
                <a:latin typeface="Arial"/>
                <a:cs typeface="Arial"/>
              </a:rPr>
              <a:t>Track</a:t>
            </a:r>
          </a:p>
        </p:txBody>
      </p:sp>
    </p:spTree>
    <p:extLst>
      <p:ext uri="{BB962C8B-B14F-4D97-AF65-F5344CB8AC3E}">
        <p14:creationId xmlns:p14="http://schemas.microsoft.com/office/powerpoint/2010/main" val="4223246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2A80F-4664-FF9C-6F7C-17414C8132F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Tenure</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object 3">
            <a:extLst>
              <a:ext uri="{FF2B5EF4-FFF2-40B4-BE49-F238E27FC236}">
                <a16:creationId xmlns:a16="http://schemas.microsoft.com/office/drawing/2014/main" id="{3A0762E7-EBB1-9A31-4AA1-143F4EE27FA5}"/>
              </a:ext>
            </a:extLst>
          </p:cNvPr>
          <p:cNvSpPr txBox="1"/>
          <p:nvPr/>
        </p:nvSpPr>
        <p:spPr>
          <a:xfrm>
            <a:off x="558190" y="1513683"/>
            <a:ext cx="10515600" cy="4371710"/>
          </a:xfrm>
          <a:prstGeom prst="rect">
            <a:avLst/>
          </a:prstGeom>
        </p:spPr>
        <p:txBody>
          <a:bodyPr vert="horz" wrap="square" lIns="0" tIns="85090" rIns="0" bIns="0" rtlCol="0">
            <a:spAutoFit/>
          </a:bodyPr>
          <a:lstStyle/>
          <a:p>
            <a:pPr marL="355600" indent="-342900">
              <a:lnSpc>
                <a:spcPct val="100000"/>
              </a:lnSpc>
              <a:spcBef>
                <a:spcPts val="670"/>
              </a:spcBef>
              <a:buChar char="•"/>
              <a:tabLst>
                <a:tab pos="354965" algn="l"/>
                <a:tab pos="355600" algn="l"/>
              </a:tabLst>
            </a:pPr>
            <a:r>
              <a:rPr sz="2400" dirty="0">
                <a:latin typeface="Arial"/>
                <a:cs typeface="Arial"/>
              </a:rPr>
              <a:t>Faculty </a:t>
            </a:r>
            <a:r>
              <a:rPr sz="2400" spc="-5" dirty="0">
                <a:latin typeface="Arial"/>
                <a:cs typeface="Arial"/>
              </a:rPr>
              <a:t>will spend </a:t>
            </a:r>
            <a:r>
              <a:rPr sz="2400" dirty="0">
                <a:latin typeface="Arial"/>
                <a:cs typeface="Arial"/>
              </a:rPr>
              <a:t>majority of </a:t>
            </a:r>
            <a:r>
              <a:rPr sz="2400" spc="-5" dirty="0">
                <a:latin typeface="Arial"/>
                <a:cs typeface="Arial"/>
              </a:rPr>
              <a:t>time leading</a:t>
            </a:r>
            <a:r>
              <a:rPr sz="2400" spc="100" dirty="0">
                <a:latin typeface="Arial"/>
                <a:cs typeface="Arial"/>
              </a:rPr>
              <a:t> </a:t>
            </a:r>
            <a:r>
              <a:rPr sz="2400" dirty="0">
                <a:latin typeface="Arial"/>
                <a:cs typeface="Arial"/>
              </a:rPr>
              <a:t>investigations</a:t>
            </a:r>
          </a:p>
          <a:p>
            <a:pPr marL="355600" indent="-342900">
              <a:lnSpc>
                <a:spcPct val="100000"/>
              </a:lnSpc>
              <a:spcBef>
                <a:spcPts val="580"/>
              </a:spcBef>
              <a:buChar char="•"/>
              <a:tabLst>
                <a:tab pos="354965" algn="l"/>
                <a:tab pos="355600" algn="l"/>
              </a:tabLst>
            </a:pPr>
            <a:r>
              <a:rPr sz="2400" dirty="0">
                <a:latin typeface="Arial"/>
                <a:cs typeface="Arial"/>
              </a:rPr>
              <a:t>Area of investigation can span any of the </a:t>
            </a:r>
            <a:r>
              <a:rPr sz="2400" spc="-5" dirty="0">
                <a:latin typeface="Arial"/>
                <a:cs typeface="Arial"/>
              </a:rPr>
              <a:t>disciplines</a:t>
            </a:r>
            <a:r>
              <a:rPr sz="2400" spc="85" dirty="0">
                <a:latin typeface="Arial"/>
                <a:cs typeface="Arial"/>
              </a:rPr>
              <a:t> </a:t>
            </a:r>
            <a:r>
              <a:rPr sz="2400" dirty="0">
                <a:latin typeface="Arial"/>
                <a:cs typeface="Arial"/>
              </a:rPr>
              <a:t>or</a:t>
            </a:r>
          </a:p>
          <a:p>
            <a:pPr marL="355600">
              <a:lnSpc>
                <a:spcPct val="100000"/>
              </a:lnSpc>
            </a:pPr>
            <a:r>
              <a:rPr sz="2400" spc="-5" dirty="0">
                <a:latin typeface="Arial"/>
                <a:cs typeface="Arial"/>
              </a:rPr>
              <a:t>modalities </a:t>
            </a:r>
            <a:r>
              <a:rPr sz="2400" dirty="0">
                <a:latin typeface="Arial"/>
                <a:cs typeface="Arial"/>
              </a:rPr>
              <a:t>related to </a:t>
            </a:r>
            <a:r>
              <a:rPr sz="2400" spc="-5" dirty="0">
                <a:latin typeface="Arial"/>
                <a:cs typeface="Arial"/>
              </a:rPr>
              <a:t>biomedical sciences, </a:t>
            </a:r>
            <a:r>
              <a:rPr sz="2400" dirty="0">
                <a:latin typeface="Arial"/>
                <a:cs typeface="Arial"/>
              </a:rPr>
              <a:t>for</a:t>
            </a:r>
            <a:r>
              <a:rPr sz="2400" spc="165" dirty="0">
                <a:latin typeface="Arial"/>
                <a:cs typeface="Arial"/>
              </a:rPr>
              <a:t> </a:t>
            </a:r>
            <a:r>
              <a:rPr sz="2400" spc="-5" dirty="0">
                <a:latin typeface="Arial"/>
                <a:cs typeface="Arial"/>
              </a:rPr>
              <a:t>example:</a:t>
            </a:r>
            <a:endParaRPr sz="2400" dirty="0">
              <a:latin typeface="Arial"/>
              <a:cs typeface="Arial"/>
            </a:endParaRPr>
          </a:p>
          <a:p>
            <a:pPr marL="756285" lvl="1" indent="-287020">
              <a:lnSpc>
                <a:spcPct val="100000"/>
              </a:lnSpc>
              <a:spcBef>
                <a:spcPts val="484"/>
              </a:spcBef>
              <a:buChar char="–"/>
              <a:tabLst>
                <a:tab pos="756285" algn="l"/>
                <a:tab pos="756920" algn="l"/>
              </a:tabLst>
            </a:pPr>
            <a:r>
              <a:rPr sz="2000" dirty="0">
                <a:latin typeface="Arial"/>
                <a:cs typeface="Arial"/>
              </a:rPr>
              <a:t>Clinical</a:t>
            </a:r>
            <a:r>
              <a:rPr sz="2000" spc="-5" dirty="0">
                <a:latin typeface="Arial"/>
                <a:cs typeface="Arial"/>
              </a:rPr>
              <a:t> </a:t>
            </a:r>
            <a:r>
              <a:rPr sz="2000" dirty="0">
                <a:latin typeface="Arial"/>
                <a:cs typeface="Arial"/>
              </a:rPr>
              <a:t>research</a:t>
            </a:r>
          </a:p>
          <a:p>
            <a:pPr marL="756285" lvl="1" indent="-287020">
              <a:lnSpc>
                <a:spcPct val="100000"/>
              </a:lnSpc>
              <a:spcBef>
                <a:spcPts val="480"/>
              </a:spcBef>
              <a:buChar char="–"/>
              <a:tabLst>
                <a:tab pos="756285" algn="l"/>
                <a:tab pos="756920" algn="l"/>
              </a:tabLst>
            </a:pPr>
            <a:r>
              <a:rPr sz="2000" dirty="0">
                <a:latin typeface="Arial"/>
                <a:cs typeface="Arial"/>
              </a:rPr>
              <a:t>Health services</a:t>
            </a:r>
            <a:r>
              <a:rPr sz="2000" spc="-60" dirty="0">
                <a:latin typeface="Arial"/>
                <a:cs typeface="Arial"/>
              </a:rPr>
              <a:t> </a:t>
            </a:r>
            <a:r>
              <a:rPr sz="2000" dirty="0">
                <a:latin typeface="Arial"/>
                <a:cs typeface="Arial"/>
              </a:rPr>
              <a:t>research</a:t>
            </a:r>
          </a:p>
          <a:p>
            <a:pPr marL="756285" lvl="1" indent="-287020">
              <a:lnSpc>
                <a:spcPct val="100000"/>
              </a:lnSpc>
              <a:spcBef>
                <a:spcPts val="480"/>
              </a:spcBef>
              <a:buChar char="–"/>
              <a:tabLst>
                <a:tab pos="756285" algn="l"/>
                <a:tab pos="756920" algn="l"/>
              </a:tabLst>
            </a:pPr>
            <a:r>
              <a:rPr sz="2000" dirty="0">
                <a:latin typeface="Arial"/>
                <a:cs typeface="Arial"/>
              </a:rPr>
              <a:t>Laboratory</a:t>
            </a:r>
            <a:r>
              <a:rPr sz="2000" spc="-45" dirty="0">
                <a:latin typeface="Arial"/>
                <a:cs typeface="Arial"/>
              </a:rPr>
              <a:t> </a:t>
            </a:r>
            <a:r>
              <a:rPr sz="2000" dirty="0">
                <a:latin typeface="Arial"/>
                <a:cs typeface="Arial"/>
              </a:rPr>
              <a:t>research</a:t>
            </a:r>
          </a:p>
          <a:p>
            <a:pPr marL="756285" lvl="1" indent="-287020">
              <a:lnSpc>
                <a:spcPct val="100000"/>
              </a:lnSpc>
              <a:spcBef>
                <a:spcPts val="480"/>
              </a:spcBef>
              <a:buChar char="–"/>
              <a:tabLst>
                <a:tab pos="756285" algn="l"/>
                <a:tab pos="756920" algn="l"/>
              </a:tabLst>
            </a:pPr>
            <a:r>
              <a:rPr sz="2000" dirty="0">
                <a:latin typeface="Arial"/>
                <a:cs typeface="Arial"/>
              </a:rPr>
              <a:t>Many</a:t>
            </a:r>
            <a:r>
              <a:rPr sz="2000" spc="-25" dirty="0">
                <a:latin typeface="Arial"/>
                <a:cs typeface="Arial"/>
              </a:rPr>
              <a:t> </a:t>
            </a:r>
            <a:r>
              <a:rPr sz="2000" dirty="0">
                <a:latin typeface="Arial"/>
                <a:cs typeface="Arial"/>
              </a:rPr>
              <a:t>others</a:t>
            </a:r>
          </a:p>
          <a:p>
            <a:pPr marL="355600" indent="-342900">
              <a:lnSpc>
                <a:spcPct val="100000"/>
              </a:lnSpc>
              <a:spcBef>
                <a:spcPts val="1005"/>
              </a:spcBef>
              <a:buChar char="•"/>
              <a:tabLst>
                <a:tab pos="354965" algn="l"/>
                <a:tab pos="355600" algn="l"/>
              </a:tabLst>
            </a:pPr>
            <a:r>
              <a:rPr sz="2400" spc="-5" dirty="0">
                <a:latin typeface="Arial"/>
                <a:cs typeface="Arial"/>
              </a:rPr>
              <a:t>RBHS will provide newly-appointed</a:t>
            </a:r>
            <a:r>
              <a:rPr sz="2400" spc="110" dirty="0">
                <a:latin typeface="Arial"/>
                <a:cs typeface="Arial"/>
              </a:rPr>
              <a:t> </a:t>
            </a:r>
            <a:r>
              <a:rPr sz="2400" dirty="0">
                <a:latin typeface="Arial"/>
                <a:cs typeface="Arial"/>
              </a:rPr>
              <a:t>faculty</a:t>
            </a:r>
          </a:p>
          <a:p>
            <a:pPr marL="756285" lvl="1" indent="-287020">
              <a:lnSpc>
                <a:spcPct val="100000"/>
              </a:lnSpc>
              <a:spcBef>
                <a:spcPts val="484"/>
              </a:spcBef>
              <a:buChar char="–"/>
              <a:tabLst>
                <a:tab pos="756285" algn="l"/>
                <a:tab pos="756920" algn="l"/>
              </a:tabLst>
            </a:pPr>
            <a:r>
              <a:rPr sz="2000" dirty="0">
                <a:latin typeface="Arial"/>
                <a:cs typeface="Arial"/>
              </a:rPr>
              <a:t>Significant protected</a:t>
            </a:r>
            <a:r>
              <a:rPr sz="2000" spc="-70" dirty="0">
                <a:latin typeface="Arial"/>
                <a:cs typeface="Arial"/>
              </a:rPr>
              <a:t> </a:t>
            </a:r>
            <a:r>
              <a:rPr sz="2000" dirty="0">
                <a:latin typeface="Arial"/>
                <a:cs typeface="Arial"/>
              </a:rPr>
              <a:t>time</a:t>
            </a:r>
          </a:p>
          <a:p>
            <a:pPr marL="756285" lvl="1" indent="-287020">
              <a:lnSpc>
                <a:spcPct val="100000"/>
              </a:lnSpc>
              <a:spcBef>
                <a:spcPts val="480"/>
              </a:spcBef>
              <a:buChar char="–"/>
              <a:tabLst>
                <a:tab pos="756285" algn="l"/>
                <a:tab pos="756920" algn="l"/>
              </a:tabLst>
            </a:pPr>
            <a:r>
              <a:rPr sz="2000" dirty="0">
                <a:latin typeface="Arial"/>
                <a:cs typeface="Arial"/>
              </a:rPr>
              <a:t>Assignment of</a:t>
            </a:r>
            <a:r>
              <a:rPr sz="2000" spc="-55" dirty="0">
                <a:latin typeface="Arial"/>
                <a:cs typeface="Arial"/>
              </a:rPr>
              <a:t> </a:t>
            </a:r>
            <a:r>
              <a:rPr sz="2000" dirty="0">
                <a:latin typeface="Arial"/>
                <a:cs typeface="Arial"/>
              </a:rPr>
              <a:t>mentor</a:t>
            </a:r>
          </a:p>
          <a:p>
            <a:pPr marL="756285" lvl="1" indent="-287020">
              <a:lnSpc>
                <a:spcPct val="100000"/>
              </a:lnSpc>
              <a:spcBef>
                <a:spcPts val="480"/>
              </a:spcBef>
              <a:buChar char="–"/>
              <a:tabLst>
                <a:tab pos="756285" algn="l"/>
                <a:tab pos="756920" algn="l"/>
              </a:tabLst>
            </a:pPr>
            <a:r>
              <a:rPr sz="2000" dirty="0">
                <a:latin typeface="Arial"/>
                <a:cs typeface="Arial"/>
              </a:rPr>
              <a:t>Appropriate start-up funding to conduct</a:t>
            </a:r>
            <a:r>
              <a:rPr sz="2000" spc="-165" dirty="0">
                <a:latin typeface="Arial"/>
                <a:cs typeface="Arial"/>
              </a:rPr>
              <a:t> </a:t>
            </a:r>
            <a:r>
              <a:rPr sz="2000" dirty="0">
                <a:latin typeface="Arial"/>
                <a:cs typeface="Arial"/>
              </a:rPr>
              <a:t>research</a:t>
            </a:r>
          </a:p>
        </p:txBody>
      </p:sp>
    </p:spTree>
    <p:extLst>
      <p:ext uri="{BB962C8B-B14F-4D97-AF65-F5344CB8AC3E}">
        <p14:creationId xmlns:p14="http://schemas.microsoft.com/office/powerpoint/2010/main" val="2204547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3FDB0-2F0D-8617-2295-ED7E5AF838A1}"/>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Tenure</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object 3">
            <a:extLst>
              <a:ext uri="{FF2B5EF4-FFF2-40B4-BE49-F238E27FC236}">
                <a16:creationId xmlns:a16="http://schemas.microsoft.com/office/drawing/2014/main" id="{76C4BA80-DEA9-1814-DD8C-06A56D64888F}"/>
              </a:ext>
            </a:extLst>
          </p:cNvPr>
          <p:cNvSpPr txBox="1"/>
          <p:nvPr/>
        </p:nvSpPr>
        <p:spPr>
          <a:xfrm>
            <a:off x="838200" y="1300657"/>
            <a:ext cx="9880317" cy="2598147"/>
          </a:xfrm>
          <a:prstGeom prst="rect">
            <a:avLst/>
          </a:prstGeom>
        </p:spPr>
        <p:txBody>
          <a:bodyPr vert="horz" wrap="square" lIns="0" tIns="81280" rIns="0" bIns="0" rtlCol="0">
            <a:spAutoFit/>
          </a:bodyPr>
          <a:lstStyle/>
          <a:p>
            <a:pPr marL="12700">
              <a:lnSpc>
                <a:spcPct val="100000"/>
              </a:lnSpc>
              <a:spcBef>
                <a:spcPts val="640"/>
              </a:spcBef>
            </a:pPr>
            <a:r>
              <a:rPr sz="2400" spc="-5" dirty="0">
                <a:latin typeface="Arial"/>
                <a:cs typeface="Arial"/>
              </a:rPr>
              <a:t>Assistant</a:t>
            </a:r>
            <a:r>
              <a:rPr sz="2400" spc="-15" dirty="0">
                <a:latin typeface="Arial"/>
                <a:cs typeface="Arial"/>
              </a:rPr>
              <a:t> </a:t>
            </a:r>
            <a:r>
              <a:rPr sz="2400" spc="-5" dirty="0">
                <a:latin typeface="Arial"/>
                <a:cs typeface="Arial"/>
              </a:rPr>
              <a:t>Professor</a:t>
            </a:r>
            <a:endParaRPr sz="2400" dirty="0">
              <a:latin typeface="Arial"/>
              <a:cs typeface="Arial"/>
            </a:endParaRPr>
          </a:p>
          <a:p>
            <a:pPr marL="355600" marR="231775" indent="-342900">
              <a:lnSpc>
                <a:spcPct val="100000"/>
              </a:lnSpc>
              <a:spcBef>
                <a:spcPts val="450"/>
              </a:spcBef>
              <a:buChar char="•"/>
              <a:tabLst>
                <a:tab pos="354965" algn="l"/>
                <a:tab pos="355600" algn="l"/>
              </a:tabLst>
            </a:pPr>
            <a:r>
              <a:rPr sz="2200" dirty="0">
                <a:latin typeface="Arial"/>
                <a:cs typeface="Arial"/>
              </a:rPr>
              <a:t>Must </a:t>
            </a:r>
            <a:r>
              <a:rPr sz="2200" spc="-5" dirty="0">
                <a:latin typeface="Arial"/>
                <a:cs typeface="Arial"/>
              </a:rPr>
              <a:t>achieve tenure </a:t>
            </a:r>
            <a:r>
              <a:rPr sz="2200" spc="-10" dirty="0">
                <a:latin typeface="Arial"/>
                <a:cs typeface="Arial"/>
              </a:rPr>
              <a:t>within </a:t>
            </a:r>
            <a:r>
              <a:rPr sz="2200" spc="-5" dirty="0">
                <a:latin typeface="Arial"/>
                <a:cs typeface="Arial"/>
              </a:rPr>
              <a:t>9 </a:t>
            </a:r>
            <a:r>
              <a:rPr sz="2200" spc="-10" dirty="0">
                <a:latin typeface="Arial"/>
                <a:cs typeface="Arial"/>
              </a:rPr>
              <a:t>years, </a:t>
            </a:r>
            <a:r>
              <a:rPr sz="2200" spc="-5" dirty="0">
                <a:latin typeface="Arial"/>
                <a:cs typeface="Arial"/>
              </a:rPr>
              <a:t>but </a:t>
            </a:r>
            <a:r>
              <a:rPr sz="2200" dirty="0">
                <a:latin typeface="Arial"/>
                <a:cs typeface="Arial"/>
              </a:rPr>
              <a:t>may </a:t>
            </a:r>
            <a:r>
              <a:rPr sz="2200" spc="-5" dirty="0">
                <a:latin typeface="Arial"/>
                <a:cs typeface="Arial"/>
              </a:rPr>
              <a:t>do so earlier. </a:t>
            </a:r>
            <a:r>
              <a:rPr sz="2200" dirty="0">
                <a:latin typeface="Arial"/>
                <a:cs typeface="Arial"/>
              </a:rPr>
              <a:t>If </a:t>
            </a:r>
            <a:r>
              <a:rPr lang="en-US" sz="2200" dirty="0">
                <a:latin typeface="Arial"/>
                <a:cs typeface="Arial"/>
              </a:rPr>
              <a:t>a </a:t>
            </a:r>
            <a:r>
              <a:rPr sz="2200" spc="-5" dirty="0">
                <a:latin typeface="Arial"/>
                <a:cs typeface="Arial"/>
              </a:rPr>
              <a:t>candidate is not  successful by </a:t>
            </a:r>
            <a:r>
              <a:rPr sz="2200" dirty="0">
                <a:latin typeface="Arial"/>
                <a:cs typeface="Arial"/>
              </a:rPr>
              <a:t>the 9th </a:t>
            </a:r>
            <a:r>
              <a:rPr sz="2200" spc="-10" dirty="0">
                <a:latin typeface="Arial"/>
                <a:cs typeface="Arial"/>
              </a:rPr>
              <a:t>year, </a:t>
            </a:r>
            <a:r>
              <a:rPr sz="2200" spc="-5" dirty="0">
                <a:latin typeface="Arial"/>
                <a:cs typeface="Arial"/>
              </a:rPr>
              <a:t>they </a:t>
            </a:r>
            <a:r>
              <a:rPr sz="2200" spc="-15" dirty="0">
                <a:latin typeface="Arial"/>
                <a:cs typeface="Arial"/>
              </a:rPr>
              <a:t>will </a:t>
            </a:r>
            <a:r>
              <a:rPr sz="2200" spc="-5" dirty="0">
                <a:latin typeface="Arial"/>
                <a:cs typeface="Arial"/>
              </a:rPr>
              <a:t>be given a </a:t>
            </a:r>
            <a:r>
              <a:rPr sz="2200" spc="-10" dirty="0">
                <a:latin typeface="Arial"/>
                <a:cs typeface="Arial"/>
              </a:rPr>
              <a:t>one-year </a:t>
            </a:r>
            <a:r>
              <a:rPr sz="2200" spc="-5" dirty="0">
                <a:latin typeface="Arial"/>
                <a:cs typeface="Arial"/>
              </a:rPr>
              <a:t>non-renewable  terminal</a:t>
            </a:r>
            <a:r>
              <a:rPr sz="2200" dirty="0">
                <a:latin typeface="Arial"/>
                <a:cs typeface="Arial"/>
              </a:rPr>
              <a:t> </a:t>
            </a:r>
            <a:r>
              <a:rPr sz="2200" spc="-5" dirty="0">
                <a:latin typeface="Arial"/>
                <a:cs typeface="Arial"/>
              </a:rPr>
              <a:t>contract</a:t>
            </a:r>
            <a:endParaRPr sz="2200" dirty="0">
              <a:latin typeface="Arial"/>
              <a:cs typeface="Arial"/>
            </a:endParaRPr>
          </a:p>
          <a:p>
            <a:pPr marL="355600" marR="294640" indent="-342900">
              <a:lnSpc>
                <a:spcPct val="100000"/>
              </a:lnSpc>
              <a:spcBef>
                <a:spcPts val="434"/>
              </a:spcBef>
              <a:buChar char="•"/>
              <a:tabLst>
                <a:tab pos="354965" algn="l"/>
                <a:tab pos="355600" algn="l"/>
              </a:tabLst>
            </a:pPr>
            <a:r>
              <a:rPr sz="2200" spc="-10" dirty="0">
                <a:latin typeface="Arial"/>
                <a:cs typeface="Arial"/>
              </a:rPr>
              <a:t>Normally, </a:t>
            </a:r>
            <a:r>
              <a:rPr sz="2200" spc="-5" dirty="0">
                <a:latin typeface="Arial"/>
                <a:cs typeface="Arial"/>
              </a:rPr>
              <a:t>assistant professors on </a:t>
            </a:r>
            <a:r>
              <a:rPr sz="2200" dirty="0">
                <a:latin typeface="Arial"/>
                <a:cs typeface="Arial"/>
              </a:rPr>
              <a:t>the </a:t>
            </a:r>
            <a:r>
              <a:rPr sz="2200" spc="-5" dirty="0">
                <a:latin typeface="Arial"/>
                <a:cs typeface="Arial"/>
              </a:rPr>
              <a:t>tenure </a:t>
            </a:r>
            <a:r>
              <a:rPr sz="2200" dirty="0">
                <a:latin typeface="Arial"/>
                <a:cs typeface="Arial"/>
              </a:rPr>
              <a:t>track </a:t>
            </a:r>
            <a:r>
              <a:rPr sz="2200" spc="-5" dirty="0">
                <a:latin typeface="Arial"/>
                <a:cs typeface="Arial"/>
              </a:rPr>
              <a:t>receive three-year  </a:t>
            </a:r>
            <a:r>
              <a:rPr sz="2200" spc="-10" dirty="0">
                <a:latin typeface="Arial"/>
                <a:cs typeface="Arial"/>
              </a:rPr>
              <a:t>renewable </a:t>
            </a:r>
            <a:r>
              <a:rPr sz="2200" spc="-5" dirty="0">
                <a:latin typeface="Arial"/>
                <a:cs typeface="Arial"/>
              </a:rPr>
              <a:t>appointments that can be </a:t>
            </a:r>
            <a:r>
              <a:rPr sz="2200" spc="-10" dirty="0">
                <a:latin typeface="Arial"/>
                <a:cs typeface="Arial"/>
              </a:rPr>
              <a:t>renewed twice </a:t>
            </a:r>
            <a:r>
              <a:rPr sz="2200" dirty="0">
                <a:latin typeface="Arial"/>
                <a:cs typeface="Arial"/>
              </a:rPr>
              <a:t>- at </a:t>
            </a:r>
            <a:r>
              <a:rPr sz="2200" spc="-5" dirty="0">
                <a:latin typeface="Arial"/>
                <a:cs typeface="Arial"/>
              </a:rPr>
              <a:t>3 </a:t>
            </a:r>
            <a:r>
              <a:rPr sz="2200" spc="-10" dirty="0">
                <a:latin typeface="Arial"/>
                <a:cs typeface="Arial"/>
              </a:rPr>
              <a:t>years </a:t>
            </a:r>
            <a:r>
              <a:rPr sz="2200" dirty="0">
                <a:latin typeface="Arial"/>
                <a:cs typeface="Arial"/>
              </a:rPr>
              <a:t>after </a:t>
            </a:r>
            <a:r>
              <a:rPr sz="2200" spc="-5" dirty="0">
                <a:latin typeface="Arial"/>
                <a:cs typeface="Arial"/>
              </a:rPr>
              <a:t>formal  review and </a:t>
            </a:r>
            <a:r>
              <a:rPr sz="2200" dirty="0">
                <a:latin typeface="Arial"/>
                <a:cs typeface="Arial"/>
              </a:rPr>
              <a:t>at </a:t>
            </a:r>
            <a:r>
              <a:rPr sz="2200" spc="-5" dirty="0">
                <a:latin typeface="Arial"/>
                <a:cs typeface="Arial"/>
              </a:rPr>
              <a:t>6 </a:t>
            </a:r>
            <a:r>
              <a:rPr sz="2200" spc="-10" dirty="0">
                <a:latin typeface="Arial"/>
                <a:cs typeface="Arial"/>
              </a:rPr>
              <a:t>years </a:t>
            </a:r>
            <a:r>
              <a:rPr sz="2200" dirty="0">
                <a:latin typeface="Arial"/>
                <a:cs typeface="Arial"/>
              </a:rPr>
              <a:t>after </a:t>
            </a:r>
            <a:r>
              <a:rPr sz="2200" spc="-5" dirty="0">
                <a:latin typeface="Arial"/>
                <a:cs typeface="Arial"/>
              </a:rPr>
              <a:t>formal</a:t>
            </a:r>
            <a:r>
              <a:rPr sz="2200" spc="45" dirty="0">
                <a:latin typeface="Arial"/>
                <a:cs typeface="Arial"/>
              </a:rPr>
              <a:t> </a:t>
            </a:r>
            <a:r>
              <a:rPr sz="2200" spc="-5" dirty="0">
                <a:latin typeface="Arial"/>
                <a:cs typeface="Arial"/>
              </a:rPr>
              <a:t>review</a:t>
            </a:r>
            <a:endParaRPr sz="2200" dirty="0">
              <a:latin typeface="Arial"/>
              <a:cs typeface="Arial"/>
            </a:endParaRPr>
          </a:p>
        </p:txBody>
      </p:sp>
      <p:sp>
        <p:nvSpPr>
          <p:cNvPr id="5" name="TextBox 4">
            <a:extLst>
              <a:ext uri="{FF2B5EF4-FFF2-40B4-BE49-F238E27FC236}">
                <a16:creationId xmlns:a16="http://schemas.microsoft.com/office/drawing/2014/main" id="{E203064B-3DCA-A0A9-8A13-295D8D6694EA}"/>
              </a:ext>
            </a:extLst>
          </p:cNvPr>
          <p:cNvSpPr txBox="1"/>
          <p:nvPr/>
        </p:nvSpPr>
        <p:spPr>
          <a:xfrm>
            <a:off x="838200" y="4075552"/>
            <a:ext cx="10011770" cy="1880002"/>
          </a:xfrm>
          <a:prstGeom prst="rect">
            <a:avLst/>
          </a:prstGeom>
          <a:noFill/>
        </p:spPr>
        <p:txBody>
          <a:bodyPr wrap="square">
            <a:spAutoFit/>
          </a:bodyPr>
          <a:lstStyle/>
          <a:p>
            <a:pPr marL="12700">
              <a:lnSpc>
                <a:spcPct val="100000"/>
              </a:lnSpc>
              <a:spcBef>
                <a:spcPts val="509"/>
              </a:spcBef>
            </a:pPr>
            <a:r>
              <a:rPr lang="en-US" sz="2400" spc="-5" dirty="0">
                <a:latin typeface="Arial"/>
                <a:cs typeface="Arial"/>
              </a:rPr>
              <a:t>Associate</a:t>
            </a:r>
            <a:r>
              <a:rPr lang="en-US" sz="2400" spc="-15" dirty="0">
                <a:latin typeface="Arial"/>
                <a:cs typeface="Arial"/>
              </a:rPr>
              <a:t> </a:t>
            </a:r>
            <a:r>
              <a:rPr lang="en-US" sz="2400" spc="-5" dirty="0">
                <a:latin typeface="Arial"/>
                <a:cs typeface="Arial"/>
              </a:rPr>
              <a:t>Professor</a:t>
            </a:r>
            <a:endParaRPr lang="en-US" sz="2400" dirty="0">
              <a:latin typeface="Arial"/>
              <a:cs typeface="Arial"/>
            </a:endParaRPr>
          </a:p>
          <a:p>
            <a:pPr marL="355600" marR="30480" indent="-342900">
              <a:lnSpc>
                <a:spcPct val="100000"/>
              </a:lnSpc>
              <a:spcBef>
                <a:spcPts val="450"/>
              </a:spcBef>
              <a:buChar char="•"/>
              <a:tabLst>
                <a:tab pos="354965" algn="l"/>
                <a:tab pos="355600" algn="l"/>
              </a:tabLst>
            </a:pPr>
            <a:r>
              <a:rPr lang="en-US" sz="2200" spc="-5" dirty="0">
                <a:latin typeface="Arial"/>
                <a:cs typeface="Arial"/>
              </a:rPr>
              <a:t>Tenure is customarily granted </a:t>
            </a:r>
            <a:r>
              <a:rPr lang="en-US" sz="2200" dirty="0">
                <a:latin typeface="Arial"/>
                <a:cs typeface="Arial"/>
              </a:rPr>
              <a:t>at the time of </a:t>
            </a:r>
            <a:r>
              <a:rPr lang="en-US" sz="2200" spc="-5" dirty="0">
                <a:latin typeface="Arial"/>
                <a:cs typeface="Arial"/>
              </a:rPr>
              <a:t>promotion </a:t>
            </a:r>
            <a:r>
              <a:rPr lang="en-US" sz="2200" dirty="0">
                <a:latin typeface="Arial"/>
                <a:cs typeface="Arial"/>
              </a:rPr>
              <a:t>to </a:t>
            </a:r>
            <a:r>
              <a:rPr lang="en-US" sz="2200" spc="-5" dirty="0">
                <a:latin typeface="Arial"/>
                <a:cs typeface="Arial"/>
              </a:rPr>
              <a:t>Associate Professor.  </a:t>
            </a:r>
            <a:r>
              <a:rPr lang="en-US" sz="2200" dirty="0">
                <a:latin typeface="Arial"/>
                <a:cs typeface="Arial"/>
              </a:rPr>
              <a:t>On </a:t>
            </a:r>
            <a:r>
              <a:rPr lang="en-US" sz="2200" spc="-5" dirty="0">
                <a:latin typeface="Arial"/>
                <a:cs typeface="Arial"/>
              </a:rPr>
              <a:t>occasion, an Assistant Professor on </a:t>
            </a:r>
            <a:r>
              <a:rPr lang="en-US" sz="2200" dirty="0">
                <a:latin typeface="Arial"/>
                <a:cs typeface="Arial"/>
              </a:rPr>
              <a:t>the Tenure Track </a:t>
            </a:r>
            <a:r>
              <a:rPr lang="en-US" sz="2200" spc="-5" dirty="0">
                <a:latin typeface="Arial"/>
                <a:cs typeface="Arial"/>
              </a:rPr>
              <a:t>may be promoted </a:t>
            </a:r>
            <a:r>
              <a:rPr lang="en-US" sz="2200" dirty="0">
                <a:latin typeface="Arial"/>
                <a:cs typeface="Arial"/>
              </a:rPr>
              <a:t>to  </a:t>
            </a:r>
            <a:r>
              <a:rPr lang="en-US" sz="2200" spc="-5" dirty="0">
                <a:latin typeface="Arial"/>
                <a:cs typeface="Arial"/>
              </a:rPr>
              <a:t>Associate Professor </a:t>
            </a:r>
            <a:r>
              <a:rPr lang="en-US" sz="2200" spc="-10" dirty="0">
                <a:latin typeface="Arial"/>
                <a:cs typeface="Arial"/>
              </a:rPr>
              <a:t>without </a:t>
            </a:r>
            <a:r>
              <a:rPr lang="en-US" sz="2200" spc="-5" dirty="0">
                <a:latin typeface="Arial"/>
                <a:cs typeface="Arial"/>
              </a:rPr>
              <a:t>granting </a:t>
            </a:r>
            <a:r>
              <a:rPr lang="en-US" sz="2200" dirty="0">
                <a:latin typeface="Arial"/>
                <a:cs typeface="Arial"/>
              </a:rPr>
              <a:t>of </a:t>
            </a:r>
            <a:r>
              <a:rPr lang="en-US" sz="2200" spc="-5" dirty="0">
                <a:latin typeface="Arial"/>
                <a:cs typeface="Arial"/>
              </a:rPr>
              <a:t>tenure </a:t>
            </a:r>
            <a:r>
              <a:rPr lang="en-US" sz="2200" dirty="0">
                <a:latin typeface="Arial"/>
                <a:cs typeface="Arial"/>
              </a:rPr>
              <a:t>after </a:t>
            </a:r>
            <a:r>
              <a:rPr lang="en-US" sz="2200" spc="-5" dirty="0">
                <a:latin typeface="Arial"/>
                <a:cs typeface="Arial"/>
              </a:rPr>
              <a:t>a minimum of four </a:t>
            </a:r>
            <a:r>
              <a:rPr lang="en-US" sz="2200" spc="-10" dirty="0">
                <a:latin typeface="Arial"/>
                <a:cs typeface="Arial"/>
              </a:rPr>
              <a:t>years  </a:t>
            </a:r>
            <a:r>
              <a:rPr lang="en-US" sz="2200" spc="-5" dirty="0">
                <a:latin typeface="Arial"/>
                <a:cs typeface="Arial"/>
              </a:rPr>
              <a:t>as Assistant</a:t>
            </a:r>
            <a:r>
              <a:rPr lang="en-US" sz="2200" spc="5" dirty="0">
                <a:latin typeface="Arial"/>
                <a:cs typeface="Arial"/>
              </a:rPr>
              <a:t> </a:t>
            </a:r>
            <a:r>
              <a:rPr lang="en-US" sz="2200" spc="-5" dirty="0">
                <a:latin typeface="Arial"/>
                <a:cs typeface="Arial"/>
              </a:rPr>
              <a:t>Professor</a:t>
            </a:r>
            <a:endParaRPr lang="en-US" sz="2200" dirty="0">
              <a:latin typeface="Arial"/>
              <a:cs typeface="Arial"/>
            </a:endParaRPr>
          </a:p>
        </p:txBody>
      </p:sp>
    </p:spTree>
    <p:extLst>
      <p:ext uri="{BB962C8B-B14F-4D97-AF65-F5344CB8AC3E}">
        <p14:creationId xmlns:p14="http://schemas.microsoft.com/office/powerpoint/2010/main" val="1085195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10C48-5D35-8B4E-E05E-BA86562173EC}"/>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Tenure</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Cont’d.</a:t>
            </a:r>
            <a:endParaRPr lang="en-US" sz="4000" dirty="0"/>
          </a:p>
        </p:txBody>
      </p:sp>
      <p:sp>
        <p:nvSpPr>
          <p:cNvPr id="3" name="Content Placeholder 2">
            <a:extLst>
              <a:ext uri="{FF2B5EF4-FFF2-40B4-BE49-F238E27FC236}">
                <a16:creationId xmlns:a16="http://schemas.microsoft.com/office/drawing/2014/main" id="{C43C26C0-D4D0-3EB4-5350-88C19083CABA}"/>
              </a:ext>
            </a:extLst>
          </p:cNvPr>
          <p:cNvSpPr>
            <a:spLocks noGrp="1"/>
          </p:cNvSpPr>
          <p:nvPr>
            <p:ph idx="1"/>
          </p:nvPr>
        </p:nvSpPr>
        <p:spPr/>
        <p:txBody>
          <a:bodyPr>
            <a:normAutofit/>
          </a:bodyPr>
          <a:lstStyle/>
          <a:p>
            <a:pPr marL="12700" marR="30480" indent="0">
              <a:lnSpc>
                <a:spcPct val="100000"/>
              </a:lnSpc>
              <a:spcBef>
                <a:spcPts val="450"/>
              </a:spcBef>
              <a:buNone/>
              <a:tabLst>
                <a:tab pos="354965" algn="l"/>
                <a:tab pos="355600" algn="l"/>
              </a:tabLst>
            </a:pPr>
            <a:endParaRPr lang="en-US" sz="2400" dirty="0">
              <a:latin typeface="Arial"/>
              <a:cs typeface="Arial"/>
            </a:endParaRPr>
          </a:p>
          <a:p>
            <a:pPr marL="0" indent="0">
              <a:lnSpc>
                <a:spcPct val="100000"/>
              </a:lnSpc>
              <a:spcBef>
                <a:spcPts val="515"/>
              </a:spcBef>
              <a:buNone/>
            </a:pPr>
            <a:r>
              <a:rPr lang="en-US" sz="2400" spc="-5" dirty="0">
                <a:latin typeface="Arial"/>
                <a:cs typeface="Arial"/>
              </a:rPr>
              <a:t>Associate Professor and</a:t>
            </a:r>
            <a:r>
              <a:rPr lang="en-US" sz="2400" spc="15" dirty="0">
                <a:latin typeface="Arial"/>
                <a:cs typeface="Arial"/>
              </a:rPr>
              <a:t> </a:t>
            </a:r>
            <a:r>
              <a:rPr lang="en-US" sz="2400" spc="-5" dirty="0">
                <a:latin typeface="Arial"/>
                <a:cs typeface="Arial"/>
              </a:rPr>
              <a:t>Professor</a:t>
            </a:r>
            <a:endParaRPr lang="en-US" sz="2400" dirty="0">
              <a:latin typeface="Arial"/>
              <a:cs typeface="Arial"/>
            </a:endParaRPr>
          </a:p>
          <a:p>
            <a:pPr marL="355600" marR="5080" indent="-342900">
              <a:lnSpc>
                <a:spcPct val="100000"/>
              </a:lnSpc>
              <a:spcBef>
                <a:spcPts val="450"/>
              </a:spcBef>
              <a:buChar char="•"/>
              <a:tabLst>
                <a:tab pos="354965" algn="l"/>
                <a:tab pos="355600" algn="l"/>
              </a:tabLst>
            </a:pPr>
            <a:r>
              <a:rPr lang="en-US" sz="2200" dirty="0">
                <a:latin typeface="Arial"/>
                <a:cs typeface="Arial"/>
              </a:rPr>
              <a:t>If </a:t>
            </a:r>
            <a:r>
              <a:rPr lang="en-US" sz="2200" spc="-5" dirty="0">
                <a:latin typeface="Arial"/>
                <a:cs typeface="Arial"/>
              </a:rPr>
              <a:t>a non-tenured Associate Professor or Professor transfers </a:t>
            </a:r>
            <a:r>
              <a:rPr lang="en-US" sz="2200" dirty="0">
                <a:latin typeface="Arial"/>
                <a:cs typeface="Arial"/>
              </a:rPr>
              <a:t>from </a:t>
            </a:r>
            <a:r>
              <a:rPr lang="en-US" sz="2200" spc="-5" dirty="0">
                <a:latin typeface="Arial"/>
                <a:cs typeface="Arial"/>
              </a:rPr>
              <a:t>an outside institution or </a:t>
            </a:r>
            <a:r>
              <a:rPr lang="en-US" sz="2200" dirty="0">
                <a:latin typeface="Arial"/>
                <a:cs typeface="Arial"/>
              </a:rPr>
              <a:t>from </a:t>
            </a:r>
            <a:r>
              <a:rPr lang="en-US" sz="2200" spc="-5" dirty="0">
                <a:latin typeface="Arial"/>
                <a:cs typeface="Arial"/>
              </a:rPr>
              <a:t>a non-tenure </a:t>
            </a:r>
            <a:r>
              <a:rPr lang="en-US" sz="2200" dirty="0">
                <a:latin typeface="Arial"/>
                <a:cs typeface="Arial"/>
              </a:rPr>
              <a:t>track </a:t>
            </a:r>
            <a:r>
              <a:rPr lang="en-US" sz="2200" spc="-5" dirty="0">
                <a:latin typeface="Arial"/>
                <a:cs typeface="Arial"/>
              </a:rPr>
              <a:t>Associate Professor or Professor position </a:t>
            </a:r>
            <a:r>
              <a:rPr lang="en-US" sz="2200" dirty="0">
                <a:latin typeface="Arial"/>
                <a:cs typeface="Arial"/>
              </a:rPr>
              <a:t>from </a:t>
            </a:r>
            <a:r>
              <a:rPr lang="en-US" sz="2200" spc="-5" dirty="0">
                <a:latin typeface="Arial"/>
                <a:cs typeface="Arial"/>
              </a:rPr>
              <a:t>one of </a:t>
            </a:r>
            <a:r>
              <a:rPr lang="en-US" sz="2200" dirty="0">
                <a:latin typeface="Arial"/>
                <a:cs typeface="Arial"/>
              </a:rPr>
              <a:t>the </a:t>
            </a:r>
            <a:r>
              <a:rPr lang="en-US" sz="2200" spc="-5" dirty="0">
                <a:latin typeface="Arial"/>
                <a:cs typeface="Arial"/>
              </a:rPr>
              <a:t>Rutgers Health schools, they </a:t>
            </a:r>
            <a:r>
              <a:rPr lang="en-US" sz="2200" spc="-15" dirty="0">
                <a:latin typeface="Arial"/>
                <a:cs typeface="Arial"/>
              </a:rPr>
              <a:t>will </a:t>
            </a:r>
            <a:r>
              <a:rPr lang="en-US" sz="2200" spc="-5" dirty="0">
                <a:latin typeface="Arial"/>
                <a:cs typeface="Arial"/>
              </a:rPr>
              <a:t>have a </a:t>
            </a:r>
            <a:r>
              <a:rPr lang="en-US" sz="2200" dirty="0">
                <a:latin typeface="Arial"/>
                <a:cs typeface="Arial"/>
              </a:rPr>
              <a:t>total of five </a:t>
            </a:r>
            <a:r>
              <a:rPr lang="en-US" sz="2200" spc="-10" dirty="0">
                <a:latin typeface="Arial"/>
                <a:cs typeface="Arial"/>
              </a:rPr>
              <a:t>years </a:t>
            </a:r>
            <a:r>
              <a:rPr lang="en-US" sz="2200" dirty="0">
                <a:latin typeface="Arial"/>
                <a:cs typeface="Arial"/>
              </a:rPr>
              <a:t>from the time </a:t>
            </a:r>
            <a:r>
              <a:rPr lang="en-US" sz="2200" spc="-5" dirty="0">
                <a:latin typeface="Arial"/>
                <a:cs typeface="Arial"/>
              </a:rPr>
              <a:t>of appointment </a:t>
            </a:r>
            <a:r>
              <a:rPr lang="en-US" sz="2200" dirty="0">
                <a:latin typeface="Arial"/>
                <a:cs typeface="Arial"/>
              </a:rPr>
              <a:t>to </a:t>
            </a:r>
            <a:r>
              <a:rPr lang="en-US" sz="2200" spc="-5" dirty="0">
                <a:latin typeface="Arial"/>
                <a:cs typeface="Arial"/>
              </a:rPr>
              <a:t>receive tenure. </a:t>
            </a:r>
            <a:r>
              <a:rPr lang="en-US" sz="2200" dirty="0">
                <a:latin typeface="Arial"/>
                <a:cs typeface="Arial"/>
              </a:rPr>
              <a:t>If </a:t>
            </a:r>
            <a:r>
              <a:rPr lang="en-US" sz="2200" spc="-5" dirty="0">
                <a:latin typeface="Arial"/>
                <a:cs typeface="Arial"/>
              </a:rPr>
              <a:t>tenure is not </a:t>
            </a:r>
            <a:r>
              <a:rPr lang="en-US" sz="2200" spc="-10" dirty="0">
                <a:latin typeface="Arial"/>
                <a:cs typeface="Arial"/>
              </a:rPr>
              <a:t>awarded </a:t>
            </a:r>
            <a:r>
              <a:rPr lang="en-US" sz="2200" spc="-5" dirty="0">
                <a:latin typeface="Arial"/>
                <a:cs typeface="Arial"/>
              </a:rPr>
              <a:t>by </a:t>
            </a:r>
            <a:r>
              <a:rPr lang="en-US" sz="2200" dirty="0">
                <a:latin typeface="Arial"/>
                <a:cs typeface="Arial"/>
              </a:rPr>
              <a:t>this </a:t>
            </a:r>
            <a:r>
              <a:rPr lang="en-US" sz="2200" spc="-5" dirty="0">
                <a:latin typeface="Arial"/>
                <a:cs typeface="Arial"/>
              </a:rPr>
              <a:t>time, the faculty member </a:t>
            </a:r>
            <a:r>
              <a:rPr lang="en-US" sz="2200" spc="-15" dirty="0">
                <a:latin typeface="Arial"/>
                <a:cs typeface="Arial"/>
              </a:rPr>
              <a:t>will </a:t>
            </a:r>
            <a:r>
              <a:rPr lang="en-US" sz="2200" spc="-5" dirty="0">
                <a:latin typeface="Arial"/>
                <a:cs typeface="Arial"/>
              </a:rPr>
              <a:t>be given a </a:t>
            </a:r>
            <a:r>
              <a:rPr lang="en-US" sz="2200" spc="-10" dirty="0">
                <a:latin typeface="Arial"/>
                <a:cs typeface="Arial"/>
              </a:rPr>
              <a:t>one-year </a:t>
            </a:r>
            <a:r>
              <a:rPr lang="en-US" sz="2200" spc="-5" dirty="0">
                <a:latin typeface="Arial"/>
                <a:cs typeface="Arial"/>
              </a:rPr>
              <a:t>terminal, non-renewable</a:t>
            </a:r>
            <a:r>
              <a:rPr lang="en-US" sz="2200" spc="240" dirty="0">
                <a:latin typeface="Arial"/>
                <a:cs typeface="Arial"/>
              </a:rPr>
              <a:t> </a:t>
            </a:r>
            <a:r>
              <a:rPr lang="en-US" sz="2200" spc="-5" dirty="0">
                <a:latin typeface="Arial"/>
                <a:cs typeface="Arial"/>
              </a:rPr>
              <a:t>appointment</a:t>
            </a:r>
            <a:endParaRPr lang="en-US" sz="2200" dirty="0">
              <a:latin typeface="Arial"/>
              <a:cs typeface="Arial"/>
            </a:endParaRPr>
          </a:p>
          <a:p>
            <a:endParaRPr lang="en-US" dirty="0"/>
          </a:p>
        </p:txBody>
      </p:sp>
    </p:spTree>
    <p:extLst>
      <p:ext uri="{BB962C8B-B14F-4D97-AF65-F5344CB8AC3E}">
        <p14:creationId xmlns:p14="http://schemas.microsoft.com/office/powerpoint/2010/main" val="7351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F9E22-CC38-2CC9-CED6-B7927D72D4E8}"/>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Award of</a:t>
            </a:r>
            <a:r>
              <a:rPr kumimoji="0" lang="en-US" sz="4000" b="1" i="0" u="none" strike="noStrike" kern="0" cap="none" spc="-110"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Tenure</a:t>
            </a:r>
            <a:endParaRPr lang="en-US" sz="4000" dirty="0"/>
          </a:p>
        </p:txBody>
      </p:sp>
      <p:sp>
        <p:nvSpPr>
          <p:cNvPr id="5" name="object 3">
            <a:extLst>
              <a:ext uri="{FF2B5EF4-FFF2-40B4-BE49-F238E27FC236}">
                <a16:creationId xmlns:a16="http://schemas.microsoft.com/office/drawing/2014/main" id="{1237192B-121B-0DBA-2F9F-6FD64B943482}"/>
              </a:ext>
            </a:extLst>
          </p:cNvPr>
          <p:cNvSpPr txBox="1"/>
          <p:nvPr/>
        </p:nvSpPr>
        <p:spPr>
          <a:xfrm>
            <a:off x="459740" y="1422019"/>
            <a:ext cx="10515600" cy="4875694"/>
          </a:xfrm>
          <a:prstGeom prst="rect">
            <a:avLst/>
          </a:prstGeom>
        </p:spPr>
        <p:txBody>
          <a:bodyPr vert="horz" wrap="square" lIns="0" tIns="12700" rIns="0" bIns="0" rtlCol="0">
            <a:spAutoFit/>
          </a:bodyPr>
          <a:lstStyle/>
          <a:p>
            <a:pPr marL="355600" marR="5080" indent="-342900">
              <a:lnSpc>
                <a:spcPct val="100000"/>
              </a:lnSpc>
              <a:spcBef>
                <a:spcPts val="100"/>
              </a:spcBef>
              <a:buChar char="•"/>
              <a:tabLst>
                <a:tab pos="354965" algn="l"/>
                <a:tab pos="355600" algn="l"/>
              </a:tabLst>
            </a:pPr>
            <a:r>
              <a:rPr sz="2400" dirty="0">
                <a:latin typeface="Arial"/>
                <a:cs typeface="Arial"/>
              </a:rPr>
              <a:t>Reserved for faculty members recognized </a:t>
            </a:r>
            <a:r>
              <a:rPr sz="2400" spc="-5" dirty="0">
                <a:latin typeface="Arial"/>
                <a:cs typeface="Arial"/>
              </a:rPr>
              <a:t>as leaders in </a:t>
            </a:r>
            <a:r>
              <a:rPr sz="2400" dirty="0">
                <a:latin typeface="Arial"/>
                <a:cs typeface="Arial"/>
              </a:rPr>
              <a:t>their  scientific</a:t>
            </a:r>
            <a:r>
              <a:rPr sz="2400" spc="15" dirty="0">
                <a:latin typeface="Arial"/>
                <a:cs typeface="Arial"/>
              </a:rPr>
              <a:t> </a:t>
            </a:r>
            <a:r>
              <a:rPr sz="2400" dirty="0">
                <a:latin typeface="Arial"/>
                <a:cs typeface="Arial"/>
              </a:rPr>
              <a:t>community</a:t>
            </a:r>
          </a:p>
          <a:p>
            <a:pPr marL="756285" lvl="1" indent="-287020">
              <a:lnSpc>
                <a:spcPct val="100000"/>
              </a:lnSpc>
              <a:spcBef>
                <a:spcPts val="600"/>
              </a:spcBef>
              <a:buChar char="–"/>
              <a:tabLst>
                <a:tab pos="756285" algn="l"/>
                <a:tab pos="756920" algn="l"/>
              </a:tabLst>
            </a:pPr>
            <a:r>
              <a:rPr sz="2000" dirty="0">
                <a:latin typeface="Arial"/>
                <a:cs typeface="Arial"/>
              </a:rPr>
              <a:t>High-impact peer-reviewed</a:t>
            </a:r>
            <a:r>
              <a:rPr sz="2000" spc="-85" dirty="0">
                <a:latin typeface="Arial"/>
                <a:cs typeface="Arial"/>
              </a:rPr>
              <a:t> </a:t>
            </a:r>
            <a:r>
              <a:rPr sz="2000" dirty="0">
                <a:latin typeface="Arial"/>
                <a:cs typeface="Arial"/>
              </a:rPr>
              <a:t>publications</a:t>
            </a:r>
          </a:p>
          <a:p>
            <a:pPr marL="756285" marR="238125" lvl="1" indent="-287020">
              <a:lnSpc>
                <a:spcPct val="100000"/>
              </a:lnSpc>
              <a:spcBef>
                <a:spcPts val="605"/>
              </a:spcBef>
              <a:buChar char="–"/>
              <a:tabLst>
                <a:tab pos="756285" algn="l"/>
                <a:tab pos="756920" algn="l"/>
              </a:tabLst>
            </a:pPr>
            <a:r>
              <a:rPr sz="2000" dirty="0">
                <a:latin typeface="Arial"/>
                <a:cs typeface="Arial"/>
              </a:rPr>
              <a:t>Sustained and substantial peer reviewed funding as </a:t>
            </a:r>
            <a:r>
              <a:rPr sz="2000" spc="-5" dirty="0">
                <a:latin typeface="Arial"/>
                <a:cs typeface="Arial"/>
              </a:rPr>
              <a:t>PI; e.g., </a:t>
            </a:r>
            <a:r>
              <a:rPr sz="2000" dirty="0">
                <a:latin typeface="Arial"/>
                <a:cs typeface="Arial"/>
              </a:rPr>
              <a:t>two</a:t>
            </a:r>
            <a:r>
              <a:rPr sz="2000" spc="-185" dirty="0">
                <a:latin typeface="Arial"/>
                <a:cs typeface="Arial"/>
              </a:rPr>
              <a:t> </a:t>
            </a:r>
            <a:r>
              <a:rPr sz="2000" dirty="0">
                <a:latin typeface="Arial"/>
                <a:cs typeface="Arial"/>
              </a:rPr>
              <a:t>or  renewed</a:t>
            </a:r>
            <a:r>
              <a:rPr sz="2000" dirty="0">
                <a:solidFill>
                  <a:srgbClr val="3333CC"/>
                </a:solidFill>
                <a:latin typeface="Arial"/>
                <a:cs typeface="Arial"/>
              </a:rPr>
              <a:t> </a:t>
            </a:r>
            <a:r>
              <a:rPr sz="2000" u="heavy" dirty="0">
                <a:solidFill>
                  <a:srgbClr val="3333CC"/>
                </a:solidFill>
                <a:uFill>
                  <a:solidFill>
                    <a:srgbClr val="3333CC"/>
                  </a:solidFill>
                </a:uFill>
                <a:latin typeface="Arial"/>
                <a:cs typeface="Arial"/>
                <a:hlinkClick r:id="rId2"/>
              </a:rPr>
              <a:t>R01s or</a:t>
            </a:r>
            <a:r>
              <a:rPr sz="2000" u="heavy" spc="-70" dirty="0">
                <a:solidFill>
                  <a:srgbClr val="3333CC"/>
                </a:solidFill>
                <a:uFill>
                  <a:solidFill>
                    <a:srgbClr val="3333CC"/>
                  </a:solidFill>
                </a:uFill>
                <a:latin typeface="Arial"/>
                <a:cs typeface="Arial"/>
                <a:hlinkClick r:id="rId2"/>
              </a:rPr>
              <a:t> </a:t>
            </a:r>
            <a:r>
              <a:rPr sz="2000" u="heavy" dirty="0">
                <a:solidFill>
                  <a:srgbClr val="3333CC"/>
                </a:solidFill>
                <a:uFill>
                  <a:solidFill>
                    <a:srgbClr val="3333CC"/>
                  </a:solidFill>
                </a:uFill>
                <a:latin typeface="Arial"/>
                <a:cs typeface="Arial"/>
                <a:hlinkClick r:id="rId2"/>
              </a:rPr>
              <a:t>equivalents</a:t>
            </a:r>
            <a:endParaRPr sz="2000" dirty="0">
              <a:latin typeface="Arial"/>
              <a:cs typeface="Arial"/>
            </a:endParaRPr>
          </a:p>
          <a:p>
            <a:pPr marL="756285" lvl="1" indent="-287020">
              <a:lnSpc>
                <a:spcPct val="100000"/>
              </a:lnSpc>
              <a:spcBef>
                <a:spcPts val="600"/>
              </a:spcBef>
              <a:buChar char="–"/>
              <a:tabLst>
                <a:tab pos="756285" algn="l"/>
                <a:tab pos="756920" algn="l"/>
              </a:tabLst>
            </a:pPr>
            <a:r>
              <a:rPr sz="2000" dirty="0">
                <a:latin typeface="Arial"/>
                <a:cs typeface="Arial"/>
              </a:rPr>
              <a:t>Officer positions in societies, memberships in honorary</a:t>
            </a:r>
            <a:r>
              <a:rPr sz="2000" spc="-185" dirty="0">
                <a:latin typeface="Arial"/>
                <a:cs typeface="Arial"/>
              </a:rPr>
              <a:t> </a:t>
            </a:r>
            <a:r>
              <a:rPr sz="2000" dirty="0">
                <a:latin typeface="Arial"/>
                <a:cs typeface="Arial"/>
              </a:rPr>
              <a:t>societies</a:t>
            </a:r>
          </a:p>
          <a:p>
            <a:pPr marL="756285" lvl="1" indent="-287020">
              <a:lnSpc>
                <a:spcPct val="100000"/>
              </a:lnSpc>
              <a:spcBef>
                <a:spcPts val="605"/>
              </a:spcBef>
              <a:buChar char="–"/>
              <a:tabLst>
                <a:tab pos="756285" algn="l"/>
                <a:tab pos="756920" algn="l"/>
              </a:tabLst>
            </a:pPr>
            <a:r>
              <a:rPr sz="2000" dirty="0">
                <a:latin typeface="Arial"/>
                <a:cs typeface="Arial"/>
              </a:rPr>
              <a:t>Member of editorial</a:t>
            </a:r>
            <a:r>
              <a:rPr sz="2000" spc="-65" dirty="0">
                <a:latin typeface="Arial"/>
                <a:cs typeface="Arial"/>
              </a:rPr>
              <a:t> </a:t>
            </a:r>
            <a:r>
              <a:rPr sz="2000" dirty="0">
                <a:latin typeface="Arial"/>
                <a:cs typeface="Arial"/>
              </a:rPr>
              <a:t>boards</a:t>
            </a:r>
          </a:p>
          <a:p>
            <a:pPr marL="756285" lvl="1" indent="-287020">
              <a:lnSpc>
                <a:spcPct val="100000"/>
              </a:lnSpc>
              <a:spcBef>
                <a:spcPts val="600"/>
              </a:spcBef>
              <a:buChar char="–"/>
              <a:tabLst>
                <a:tab pos="756285" algn="l"/>
                <a:tab pos="756920" algn="l"/>
              </a:tabLst>
            </a:pPr>
            <a:r>
              <a:rPr sz="2000" dirty="0">
                <a:latin typeface="Arial"/>
                <a:cs typeface="Arial"/>
              </a:rPr>
              <a:t>Member of scientific peer review</a:t>
            </a:r>
            <a:r>
              <a:rPr sz="2000" spc="-114" dirty="0">
                <a:latin typeface="Arial"/>
                <a:cs typeface="Arial"/>
              </a:rPr>
              <a:t> </a:t>
            </a:r>
            <a:r>
              <a:rPr sz="2000" dirty="0">
                <a:latin typeface="Arial"/>
                <a:cs typeface="Arial"/>
              </a:rPr>
              <a:t>committees</a:t>
            </a:r>
          </a:p>
          <a:p>
            <a:pPr marL="756285" lvl="1" indent="-287020">
              <a:lnSpc>
                <a:spcPct val="100000"/>
              </a:lnSpc>
              <a:spcBef>
                <a:spcPts val="600"/>
              </a:spcBef>
              <a:buChar char="–"/>
              <a:tabLst>
                <a:tab pos="756285" algn="l"/>
                <a:tab pos="756920" algn="l"/>
              </a:tabLst>
            </a:pPr>
            <a:r>
              <a:rPr sz="2000" dirty="0">
                <a:latin typeface="Arial"/>
                <a:cs typeface="Arial"/>
              </a:rPr>
              <a:t>National or international </a:t>
            </a:r>
            <a:r>
              <a:rPr sz="2000" spc="-5" dirty="0">
                <a:latin typeface="Arial"/>
                <a:cs typeface="Arial"/>
              </a:rPr>
              <a:t>invited </a:t>
            </a:r>
            <a:r>
              <a:rPr sz="2000" dirty="0">
                <a:latin typeface="Arial"/>
                <a:cs typeface="Arial"/>
              </a:rPr>
              <a:t>research</a:t>
            </a:r>
            <a:r>
              <a:rPr sz="2000" spc="-100" dirty="0">
                <a:latin typeface="Arial"/>
                <a:cs typeface="Arial"/>
              </a:rPr>
              <a:t> </a:t>
            </a:r>
            <a:r>
              <a:rPr sz="2000" dirty="0">
                <a:latin typeface="Arial"/>
                <a:cs typeface="Arial"/>
              </a:rPr>
              <a:t>presentations</a:t>
            </a:r>
          </a:p>
          <a:p>
            <a:pPr marL="756285" marR="41910" lvl="1" indent="-287020">
              <a:lnSpc>
                <a:spcPct val="100000"/>
              </a:lnSpc>
              <a:spcBef>
                <a:spcPts val="600"/>
              </a:spcBef>
              <a:buChar char="–"/>
              <a:tabLst>
                <a:tab pos="756285" algn="l"/>
                <a:tab pos="756920" algn="l"/>
              </a:tabLst>
            </a:pPr>
            <a:r>
              <a:rPr sz="2000" spc="-5" dirty="0">
                <a:latin typeface="Arial"/>
                <a:cs typeface="Arial"/>
              </a:rPr>
              <a:t>National and/or international reputations attested </a:t>
            </a:r>
            <a:r>
              <a:rPr sz="2000" dirty="0">
                <a:latin typeface="Arial"/>
                <a:cs typeface="Arial"/>
              </a:rPr>
              <a:t>to </a:t>
            </a:r>
            <a:r>
              <a:rPr sz="2000" spc="-5" dirty="0">
                <a:latin typeface="Arial"/>
                <a:cs typeface="Arial"/>
              </a:rPr>
              <a:t>by </a:t>
            </a:r>
            <a:r>
              <a:rPr sz="2000" dirty="0">
                <a:latin typeface="Arial"/>
                <a:cs typeface="Arial"/>
              </a:rPr>
              <a:t>“arm’s </a:t>
            </a:r>
            <a:r>
              <a:rPr sz="2000" spc="-5" dirty="0">
                <a:latin typeface="Arial"/>
                <a:cs typeface="Arial"/>
              </a:rPr>
              <a:t>length”  </a:t>
            </a:r>
            <a:r>
              <a:rPr sz="2000" dirty="0">
                <a:latin typeface="Arial"/>
                <a:cs typeface="Arial"/>
              </a:rPr>
              <a:t>letters from external</a:t>
            </a:r>
            <a:r>
              <a:rPr sz="2000" spc="-75" dirty="0">
                <a:latin typeface="Arial"/>
                <a:cs typeface="Arial"/>
              </a:rPr>
              <a:t> </a:t>
            </a:r>
            <a:r>
              <a:rPr sz="2000" dirty="0">
                <a:latin typeface="Arial"/>
                <a:cs typeface="Arial"/>
              </a:rPr>
              <a:t>referees</a:t>
            </a:r>
          </a:p>
          <a:p>
            <a:pPr marL="407670" lvl="2" indent="-407670">
              <a:lnSpc>
                <a:spcPct val="100000"/>
              </a:lnSpc>
              <a:spcBef>
                <a:spcPts val="600"/>
              </a:spcBef>
              <a:buChar char="•"/>
              <a:tabLst>
                <a:tab pos="407670" algn="l"/>
                <a:tab pos="1156335" algn="l"/>
              </a:tabLst>
            </a:pPr>
            <a:r>
              <a:rPr sz="2400" dirty="0">
                <a:latin typeface="Arial"/>
                <a:cs typeface="Arial"/>
              </a:rPr>
              <a:t>Letters must not be from individuals with personal,</a:t>
            </a:r>
            <a:r>
              <a:rPr sz="2400" spc="-175" dirty="0">
                <a:latin typeface="Arial"/>
                <a:cs typeface="Arial"/>
              </a:rPr>
              <a:t> </a:t>
            </a:r>
            <a:r>
              <a:rPr sz="2400" dirty="0">
                <a:latin typeface="Arial"/>
                <a:cs typeface="Arial"/>
              </a:rPr>
              <a:t>training,</a:t>
            </a:r>
            <a:r>
              <a:rPr lang="en-US" sz="2400" dirty="0">
                <a:latin typeface="Arial"/>
                <a:cs typeface="Arial"/>
              </a:rPr>
              <a:t> </a:t>
            </a:r>
            <a:r>
              <a:rPr sz="2400" dirty="0">
                <a:latin typeface="Arial"/>
                <a:cs typeface="Arial"/>
              </a:rPr>
              <a:t>institutional, or collaborative relationships with</a:t>
            </a:r>
            <a:r>
              <a:rPr sz="2400" spc="-125" dirty="0">
                <a:latin typeface="Arial"/>
                <a:cs typeface="Arial"/>
              </a:rPr>
              <a:t> </a:t>
            </a:r>
            <a:r>
              <a:rPr sz="2400" dirty="0">
                <a:latin typeface="Arial"/>
                <a:cs typeface="Arial"/>
              </a:rPr>
              <a:t>candidate</a:t>
            </a:r>
          </a:p>
        </p:txBody>
      </p:sp>
    </p:spTree>
    <p:extLst>
      <p:ext uri="{BB962C8B-B14F-4D97-AF65-F5344CB8AC3E}">
        <p14:creationId xmlns:p14="http://schemas.microsoft.com/office/powerpoint/2010/main" val="1944416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98915" y="117475"/>
            <a:ext cx="659765" cy="299720"/>
          </a:xfrm>
          <a:prstGeom prst="rect">
            <a:avLst/>
          </a:prstGeom>
        </p:spPr>
        <p:txBody>
          <a:bodyPr vert="horz" wrap="square" lIns="0" tIns="12700" rIns="0" bIns="0" rtlCol="0">
            <a:spAutoFit/>
          </a:bodyPr>
          <a:lstStyle/>
          <a:p>
            <a:pPr marL="12700">
              <a:spcBef>
                <a:spcPts val="100"/>
              </a:spcBef>
            </a:pPr>
            <a:r>
              <a:rPr spc="-5" dirty="0">
                <a:solidFill>
                  <a:srgbClr val="FFFFFF"/>
                </a:solidFill>
                <a:latin typeface="Arial"/>
                <a:cs typeface="Arial"/>
              </a:rPr>
              <a:t>RB</a:t>
            </a:r>
            <a:r>
              <a:rPr spc="-15" dirty="0">
                <a:solidFill>
                  <a:srgbClr val="FFFFFF"/>
                </a:solidFill>
                <a:latin typeface="Arial"/>
                <a:cs typeface="Arial"/>
              </a:rPr>
              <a:t>H</a:t>
            </a:r>
            <a:r>
              <a:rPr dirty="0">
                <a:solidFill>
                  <a:srgbClr val="FFFFFF"/>
                </a:solidFill>
                <a:latin typeface="Arial"/>
                <a:cs typeface="Arial"/>
              </a:rPr>
              <a:t>S</a:t>
            </a:r>
            <a:endParaRPr dirty="0">
              <a:latin typeface="Arial"/>
              <a:cs typeface="Arial"/>
            </a:endParaRPr>
          </a:p>
        </p:txBody>
      </p:sp>
      <p:sp>
        <p:nvSpPr>
          <p:cNvPr id="3" name="object 3"/>
          <p:cNvSpPr txBox="1">
            <a:spLocks noGrp="1"/>
          </p:cNvSpPr>
          <p:nvPr>
            <p:ph type="title"/>
          </p:nvPr>
        </p:nvSpPr>
        <p:spPr>
          <a:xfrm>
            <a:off x="2396359" y="998390"/>
            <a:ext cx="6700343" cy="690574"/>
          </a:xfrm>
          <a:prstGeom prst="rect">
            <a:avLst/>
          </a:prstGeom>
        </p:spPr>
        <p:txBody>
          <a:bodyPr vert="horz" wrap="square" lIns="0" tIns="13335" rIns="0" bIns="0" rtlCol="0" anchor="ctr">
            <a:spAutoFit/>
          </a:bodyPr>
          <a:lstStyle/>
          <a:p>
            <a:pPr marL="12700" algn="ctr">
              <a:lnSpc>
                <a:spcPct val="100000"/>
              </a:lnSpc>
              <a:spcBef>
                <a:spcPts val="105"/>
              </a:spcBef>
            </a:pPr>
            <a:r>
              <a:rPr lang="en-US" b="1" dirty="0">
                <a:latin typeface="Arial" panose="020B0604020202020204" pitchFamily="34" charset="0"/>
                <a:cs typeface="Arial" panose="020B0604020202020204" pitchFamily="34" charset="0"/>
              </a:rPr>
              <a:t>MEET THE</a:t>
            </a:r>
            <a:r>
              <a:rPr lang="en-US" b="1" spc="-85"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PROVOSTS</a:t>
            </a:r>
            <a:endParaRPr b="1" dirty="0">
              <a:latin typeface="Arial" panose="020B0604020202020204" pitchFamily="34" charset="0"/>
              <a:cs typeface="Arial" panose="020B0604020202020204" pitchFamily="34" charset="0"/>
            </a:endParaRPr>
          </a:p>
        </p:txBody>
      </p:sp>
      <p:sp>
        <p:nvSpPr>
          <p:cNvPr id="4" name="object 4"/>
          <p:cNvSpPr txBox="1"/>
          <p:nvPr/>
        </p:nvSpPr>
        <p:spPr>
          <a:xfrm>
            <a:off x="2895473" y="4828794"/>
            <a:ext cx="1871980" cy="848360"/>
          </a:xfrm>
          <a:prstGeom prst="rect">
            <a:avLst/>
          </a:prstGeom>
        </p:spPr>
        <p:txBody>
          <a:bodyPr vert="horz" wrap="square" lIns="0" tIns="12700" rIns="0" bIns="0" rtlCol="0">
            <a:spAutoFit/>
          </a:bodyPr>
          <a:lstStyle/>
          <a:p>
            <a:pPr marL="12700" marR="5080" indent="2540" algn="ctr">
              <a:spcBef>
                <a:spcPts val="100"/>
              </a:spcBef>
            </a:pPr>
            <a:r>
              <a:rPr b="1" spc="-40" dirty="0">
                <a:solidFill>
                  <a:srgbClr val="C00000"/>
                </a:solidFill>
                <a:latin typeface="Arial"/>
                <a:cs typeface="Arial"/>
              </a:rPr>
              <a:t>PATRICIA  </a:t>
            </a:r>
            <a:r>
              <a:rPr b="1" spc="-5" dirty="0">
                <a:solidFill>
                  <a:srgbClr val="C00000"/>
                </a:solidFill>
                <a:latin typeface="Arial"/>
                <a:cs typeface="Arial"/>
              </a:rPr>
              <a:t>FITZGERALD-  </a:t>
            </a:r>
            <a:r>
              <a:rPr b="1" spc="-50" dirty="0">
                <a:solidFill>
                  <a:srgbClr val="C00000"/>
                </a:solidFill>
                <a:latin typeface="Arial"/>
                <a:cs typeface="Arial"/>
              </a:rPr>
              <a:t>BOCARSLY,</a:t>
            </a:r>
            <a:r>
              <a:rPr b="1" spc="-10" dirty="0">
                <a:solidFill>
                  <a:srgbClr val="C00000"/>
                </a:solidFill>
                <a:latin typeface="Arial"/>
                <a:cs typeface="Arial"/>
              </a:rPr>
              <a:t> </a:t>
            </a:r>
            <a:r>
              <a:rPr b="1" spc="-5" dirty="0">
                <a:solidFill>
                  <a:srgbClr val="C00000"/>
                </a:solidFill>
                <a:latin typeface="Arial"/>
                <a:cs typeface="Arial"/>
              </a:rPr>
              <a:t>PHD</a:t>
            </a:r>
            <a:endParaRPr dirty="0">
              <a:latin typeface="Arial"/>
              <a:cs typeface="Arial"/>
            </a:endParaRPr>
          </a:p>
        </p:txBody>
      </p:sp>
      <p:sp>
        <p:nvSpPr>
          <p:cNvPr id="5" name="object 5"/>
          <p:cNvSpPr txBox="1"/>
          <p:nvPr/>
        </p:nvSpPr>
        <p:spPr>
          <a:xfrm>
            <a:off x="3431730" y="5882258"/>
            <a:ext cx="799465" cy="574040"/>
          </a:xfrm>
          <a:prstGeom prst="rect">
            <a:avLst/>
          </a:prstGeom>
        </p:spPr>
        <p:txBody>
          <a:bodyPr vert="horz" wrap="square" lIns="0" tIns="12700" rIns="0" bIns="0" rtlCol="0">
            <a:spAutoFit/>
          </a:bodyPr>
          <a:lstStyle/>
          <a:p>
            <a:pPr marL="12700" marR="5080" indent="2540">
              <a:spcBef>
                <a:spcPts val="100"/>
              </a:spcBef>
            </a:pPr>
            <a:r>
              <a:rPr spc="-5" dirty="0">
                <a:latin typeface="Arial"/>
                <a:cs typeface="Arial"/>
              </a:rPr>
              <a:t>N</a:t>
            </a:r>
            <a:r>
              <a:rPr spc="-15" dirty="0">
                <a:latin typeface="Arial"/>
                <a:cs typeface="Arial"/>
              </a:rPr>
              <a:t>e</a:t>
            </a:r>
            <a:r>
              <a:rPr spc="-45" dirty="0">
                <a:latin typeface="Arial"/>
                <a:cs typeface="Arial"/>
              </a:rPr>
              <a:t>w</a:t>
            </a:r>
            <a:r>
              <a:rPr spc="-5" dirty="0">
                <a:latin typeface="Arial"/>
                <a:cs typeface="Arial"/>
              </a:rPr>
              <a:t>ark  Prov</a:t>
            </a:r>
            <a:r>
              <a:rPr spc="-15" dirty="0">
                <a:latin typeface="Arial"/>
                <a:cs typeface="Arial"/>
              </a:rPr>
              <a:t>o</a:t>
            </a:r>
            <a:r>
              <a:rPr dirty="0">
                <a:latin typeface="Arial"/>
                <a:cs typeface="Arial"/>
              </a:rPr>
              <a:t>st</a:t>
            </a:r>
          </a:p>
        </p:txBody>
      </p:sp>
      <p:sp>
        <p:nvSpPr>
          <p:cNvPr id="6" name="object 6"/>
          <p:cNvSpPr txBox="1"/>
          <p:nvPr/>
        </p:nvSpPr>
        <p:spPr>
          <a:xfrm>
            <a:off x="6673341" y="4828794"/>
            <a:ext cx="1498600" cy="574675"/>
          </a:xfrm>
          <a:prstGeom prst="rect">
            <a:avLst/>
          </a:prstGeom>
        </p:spPr>
        <p:txBody>
          <a:bodyPr vert="horz" wrap="square" lIns="0" tIns="12700" rIns="0" bIns="0" rtlCol="0">
            <a:spAutoFit/>
          </a:bodyPr>
          <a:lstStyle/>
          <a:p>
            <a:pPr marL="3810" algn="ctr">
              <a:spcBef>
                <a:spcPts val="100"/>
              </a:spcBef>
            </a:pPr>
            <a:r>
              <a:rPr b="1" spc="-5" dirty="0">
                <a:solidFill>
                  <a:srgbClr val="C00000"/>
                </a:solidFill>
                <a:latin typeface="Arial"/>
                <a:cs typeface="Arial"/>
              </a:rPr>
              <a:t>JEFFREY</a:t>
            </a:r>
            <a:endParaRPr dirty="0">
              <a:latin typeface="Arial"/>
              <a:cs typeface="Arial"/>
            </a:endParaRPr>
          </a:p>
          <a:p>
            <a:pPr algn="ctr">
              <a:lnSpc>
                <a:spcPct val="100000"/>
              </a:lnSpc>
            </a:pPr>
            <a:r>
              <a:rPr b="1" spc="-10" dirty="0">
                <a:solidFill>
                  <a:srgbClr val="C00000"/>
                </a:solidFill>
                <a:latin typeface="Arial"/>
                <a:cs typeface="Arial"/>
              </a:rPr>
              <a:t>CARSON,</a:t>
            </a:r>
            <a:r>
              <a:rPr b="1" spc="-30" dirty="0">
                <a:solidFill>
                  <a:srgbClr val="C00000"/>
                </a:solidFill>
                <a:latin typeface="Arial"/>
                <a:cs typeface="Arial"/>
              </a:rPr>
              <a:t> </a:t>
            </a:r>
            <a:r>
              <a:rPr b="1" dirty="0">
                <a:solidFill>
                  <a:srgbClr val="C00000"/>
                </a:solidFill>
                <a:latin typeface="Arial"/>
                <a:cs typeface="Arial"/>
              </a:rPr>
              <a:t>MD</a:t>
            </a:r>
            <a:endParaRPr dirty="0">
              <a:latin typeface="Arial"/>
              <a:cs typeface="Arial"/>
            </a:endParaRPr>
          </a:p>
        </p:txBody>
      </p:sp>
      <p:sp>
        <p:nvSpPr>
          <p:cNvPr id="7" name="object 7"/>
          <p:cNvSpPr txBox="1"/>
          <p:nvPr/>
        </p:nvSpPr>
        <p:spPr>
          <a:xfrm>
            <a:off x="6631748" y="5882258"/>
            <a:ext cx="1581785" cy="574040"/>
          </a:xfrm>
          <a:prstGeom prst="rect">
            <a:avLst/>
          </a:prstGeom>
        </p:spPr>
        <p:txBody>
          <a:bodyPr vert="horz" wrap="square" lIns="0" tIns="12700" rIns="0" bIns="0" rtlCol="0">
            <a:spAutoFit/>
          </a:bodyPr>
          <a:lstStyle/>
          <a:p>
            <a:pPr marL="402590" marR="5080" indent="-390525">
              <a:spcBef>
                <a:spcPts val="100"/>
              </a:spcBef>
            </a:pPr>
            <a:r>
              <a:rPr spc="-5" dirty="0">
                <a:latin typeface="Arial"/>
                <a:cs typeface="Arial"/>
              </a:rPr>
              <a:t>New</a:t>
            </a:r>
            <a:r>
              <a:rPr spc="-45" dirty="0">
                <a:latin typeface="Arial"/>
                <a:cs typeface="Arial"/>
              </a:rPr>
              <a:t> </a:t>
            </a:r>
            <a:r>
              <a:rPr spc="-10" dirty="0">
                <a:latin typeface="Arial"/>
                <a:cs typeface="Arial"/>
              </a:rPr>
              <a:t>Brunswick  </a:t>
            </a:r>
            <a:r>
              <a:rPr spc="-5" dirty="0">
                <a:latin typeface="Arial"/>
                <a:cs typeface="Arial"/>
              </a:rPr>
              <a:t>Provost</a:t>
            </a:r>
            <a:endParaRPr dirty="0">
              <a:latin typeface="Arial"/>
              <a:cs typeface="Arial"/>
            </a:endParaRPr>
          </a:p>
        </p:txBody>
      </p:sp>
      <p:sp>
        <p:nvSpPr>
          <p:cNvPr id="8" name="object 8"/>
          <p:cNvSpPr/>
          <p:nvPr/>
        </p:nvSpPr>
        <p:spPr>
          <a:xfrm>
            <a:off x="6396227" y="2043558"/>
            <a:ext cx="2052828" cy="2580132"/>
          </a:xfrm>
          <a:prstGeom prst="rect">
            <a:avLst/>
          </a:prstGeom>
          <a:blipFill>
            <a:blip r:embed="rId2" cstate="print"/>
            <a:stretch>
              <a:fillRect/>
            </a:stretch>
          </a:blipFill>
        </p:spPr>
        <p:txBody>
          <a:bodyPr wrap="square" lIns="0" tIns="0" rIns="0" bIns="0" rtlCol="0"/>
          <a:lstStyle/>
          <a:p>
            <a:endParaRPr/>
          </a:p>
        </p:txBody>
      </p:sp>
      <p:sp>
        <p:nvSpPr>
          <p:cNvPr id="9" name="object 9"/>
          <p:cNvSpPr/>
          <p:nvPr/>
        </p:nvSpPr>
        <p:spPr>
          <a:xfrm>
            <a:off x="2805050" y="2043558"/>
            <a:ext cx="2052827" cy="2580132"/>
          </a:xfrm>
          <a:prstGeom prst="rect">
            <a:avLst/>
          </a:prstGeom>
          <a:blipFill>
            <a:blip r:embed="rId3" cstate="print"/>
            <a:stretch>
              <a:fillRect/>
            </a:stretch>
          </a:blipFill>
        </p:spPr>
        <p:txBody>
          <a:bodyPr wrap="square" lIns="0" tIns="0" rIns="0" bIns="0" rtlCol="0"/>
          <a:lstStyle/>
          <a:p>
            <a:pPr algn="ct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E317D-3F5F-3C99-0855-5A1109747ACF}"/>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Award of</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Tenure</a:t>
            </a:r>
            <a:endParaRPr lang="en-US" sz="4000" dirty="0"/>
          </a:p>
        </p:txBody>
      </p:sp>
      <p:sp>
        <p:nvSpPr>
          <p:cNvPr id="6" name="TextBox 5">
            <a:extLst>
              <a:ext uri="{FF2B5EF4-FFF2-40B4-BE49-F238E27FC236}">
                <a16:creationId xmlns:a16="http://schemas.microsoft.com/office/drawing/2014/main" id="{86B8F1D0-53BC-8618-1E93-312C9AA0E34F}"/>
              </a:ext>
            </a:extLst>
          </p:cNvPr>
          <p:cNvSpPr txBox="1"/>
          <p:nvPr/>
        </p:nvSpPr>
        <p:spPr>
          <a:xfrm>
            <a:off x="838200" y="2096813"/>
            <a:ext cx="8301858" cy="2303195"/>
          </a:xfrm>
          <a:prstGeom prst="rect">
            <a:avLst/>
          </a:prstGeom>
          <a:noFill/>
        </p:spPr>
        <p:txBody>
          <a:bodyPr wrap="square">
            <a:spAutoFit/>
          </a:bodyPr>
          <a:lstStyle/>
          <a:p>
            <a:pPr marL="355600" marR="0" lvl="0" indent="-342900" algn="l" defTabSz="914400" rtl="0" eaLnBrk="1" fontAlgn="auto" latinLnBrk="0" hangingPunct="1">
              <a:lnSpc>
                <a:spcPct val="100000"/>
              </a:lnSpc>
              <a:spcBef>
                <a:spcPts val="1350"/>
              </a:spcBef>
              <a:spcAft>
                <a:spcPts val="0"/>
              </a:spcAft>
              <a:buClrTx/>
              <a:buSzTx/>
              <a:buFontTx/>
              <a:buChar char="•"/>
              <a:tabLst>
                <a:tab pos="354965" algn="l"/>
                <a:tab pos="355600" algn="l"/>
              </a:tabLst>
              <a:defRPr/>
            </a:pPr>
            <a:r>
              <a:rPr kumimoji="0" lang="en-US" sz="2800" b="0" i="0" u="none" strike="noStrike" kern="1200" cap="none" spc="0" normalizeH="0" baseline="0" noProof="0" dirty="0">
                <a:ln>
                  <a:noFill/>
                </a:ln>
                <a:solidFill>
                  <a:prstClr val="black"/>
                </a:solidFill>
                <a:effectLst/>
                <a:uLnTx/>
                <a:uFillTx/>
                <a:latin typeface="Arial"/>
                <a:ea typeface="+mn-ea"/>
                <a:cs typeface="Arial"/>
              </a:rPr>
              <a:t>Teaching</a:t>
            </a:r>
            <a:r>
              <a:rPr kumimoji="0" lang="en-US" sz="2800" b="0" i="0" u="none" strike="noStrike" kern="1200" cap="none" spc="20" normalizeH="0" baseline="0" noProof="0" dirty="0">
                <a:ln>
                  <a:noFill/>
                </a:ln>
                <a:solidFill>
                  <a:prstClr val="black"/>
                </a:solidFill>
                <a:effectLst/>
                <a:uLnTx/>
                <a:uFillTx/>
                <a:latin typeface="Arial"/>
                <a:ea typeface="+mn-ea"/>
                <a:cs typeface="Arial"/>
              </a:rPr>
              <a:t> </a:t>
            </a:r>
            <a:r>
              <a:rPr kumimoji="0" lang="en-US" sz="2800" b="0" i="0" u="none" strike="noStrike" kern="1200" cap="none" spc="0" normalizeH="0" baseline="0" noProof="0" dirty="0">
                <a:ln>
                  <a:noFill/>
                </a:ln>
                <a:solidFill>
                  <a:prstClr val="black"/>
                </a:solidFill>
                <a:effectLst/>
                <a:uLnTx/>
                <a:uFillTx/>
                <a:latin typeface="Arial"/>
                <a:ea typeface="+mn-ea"/>
                <a:cs typeface="Arial"/>
              </a:rPr>
              <a:t>excellence</a:t>
            </a:r>
          </a:p>
          <a:p>
            <a:pPr marL="355600" marR="0" lvl="0" indent="-342900" algn="l" defTabSz="914400" rtl="0" eaLnBrk="1" fontAlgn="auto" latinLnBrk="0" hangingPunct="1">
              <a:lnSpc>
                <a:spcPct val="100000"/>
              </a:lnSpc>
              <a:spcBef>
                <a:spcPts val="1250"/>
              </a:spcBef>
              <a:spcAft>
                <a:spcPts val="0"/>
              </a:spcAft>
              <a:buClrTx/>
              <a:buSzTx/>
              <a:buFontTx/>
              <a:buChar char="•"/>
              <a:tabLst>
                <a:tab pos="354965" algn="l"/>
                <a:tab pos="355600" algn="l"/>
              </a:tabLst>
              <a:defRPr/>
            </a:pPr>
            <a:r>
              <a:rPr kumimoji="0" lang="en-US" sz="2800" b="0" i="0" u="none" strike="noStrike" kern="1200" cap="none" spc="0" normalizeH="0" baseline="0" noProof="0" dirty="0">
                <a:ln>
                  <a:noFill/>
                </a:ln>
                <a:solidFill>
                  <a:prstClr val="black"/>
                </a:solidFill>
                <a:effectLst/>
                <a:uLnTx/>
                <a:uFillTx/>
                <a:latin typeface="Arial"/>
                <a:ea typeface="+mn-ea"/>
                <a:cs typeface="Arial"/>
              </a:rPr>
              <a:t>Clinical excellence (where</a:t>
            </a:r>
            <a:r>
              <a:rPr kumimoji="0" lang="en-US" sz="2800" b="0" i="0" u="none" strike="noStrike" kern="1200" cap="none" spc="10" normalizeH="0" baseline="0" noProof="0" dirty="0">
                <a:ln>
                  <a:noFill/>
                </a:ln>
                <a:solidFill>
                  <a:prstClr val="black"/>
                </a:solidFill>
                <a:effectLst/>
                <a:uLnTx/>
                <a:uFillTx/>
                <a:latin typeface="Arial"/>
                <a:ea typeface="+mn-ea"/>
                <a:cs typeface="Arial"/>
              </a:rPr>
              <a:t> </a:t>
            </a:r>
            <a:r>
              <a:rPr kumimoji="0" lang="en-US" sz="2800" b="0" i="0" u="none" strike="noStrike" kern="1200" cap="none" spc="0" normalizeH="0" baseline="0" noProof="0" dirty="0">
                <a:ln>
                  <a:noFill/>
                </a:ln>
                <a:solidFill>
                  <a:prstClr val="black"/>
                </a:solidFill>
                <a:effectLst/>
                <a:uLnTx/>
                <a:uFillTx/>
                <a:latin typeface="Arial"/>
                <a:ea typeface="+mn-ea"/>
                <a:cs typeface="Arial"/>
              </a:rPr>
              <a:t>applicable)</a:t>
            </a:r>
          </a:p>
          <a:p>
            <a:pPr marL="355600" marR="0" lvl="0" indent="-342900" algn="l" defTabSz="914400" rtl="0" eaLnBrk="1" fontAlgn="auto" latinLnBrk="0" hangingPunct="1">
              <a:lnSpc>
                <a:spcPct val="100000"/>
              </a:lnSpc>
              <a:spcBef>
                <a:spcPts val="1245"/>
              </a:spcBef>
              <a:spcAft>
                <a:spcPts val="0"/>
              </a:spcAft>
              <a:buClrTx/>
              <a:buSzTx/>
              <a:buFontTx/>
              <a:buChar char="•"/>
              <a:tabLst>
                <a:tab pos="354965" algn="l"/>
                <a:tab pos="355600" algn="l"/>
              </a:tabLst>
              <a:defRPr/>
            </a:pPr>
            <a:r>
              <a:rPr kumimoji="0" lang="en-US" sz="2800" b="0" i="0" u="none" strike="noStrike" kern="1200" cap="none" spc="0" normalizeH="0" baseline="0" noProof="0" dirty="0">
                <a:ln>
                  <a:noFill/>
                </a:ln>
                <a:solidFill>
                  <a:prstClr val="black"/>
                </a:solidFill>
                <a:effectLst/>
                <a:uLnTx/>
                <a:uFillTx/>
                <a:latin typeface="Arial"/>
                <a:ea typeface="+mn-ea"/>
                <a:cs typeface="Arial"/>
              </a:rPr>
              <a:t>Service</a:t>
            </a:r>
          </a:p>
          <a:p>
            <a:pPr marL="355600" marR="0" lvl="0" indent="-342900" algn="l" defTabSz="914400" rtl="0" eaLnBrk="1" fontAlgn="auto" latinLnBrk="0" hangingPunct="1">
              <a:lnSpc>
                <a:spcPct val="100000"/>
              </a:lnSpc>
              <a:spcBef>
                <a:spcPts val="1255"/>
              </a:spcBef>
              <a:spcAft>
                <a:spcPts val="0"/>
              </a:spcAft>
              <a:buClrTx/>
              <a:buSzTx/>
              <a:buFontTx/>
              <a:buChar char="•"/>
              <a:tabLst>
                <a:tab pos="354965" algn="l"/>
                <a:tab pos="355600" algn="l"/>
              </a:tabLst>
              <a:defRPr/>
            </a:pPr>
            <a:r>
              <a:rPr kumimoji="0" lang="en-US" sz="2800" b="0" i="0" u="none" strike="noStrike" kern="1200" cap="none" spc="0" normalizeH="0" baseline="0" noProof="0" dirty="0">
                <a:ln>
                  <a:noFill/>
                </a:ln>
                <a:solidFill>
                  <a:prstClr val="black"/>
                </a:solidFill>
                <a:effectLst/>
                <a:uLnTx/>
                <a:uFillTx/>
                <a:latin typeface="Arial"/>
                <a:ea typeface="+mn-ea"/>
                <a:cs typeface="Arial"/>
              </a:rPr>
              <a:t>Professionalism</a:t>
            </a:r>
          </a:p>
        </p:txBody>
      </p:sp>
    </p:spTree>
    <p:extLst>
      <p:ext uri="{BB962C8B-B14F-4D97-AF65-F5344CB8AC3E}">
        <p14:creationId xmlns:p14="http://schemas.microsoft.com/office/powerpoint/2010/main" val="1991323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DCD73-7F2C-4876-0F91-27B404581214}"/>
              </a:ext>
            </a:extLst>
          </p:cNvPr>
          <p:cNvSpPr>
            <a:spLocks noGrp="1"/>
          </p:cNvSpPr>
          <p:nvPr>
            <p:ph type="title"/>
          </p:nvPr>
        </p:nvSpPr>
        <p:spPr>
          <a:xfrm>
            <a:off x="838200" y="145669"/>
            <a:ext cx="10515600" cy="1325563"/>
          </a:xfrm>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Research</a:t>
            </a:r>
            <a:r>
              <a:rPr kumimoji="0" lang="en-US" sz="4000" b="1" i="0" u="none" strike="noStrike" kern="0" cap="none" spc="-9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object 3">
            <a:extLst>
              <a:ext uri="{FF2B5EF4-FFF2-40B4-BE49-F238E27FC236}">
                <a16:creationId xmlns:a16="http://schemas.microsoft.com/office/drawing/2014/main" id="{189B7382-9937-D444-748F-3080B3A0E41D}"/>
              </a:ext>
            </a:extLst>
          </p:cNvPr>
          <p:cNvSpPr txBox="1"/>
          <p:nvPr/>
        </p:nvSpPr>
        <p:spPr>
          <a:xfrm>
            <a:off x="577392" y="1216914"/>
            <a:ext cx="10294824" cy="5091137"/>
          </a:xfrm>
          <a:prstGeom prst="rect">
            <a:avLst/>
          </a:prstGeom>
        </p:spPr>
        <p:txBody>
          <a:bodyPr vert="horz" wrap="square" lIns="0" tIns="12700" rIns="0" bIns="0" rtlCol="0">
            <a:spAutoFit/>
          </a:bodyPr>
          <a:lstStyle/>
          <a:p>
            <a:pPr marL="355600" indent="-342900">
              <a:spcBef>
                <a:spcPts val="100"/>
              </a:spcBef>
              <a:buFontTx/>
              <a:buChar char="•"/>
              <a:tabLst>
                <a:tab pos="354965" algn="l"/>
                <a:tab pos="355600" algn="l"/>
              </a:tabLst>
            </a:pPr>
            <a:r>
              <a:rPr sz="2200" dirty="0">
                <a:solidFill>
                  <a:prstClr val="black"/>
                </a:solidFill>
                <a:latin typeface="Arial"/>
                <a:cs typeface="Arial"/>
              </a:rPr>
              <a:t>Faculty </a:t>
            </a:r>
            <a:r>
              <a:rPr sz="2200" spc="-5" dirty="0">
                <a:solidFill>
                  <a:prstClr val="black"/>
                </a:solidFill>
                <a:latin typeface="Arial"/>
                <a:cs typeface="Arial"/>
              </a:rPr>
              <a:t>are involved in basic or applied</a:t>
            </a:r>
            <a:r>
              <a:rPr sz="2200" spc="-40" dirty="0">
                <a:solidFill>
                  <a:prstClr val="black"/>
                </a:solidFill>
                <a:latin typeface="Arial"/>
                <a:cs typeface="Arial"/>
              </a:rPr>
              <a:t> </a:t>
            </a:r>
            <a:r>
              <a:rPr sz="2200" spc="-5" dirty="0">
                <a:solidFill>
                  <a:prstClr val="black"/>
                </a:solidFill>
                <a:latin typeface="Arial"/>
                <a:cs typeface="Arial"/>
              </a:rPr>
              <a:t>research</a:t>
            </a:r>
            <a:endParaRPr lang="en-US" sz="2200" dirty="0">
              <a:solidFill>
                <a:prstClr val="black"/>
              </a:solidFill>
              <a:latin typeface="Arial"/>
              <a:cs typeface="Arial"/>
            </a:endParaRPr>
          </a:p>
          <a:p>
            <a:pPr>
              <a:spcBef>
                <a:spcPts val="20"/>
              </a:spcBef>
              <a:buFont typeface="Arial"/>
              <a:buChar char="•"/>
            </a:pPr>
            <a:endParaRPr lang="en-US" sz="2200" dirty="0">
              <a:solidFill>
                <a:prstClr val="black"/>
              </a:solidFill>
              <a:latin typeface="Arial"/>
              <a:cs typeface="Arial"/>
            </a:endParaRPr>
          </a:p>
          <a:p>
            <a:pPr marL="355600" marR="461645" indent="-342900">
              <a:buFontTx/>
              <a:buChar char="•"/>
              <a:tabLst>
                <a:tab pos="354965" algn="l"/>
                <a:tab pos="355600" algn="l"/>
              </a:tabLst>
            </a:pPr>
            <a:r>
              <a:rPr sz="2200" dirty="0">
                <a:solidFill>
                  <a:prstClr val="black"/>
                </a:solidFill>
                <a:latin typeface="Arial"/>
                <a:cs typeface="Arial"/>
              </a:rPr>
              <a:t>The </a:t>
            </a:r>
            <a:r>
              <a:rPr sz="2200" spc="-5" dirty="0">
                <a:solidFill>
                  <a:prstClr val="black"/>
                </a:solidFill>
                <a:latin typeface="Arial"/>
                <a:cs typeface="Arial"/>
              </a:rPr>
              <a:t>primary </a:t>
            </a:r>
            <a:r>
              <a:rPr sz="2200" dirty="0">
                <a:solidFill>
                  <a:prstClr val="black"/>
                </a:solidFill>
                <a:latin typeface="Arial"/>
                <a:cs typeface="Arial"/>
              </a:rPr>
              <a:t>focus </a:t>
            </a:r>
            <a:r>
              <a:rPr sz="2200" spc="-5" dirty="0">
                <a:solidFill>
                  <a:prstClr val="black"/>
                </a:solidFill>
                <a:latin typeface="Arial"/>
                <a:cs typeface="Arial"/>
              </a:rPr>
              <a:t>is </a:t>
            </a:r>
            <a:r>
              <a:rPr sz="2200" dirty="0">
                <a:solidFill>
                  <a:prstClr val="black"/>
                </a:solidFill>
                <a:latin typeface="Arial"/>
                <a:cs typeface="Arial"/>
              </a:rPr>
              <a:t>to facilitate </a:t>
            </a:r>
            <a:r>
              <a:rPr sz="2200" spc="-5" dirty="0">
                <a:solidFill>
                  <a:prstClr val="black"/>
                </a:solidFill>
                <a:latin typeface="Arial"/>
                <a:cs typeface="Arial"/>
              </a:rPr>
              <a:t>and support </a:t>
            </a:r>
            <a:r>
              <a:rPr sz="2200" dirty="0">
                <a:solidFill>
                  <a:prstClr val="black"/>
                </a:solidFill>
                <a:latin typeface="Arial"/>
                <a:cs typeface="Arial"/>
              </a:rPr>
              <a:t>the </a:t>
            </a:r>
            <a:r>
              <a:rPr sz="2200" spc="-5" dirty="0">
                <a:solidFill>
                  <a:prstClr val="black"/>
                </a:solidFill>
                <a:latin typeface="Arial"/>
                <a:cs typeface="Arial"/>
              </a:rPr>
              <a:t>overall research mission, rather than </a:t>
            </a:r>
            <a:r>
              <a:rPr sz="2200" dirty="0">
                <a:solidFill>
                  <a:prstClr val="black"/>
                </a:solidFill>
                <a:latin typeface="Arial"/>
                <a:cs typeface="Arial"/>
              </a:rPr>
              <a:t>to </a:t>
            </a:r>
            <a:r>
              <a:rPr sz="2200" spc="-5" dirty="0">
                <a:solidFill>
                  <a:prstClr val="black"/>
                </a:solidFill>
                <a:latin typeface="Arial"/>
                <a:cs typeface="Arial"/>
              </a:rPr>
              <a:t>develop independent research</a:t>
            </a:r>
            <a:r>
              <a:rPr sz="2200" spc="-20" dirty="0">
                <a:solidFill>
                  <a:prstClr val="black"/>
                </a:solidFill>
                <a:latin typeface="Arial"/>
                <a:cs typeface="Arial"/>
              </a:rPr>
              <a:t> </a:t>
            </a:r>
            <a:r>
              <a:rPr sz="2200" spc="-5" dirty="0">
                <a:solidFill>
                  <a:prstClr val="black"/>
                </a:solidFill>
                <a:latin typeface="Arial"/>
                <a:cs typeface="Arial"/>
              </a:rPr>
              <a:t>programs</a:t>
            </a:r>
            <a:endParaRPr lang="en-US" sz="2200" dirty="0">
              <a:solidFill>
                <a:prstClr val="black"/>
              </a:solidFill>
              <a:latin typeface="Arial"/>
              <a:cs typeface="Arial"/>
            </a:endParaRPr>
          </a:p>
          <a:p>
            <a:pPr>
              <a:spcBef>
                <a:spcPts val="25"/>
              </a:spcBef>
              <a:buFont typeface="Arial"/>
              <a:buChar char="•"/>
            </a:pPr>
            <a:endParaRPr lang="en-US" sz="2200" dirty="0">
              <a:solidFill>
                <a:prstClr val="black"/>
              </a:solidFill>
              <a:latin typeface="Arial"/>
              <a:cs typeface="Arial"/>
            </a:endParaRPr>
          </a:p>
          <a:p>
            <a:pPr marL="355600" marR="5080" indent="-342900">
              <a:buFontTx/>
              <a:buChar char="•"/>
              <a:tabLst>
                <a:tab pos="354965" algn="l"/>
                <a:tab pos="355600" algn="l"/>
              </a:tabLst>
            </a:pPr>
            <a:r>
              <a:rPr sz="2200" dirty="0">
                <a:solidFill>
                  <a:prstClr val="black"/>
                </a:solidFill>
                <a:latin typeface="Arial"/>
                <a:cs typeface="Arial"/>
              </a:rPr>
              <a:t>Faculty </a:t>
            </a:r>
            <a:r>
              <a:rPr sz="2200" spc="-5" dirty="0">
                <a:solidFill>
                  <a:prstClr val="black"/>
                </a:solidFill>
                <a:latin typeface="Arial"/>
                <a:cs typeface="Arial"/>
              </a:rPr>
              <a:t>typically conduct research in collaboration with other  investigators but </a:t>
            </a:r>
            <a:r>
              <a:rPr sz="2200" dirty="0">
                <a:solidFill>
                  <a:prstClr val="black"/>
                </a:solidFill>
                <a:latin typeface="Arial"/>
                <a:cs typeface="Arial"/>
              </a:rPr>
              <a:t>may </a:t>
            </a:r>
            <a:r>
              <a:rPr sz="2200" spc="-5" dirty="0">
                <a:solidFill>
                  <a:prstClr val="black"/>
                </a:solidFill>
                <a:latin typeface="Arial"/>
                <a:cs typeface="Arial"/>
              </a:rPr>
              <a:t>have independent laboratories and/or serve as  principal investigators on grants and as senior author on</a:t>
            </a:r>
            <a:r>
              <a:rPr sz="2200" spc="75" dirty="0">
                <a:solidFill>
                  <a:prstClr val="black"/>
                </a:solidFill>
                <a:latin typeface="Arial"/>
                <a:cs typeface="Arial"/>
              </a:rPr>
              <a:t> </a:t>
            </a:r>
            <a:r>
              <a:rPr sz="2200" spc="-5" dirty="0">
                <a:solidFill>
                  <a:prstClr val="black"/>
                </a:solidFill>
                <a:latin typeface="Arial"/>
                <a:cs typeface="Arial"/>
              </a:rPr>
              <a:t>publications</a:t>
            </a:r>
            <a:endParaRPr lang="en-US" sz="2200" dirty="0">
              <a:solidFill>
                <a:prstClr val="black"/>
              </a:solidFill>
              <a:latin typeface="Arial"/>
              <a:cs typeface="Arial"/>
            </a:endParaRPr>
          </a:p>
          <a:p>
            <a:pPr>
              <a:spcBef>
                <a:spcPts val="20"/>
              </a:spcBef>
              <a:buFont typeface="Arial"/>
              <a:buChar char="•"/>
            </a:pPr>
            <a:endParaRPr lang="en-US" sz="2200" dirty="0">
              <a:solidFill>
                <a:prstClr val="black"/>
              </a:solidFill>
              <a:latin typeface="Arial"/>
              <a:cs typeface="Arial"/>
            </a:endParaRPr>
          </a:p>
          <a:p>
            <a:pPr marL="355600" marR="226695" indent="-342900">
              <a:spcBef>
                <a:spcPts val="5"/>
              </a:spcBef>
              <a:buFontTx/>
              <a:buChar char="•"/>
              <a:tabLst>
                <a:tab pos="354965" algn="l"/>
                <a:tab pos="355600" algn="l"/>
              </a:tabLst>
            </a:pPr>
            <a:r>
              <a:rPr sz="2200" spc="-5" dirty="0">
                <a:solidFill>
                  <a:prstClr val="black"/>
                </a:solidFill>
                <a:latin typeface="Arial"/>
                <a:cs typeface="Arial"/>
              </a:rPr>
              <a:t>Provide </a:t>
            </a:r>
            <a:r>
              <a:rPr sz="2200" dirty="0">
                <a:solidFill>
                  <a:prstClr val="black"/>
                </a:solidFill>
                <a:latin typeface="Arial"/>
                <a:cs typeface="Arial"/>
              </a:rPr>
              <a:t>the </a:t>
            </a:r>
            <a:r>
              <a:rPr sz="2200" spc="-5" dirty="0">
                <a:solidFill>
                  <a:prstClr val="black"/>
                </a:solidFill>
                <a:latin typeface="Arial"/>
                <a:cs typeface="Arial"/>
              </a:rPr>
              <a:t>experience, expertise, and leadership needed </a:t>
            </a:r>
            <a:r>
              <a:rPr sz="2200" dirty="0">
                <a:solidFill>
                  <a:prstClr val="black"/>
                </a:solidFill>
                <a:latin typeface="Arial"/>
                <a:cs typeface="Arial"/>
              </a:rPr>
              <a:t>for the  </a:t>
            </a:r>
            <a:r>
              <a:rPr sz="2200" spc="-5" dirty="0">
                <a:solidFill>
                  <a:prstClr val="black"/>
                </a:solidFill>
                <a:latin typeface="Arial"/>
                <a:cs typeface="Arial"/>
              </a:rPr>
              <a:t>efficient running </a:t>
            </a:r>
            <a:r>
              <a:rPr sz="2200" dirty="0">
                <a:solidFill>
                  <a:prstClr val="black"/>
                </a:solidFill>
                <a:latin typeface="Arial"/>
                <a:cs typeface="Arial"/>
              </a:rPr>
              <a:t>of </a:t>
            </a:r>
            <a:r>
              <a:rPr sz="2200" spc="-5" dirty="0">
                <a:solidFill>
                  <a:prstClr val="black"/>
                </a:solidFill>
                <a:latin typeface="Arial"/>
                <a:cs typeface="Arial"/>
              </a:rPr>
              <a:t>core laboratories and </a:t>
            </a:r>
            <a:r>
              <a:rPr sz="2200" dirty="0">
                <a:solidFill>
                  <a:prstClr val="black"/>
                </a:solidFill>
                <a:latin typeface="Arial"/>
                <a:cs typeface="Arial"/>
              </a:rPr>
              <a:t>the </a:t>
            </a:r>
            <a:r>
              <a:rPr sz="2200" spc="-5" dirty="0">
                <a:solidFill>
                  <a:prstClr val="black"/>
                </a:solidFill>
                <a:latin typeface="Arial"/>
                <a:cs typeface="Arial"/>
              </a:rPr>
              <a:t>laboratories (including  </a:t>
            </a:r>
            <a:r>
              <a:rPr sz="2200" dirty="0">
                <a:solidFill>
                  <a:prstClr val="black"/>
                </a:solidFill>
                <a:latin typeface="Arial"/>
                <a:cs typeface="Arial"/>
              </a:rPr>
              <a:t>clinical </a:t>
            </a:r>
            <a:r>
              <a:rPr sz="2200" spc="-5" dirty="0">
                <a:solidFill>
                  <a:prstClr val="black"/>
                </a:solidFill>
                <a:latin typeface="Arial"/>
                <a:cs typeface="Arial"/>
              </a:rPr>
              <a:t>laboratories) </a:t>
            </a:r>
            <a:r>
              <a:rPr sz="2200" dirty="0">
                <a:solidFill>
                  <a:prstClr val="black"/>
                </a:solidFill>
                <a:latin typeface="Arial"/>
                <a:cs typeface="Arial"/>
              </a:rPr>
              <a:t>of </a:t>
            </a:r>
            <a:r>
              <a:rPr sz="2200" spc="-5" dirty="0">
                <a:solidFill>
                  <a:prstClr val="black"/>
                </a:solidFill>
                <a:latin typeface="Arial"/>
                <a:cs typeface="Arial"/>
              </a:rPr>
              <a:t>funded</a:t>
            </a:r>
            <a:r>
              <a:rPr sz="2200" spc="-65" dirty="0">
                <a:solidFill>
                  <a:prstClr val="black"/>
                </a:solidFill>
                <a:latin typeface="Arial"/>
                <a:cs typeface="Arial"/>
              </a:rPr>
              <a:t> </a:t>
            </a:r>
            <a:r>
              <a:rPr sz="2200" spc="-5" dirty="0">
                <a:solidFill>
                  <a:prstClr val="black"/>
                </a:solidFill>
                <a:latin typeface="Arial"/>
                <a:cs typeface="Arial"/>
              </a:rPr>
              <a:t>research</a:t>
            </a:r>
            <a:endParaRPr lang="en-US" sz="2200" dirty="0">
              <a:solidFill>
                <a:prstClr val="black"/>
              </a:solidFill>
              <a:latin typeface="Arial"/>
              <a:cs typeface="Arial"/>
            </a:endParaRPr>
          </a:p>
          <a:p>
            <a:pPr>
              <a:spcBef>
                <a:spcPts val="20"/>
              </a:spcBef>
              <a:buFont typeface="Arial"/>
              <a:buChar char="•"/>
            </a:pPr>
            <a:endParaRPr lang="en-US" sz="2200" dirty="0">
              <a:solidFill>
                <a:prstClr val="black"/>
              </a:solidFill>
              <a:latin typeface="Arial"/>
              <a:cs typeface="Arial"/>
            </a:endParaRPr>
          </a:p>
          <a:p>
            <a:pPr marL="355600" marR="934085" indent="-342900">
              <a:buFontTx/>
              <a:buChar char="•"/>
              <a:tabLst>
                <a:tab pos="354965" algn="l"/>
                <a:tab pos="355600" algn="l"/>
              </a:tabLst>
            </a:pPr>
            <a:r>
              <a:rPr sz="2200" spc="-5" dirty="0">
                <a:solidFill>
                  <a:prstClr val="black"/>
                </a:solidFill>
                <a:latin typeface="Arial"/>
                <a:cs typeface="Arial"/>
              </a:rPr>
              <a:t>Teaching responsibilities are primarily related </a:t>
            </a:r>
            <a:r>
              <a:rPr sz="2200" dirty="0">
                <a:solidFill>
                  <a:prstClr val="black"/>
                </a:solidFill>
                <a:latin typeface="Arial"/>
                <a:cs typeface="Arial"/>
              </a:rPr>
              <a:t>to </a:t>
            </a:r>
            <a:r>
              <a:rPr sz="2200" spc="-5" dirty="0">
                <a:solidFill>
                  <a:prstClr val="black"/>
                </a:solidFill>
                <a:latin typeface="Arial"/>
                <a:cs typeface="Arial"/>
              </a:rPr>
              <a:t>training lab personnel, </a:t>
            </a:r>
            <a:r>
              <a:rPr sz="2200" spc="-10" dirty="0">
                <a:solidFill>
                  <a:prstClr val="black"/>
                </a:solidFill>
                <a:latin typeface="Arial"/>
                <a:cs typeface="Arial"/>
              </a:rPr>
              <a:t>work </a:t>
            </a:r>
            <a:r>
              <a:rPr sz="2200" spc="-5" dirty="0">
                <a:solidFill>
                  <a:prstClr val="black"/>
                </a:solidFill>
                <a:latin typeface="Arial"/>
                <a:cs typeface="Arial"/>
              </a:rPr>
              <a:t>on research projects or use </a:t>
            </a:r>
            <a:r>
              <a:rPr sz="2200" dirty="0">
                <a:solidFill>
                  <a:prstClr val="black"/>
                </a:solidFill>
                <a:latin typeface="Arial"/>
                <a:cs typeface="Arial"/>
              </a:rPr>
              <a:t>of </a:t>
            </a:r>
            <a:r>
              <a:rPr sz="2200" spc="-5" dirty="0">
                <a:solidFill>
                  <a:prstClr val="black"/>
                </a:solidFill>
                <a:latin typeface="Arial"/>
                <a:cs typeface="Arial"/>
              </a:rPr>
              <a:t>core</a:t>
            </a:r>
            <a:r>
              <a:rPr sz="2200" spc="20" dirty="0">
                <a:solidFill>
                  <a:prstClr val="black"/>
                </a:solidFill>
                <a:latin typeface="Arial"/>
                <a:cs typeface="Arial"/>
              </a:rPr>
              <a:t> </a:t>
            </a:r>
            <a:r>
              <a:rPr sz="2200" dirty="0">
                <a:solidFill>
                  <a:prstClr val="black"/>
                </a:solidFill>
                <a:latin typeface="Arial"/>
                <a:cs typeface="Arial"/>
              </a:rPr>
              <a:t>facilities.</a:t>
            </a:r>
          </a:p>
        </p:txBody>
      </p:sp>
    </p:spTree>
    <p:extLst>
      <p:ext uri="{BB962C8B-B14F-4D97-AF65-F5344CB8AC3E}">
        <p14:creationId xmlns:p14="http://schemas.microsoft.com/office/powerpoint/2010/main" val="973038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9F3E0-F553-99D2-BA19-FB639309480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Research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r>
              <a:rPr kumimoji="0" lang="en-US" sz="4000" b="1" i="0" u="none" strike="noStrike" kern="0" cap="none" spc="0" normalizeH="0" baseline="0" noProof="0" dirty="0">
                <a:ln>
                  <a:noFill/>
                </a:ln>
                <a:solidFill>
                  <a:prstClr val="black"/>
                </a:solidFill>
                <a:effectLst/>
                <a:uLnTx/>
                <a:uFillTx/>
                <a:latin typeface="Arial"/>
                <a:ea typeface="+mj-ea"/>
                <a:cs typeface="Arial"/>
              </a:rPr>
              <a:t>Criteria for</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endParaRPr lang="en-US" sz="4000" dirty="0"/>
          </a:p>
        </p:txBody>
      </p:sp>
      <p:sp>
        <p:nvSpPr>
          <p:cNvPr id="3" name="object 3">
            <a:extLst>
              <a:ext uri="{FF2B5EF4-FFF2-40B4-BE49-F238E27FC236}">
                <a16:creationId xmlns:a16="http://schemas.microsoft.com/office/drawing/2014/main" id="{C0B8C384-230A-0B29-6562-75DEEB84F002}"/>
              </a:ext>
            </a:extLst>
          </p:cNvPr>
          <p:cNvSpPr txBox="1"/>
          <p:nvPr/>
        </p:nvSpPr>
        <p:spPr>
          <a:xfrm>
            <a:off x="558189" y="1600728"/>
            <a:ext cx="10515600" cy="4916089"/>
          </a:xfrm>
          <a:prstGeom prst="rect">
            <a:avLst/>
          </a:prstGeom>
        </p:spPr>
        <p:txBody>
          <a:bodyPr vert="horz" wrap="square" lIns="0" tIns="85725" rIns="0" bIns="0" rtlCol="0">
            <a:spAutoFit/>
          </a:bodyPr>
          <a:lstStyle/>
          <a:p>
            <a:pPr marL="355600" indent="-342900">
              <a:spcBef>
                <a:spcPts val="675"/>
              </a:spcBef>
              <a:buFont typeface="Arial"/>
              <a:buChar char="•"/>
              <a:tabLst>
                <a:tab pos="354965" algn="l"/>
                <a:tab pos="355600" algn="l"/>
              </a:tabLst>
            </a:pPr>
            <a:r>
              <a:rPr sz="2400" b="1" dirty="0">
                <a:solidFill>
                  <a:prstClr val="black"/>
                </a:solidFill>
                <a:latin typeface="Arial"/>
                <a:cs typeface="Arial"/>
              </a:rPr>
              <a:t>Investigation and scholarly</a:t>
            </a:r>
            <a:r>
              <a:rPr sz="2400" b="1" spc="-35" dirty="0">
                <a:solidFill>
                  <a:prstClr val="black"/>
                </a:solidFill>
                <a:latin typeface="Arial"/>
                <a:cs typeface="Arial"/>
              </a:rPr>
              <a:t> </a:t>
            </a:r>
            <a:r>
              <a:rPr sz="2400" b="1" dirty="0">
                <a:solidFill>
                  <a:prstClr val="black"/>
                </a:solidFill>
                <a:latin typeface="Arial"/>
                <a:cs typeface="Arial"/>
              </a:rPr>
              <a:t>accomplishments</a:t>
            </a:r>
            <a:endParaRPr sz="2400" dirty="0">
              <a:solidFill>
                <a:prstClr val="black"/>
              </a:solidFill>
              <a:latin typeface="Arial"/>
              <a:cs typeface="Arial"/>
            </a:endParaRPr>
          </a:p>
          <a:p>
            <a:pPr marL="756285" lvl="1" indent="-287020">
              <a:spcBef>
                <a:spcPts val="480"/>
              </a:spcBef>
              <a:buFontTx/>
              <a:buChar char="–"/>
              <a:tabLst>
                <a:tab pos="756285" algn="l"/>
                <a:tab pos="756920" algn="l"/>
              </a:tabLst>
            </a:pPr>
            <a:r>
              <a:rPr sz="2000" dirty="0">
                <a:solidFill>
                  <a:prstClr val="black"/>
                </a:solidFill>
                <a:latin typeface="Arial"/>
                <a:cs typeface="Arial"/>
              </a:rPr>
              <a:t>Authorship of original publications in peer-reviewed</a:t>
            </a:r>
            <a:r>
              <a:rPr sz="2000" spc="-114" dirty="0">
                <a:solidFill>
                  <a:prstClr val="black"/>
                </a:solidFill>
                <a:latin typeface="Arial"/>
                <a:cs typeface="Arial"/>
              </a:rPr>
              <a:t> </a:t>
            </a:r>
            <a:r>
              <a:rPr sz="2000" dirty="0">
                <a:solidFill>
                  <a:prstClr val="black"/>
                </a:solidFill>
                <a:latin typeface="Arial"/>
                <a:cs typeface="Arial"/>
              </a:rPr>
              <a:t>journals</a:t>
            </a:r>
          </a:p>
          <a:p>
            <a:pPr marL="756285" lvl="1" indent="-287020">
              <a:spcBef>
                <a:spcPts val="480"/>
              </a:spcBef>
              <a:buFontTx/>
              <a:buChar char="–"/>
              <a:tabLst>
                <a:tab pos="756285" algn="l"/>
                <a:tab pos="756920" algn="l"/>
              </a:tabLst>
            </a:pPr>
            <a:r>
              <a:rPr sz="2000" dirty="0">
                <a:solidFill>
                  <a:prstClr val="black"/>
                </a:solidFill>
                <a:latin typeface="Arial"/>
                <a:cs typeface="Arial"/>
              </a:rPr>
              <a:t>Significant intellectual contributions but not expected to have</a:t>
            </a:r>
            <a:r>
              <a:rPr sz="2000" spc="-185" dirty="0">
                <a:solidFill>
                  <a:prstClr val="black"/>
                </a:solidFill>
                <a:latin typeface="Arial"/>
                <a:cs typeface="Arial"/>
              </a:rPr>
              <a:t> </a:t>
            </a:r>
            <a:r>
              <a:rPr sz="2000" dirty="0">
                <a:solidFill>
                  <a:prstClr val="black"/>
                </a:solidFill>
                <a:latin typeface="Arial"/>
                <a:cs typeface="Arial"/>
              </a:rPr>
              <a:t>initiated</a:t>
            </a:r>
          </a:p>
          <a:p>
            <a:pPr marL="756285">
              <a:spcBef>
                <a:spcPts val="5"/>
              </a:spcBef>
            </a:pPr>
            <a:r>
              <a:rPr sz="2000" dirty="0">
                <a:solidFill>
                  <a:prstClr val="black"/>
                </a:solidFill>
                <a:latin typeface="Arial"/>
                <a:cs typeface="Arial"/>
              </a:rPr>
              <a:t>and led </a:t>
            </a:r>
            <a:r>
              <a:rPr sz="2000" spc="-5" dirty="0">
                <a:solidFill>
                  <a:prstClr val="black"/>
                </a:solidFill>
                <a:latin typeface="Arial"/>
                <a:cs typeface="Arial"/>
              </a:rPr>
              <a:t>the </a:t>
            </a:r>
            <a:r>
              <a:rPr sz="2000" dirty="0">
                <a:solidFill>
                  <a:prstClr val="black"/>
                </a:solidFill>
                <a:latin typeface="Arial"/>
                <a:cs typeface="Arial"/>
              </a:rPr>
              <a:t>research</a:t>
            </a:r>
            <a:r>
              <a:rPr sz="2000" spc="-75" dirty="0">
                <a:solidFill>
                  <a:prstClr val="black"/>
                </a:solidFill>
                <a:latin typeface="Arial"/>
                <a:cs typeface="Arial"/>
              </a:rPr>
              <a:t> </a:t>
            </a:r>
            <a:r>
              <a:rPr sz="2000" spc="-5" dirty="0">
                <a:solidFill>
                  <a:prstClr val="black"/>
                </a:solidFill>
                <a:latin typeface="Arial"/>
                <a:cs typeface="Arial"/>
              </a:rPr>
              <a:t>effort</a:t>
            </a:r>
            <a:endParaRPr sz="2000" dirty="0">
              <a:solidFill>
                <a:prstClr val="black"/>
              </a:solidFill>
              <a:latin typeface="Arial"/>
              <a:cs typeface="Arial"/>
            </a:endParaRPr>
          </a:p>
          <a:p>
            <a:pPr marL="756285" lvl="1" indent="-287020">
              <a:spcBef>
                <a:spcPts val="480"/>
              </a:spcBef>
              <a:buFontTx/>
              <a:buChar char="–"/>
              <a:tabLst>
                <a:tab pos="756285" algn="l"/>
                <a:tab pos="756920" algn="l"/>
              </a:tabLst>
            </a:pPr>
            <a:r>
              <a:rPr sz="2000" dirty="0">
                <a:solidFill>
                  <a:prstClr val="black"/>
                </a:solidFill>
                <a:latin typeface="Arial"/>
                <a:cs typeface="Arial"/>
              </a:rPr>
              <a:t>Contributions to extramural peer-reviewed</a:t>
            </a:r>
            <a:r>
              <a:rPr sz="2000" spc="-125" dirty="0">
                <a:solidFill>
                  <a:prstClr val="black"/>
                </a:solidFill>
                <a:latin typeface="Arial"/>
                <a:cs typeface="Arial"/>
              </a:rPr>
              <a:t> </a:t>
            </a:r>
            <a:r>
              <a:rPr sz="2000" dirty="0">
                <a:solidFill>
                  <a:prstClr val="black"/>
                </a:solidFill>
                <a:latin typeface="Arial"/>
                <a:cs typeface="Arial"/>
              </a:rPr>
              <a:t>funding</a:t>
            </a:r>
          </a:p>
          <a:p>
            <a:pPr marL="756285" lvl="1" indent="-287020">
              <a:spcBef>
                <a:spcPts val="480"/>
              </a:spcBef>
              <a:buFontTx/>
              <a:buChar char="–"/>
              <a:tabLst>
                <a:tab pos="756285" algn="l"/>
                <a:tab pos="756920" algn="l"/>
              </a:tabLst>
            </a:pPr>
            <a:r>
              <a:rPr sz="2000" spc="-5" dirty="0">
                <a:solidFill>
                  <a:prstClr val="black"/>
                </a:solidFill>
                <a:latin typeface="Arial"/>
                <a:cs typeface="Arial"/>
              </a:rPr>
              <a:t>Evaluation </a:t>
            </a:r>
            <a:r>
              <a:rPr sz="2000" dirty="0">
                <a:solidFill>
                  <a:prstClr val="black"/>
                </a:solidFill>
                <a:latin typeface="Arial"/>
                <a:cs typeface="Arial"/>
              </a:rPr>
              <a:t>of unique intellectual contributions by senior authors</a:t>
            </a:r>
            <a:r>
              <a:rPr sz="2000" spc="-130" dirty="0">
                <a:solidFill>
                  <a:prstClr val="black"/>
                </a:solidFill>
                <a:latin typeface="Arial"/>
                <a:cs typeface="Arial"/>
              </a:rPr>
              <a:t> </a:t>
            </a:r>
            <a:r>
              <a:rPr sz="2000" dirty="0">
                <a:solidFill>
                  <a:prstClr val="black"/>
                </a:solidFill>
                <a:latin typeface="Arial"/>
                <a:cs typeface="Arial"/>
              </a:rPr>
              <a:t>of</a:t>
            </a:r>
          </a:p>
          <a:p>
            <a:pPr marL="756285"/>
            <a:r>
              <a:rPr sz="2000" dirty="0">
                <a:solidFill>
                  <a:prstClr val="black"/>
                </a:solidFill>
                <a:latin typeface="Arial"/>
                <a:cs typeface="Arial"/>
              </a:rPr>
              <a:t>their papers and</a:t>
            </a:r>
            <a:r>
              <a:rPr sz="2000" spc="-70" dirty="0">
                <a:solidFill>
                  <a:prstClr val="black"/>
                </a:solidFill>
                <a:latin typeface="Arial"/>
                <a:cs typeface="Arial"/>
              </a:rPr>
              <a:t> </a:t>
            </a:r>
            <a:r>
              <a:rPr sz="2000" dirty="0">
                <a:solidFill>
                  <a:prstClr val="black"/>
                </a:solidFill>
                <a:latin typeface="Arial"/>
                <a:cs typeface="Arial"/>
              </a:rPr>
              <a:t>grants</a:t>
            </a:r>
          </a:p>
          <a:p>
            <a:pPr marL="355600" indent="-342900">
              <a:spcBef>
                <a:spcPts val="1005"/>
              </a:spcBef>
              <a:buFont typeface="Arial"/>
              <a:buChar char="•"/>
              <a:tabLst>
                <a:tab pos="354965" algn="l"/>
                <a:tab pos="355600" algn="l"/>
              </a:tabLst>
            </a:pPr>
            <a:r>
              <a:rPr sz="2400" b="1" dirty="0">
                <a:solidFill>
                  <a:prstClr val="black"/>
                </a:solidFill>
                <a:latin typeface="Arial"/>
                <a:cs typeface="Arial"/>
              </a:rPr>
              <a:t>Evidence of regional and national</a:t>
            </a:r>
            <a:r>
              <a:rPr sz="2400" b="1" spc="-35" dirty="0">
                <a:solidFill>
                  <a:prstClr val="black"/>
                </a:solidFill>
                <a:latin typeface="Arial"/>
                <a:cs typeface="Arial"/>
              </a:rPr>
              <a:t> </a:t>
            </a:r>
            <a:r>
              <a:rPr sz="2400" b="1" dirty="0">
                <a:solidFill>
                  <a:prstClr val="black"/>
                </a:solidFill>
                <a:latin typeface="Arial"/>
                <a:cs typeface="Arial"/>
              </a:rPr>
              <a:t>recognition</a:t>
            </a:r>
            <a:endParaRPr sz="2400" dirty="0">
              <a:solidFill>
                <a:prstClr val="black"/>
              </a:solidFill>
              <a:latin typeface="Arial"/>
              <a:cs typeface="Arial"/>
            </a:endParaRPr>
          </a:p>
          <a:p>
            <a:pPr marL="756285" lvl="1" indent="-287020">
              <a:spcBef>
                <a:spcPts val="484"/>
              </a:spcBef>
              <a:buFontTx/>
              <a:buChar char="–"/>
              <a:tabLst>
                <a:tab pos="756285" algn="l"/>
                <a:tab pos="756920" algn="l"/>
              </a:tabLst>
            </a:pPr>
            <a:r>
              <a:rPr sz="2000" spc="-5" dirty="0">
                <a:solidFill>
                  <a:prstClr val="black"/>
                </a:solidFill>
                <a:latin typeface="Arial"/>
                <a:cs typeface="Arial"/>
              </a:rPr>
              <a:t>Invitation </a:t>
            </a:r>
            <a:r>
              <a:rPr sz="2000" dirty="0">
                <a:solidFill>
                  <a:prstClr val="black"/>
                </a:solidFill>
                <a:latin typeface="Arial"/>
                <a:cs typeface="Arial"/>
              </a:rPr>
              <a:t>as a speaker or visiting</a:t>
            </a:r>
            <a:r>
              <a:rPr sz="2000" spc="-95" dirty="0">
                <a:solidFill>
                  <a:prstClr val="black"/>
                </a:solidFill>
                <a:latin typeface="Arial"/>
                <a:cs typeface="Arial"/>
              </a:rPr>
              <a:t> </a:t>
            </a:r>
            <a:r>
              <a:rPr sz="2000" dirty="0">
                <a:solidFill>
                  <a:prstClr val="black"/>
                </a:solidFill>
                <a:latin typeface="Arial"/>
                <a:cs typeface="Arial"/>
              </a:rPr>
              <a:t>professor</a:t>
            </a:r>
          </a:p>
          <a:p>
            <a:pPr marL="756285" lvl="1" indent="-287020">
              <a:spcBef>
                <a:spcPts val="480"/>
              </a:spcBef>
              <a:buFontTx/>
              <a:buChar char="–"/>
              <a:tabLst>
                <a:tab pos="756285" algn="l"/>
                <a:tab pos="756920" algn="l"/>
              </a:tabLst>
            </a:pPr>
            <a:r>
              <a:rPr sz="2000" dirty="0">
                <a:solidFill>
                  <a:prstClr val="black"/>
                </a:solidFill>
                <a:latin typeface="Arial"/>
                <a:cs typeface="Arial"/>
              </a:rPr>
              <a:t>Membership and positions of leadership in professional</a:t>
            </a:r>
            <a:r>
              <a:rPr sz="2000" spc="-160" dirty="0">
                <a:solidFill>
                  <a:prstClr val="black"/>
                </a:solidFill>
                <a:latin typeface="Arial"/>
                <a:cs typeface="Arial"/>
              </a:rPr>
              <a:t> </a:t>
            </a:r>
            <a:r>
              <a:rPr sz="2000" dirty="0">
                <a:solidFill>
                  <a:prstClr val="black"/>
                </a:solidFill>
                <a:latin typeface="Arial"/>
                <a:cs typeface="Arial"/>
              </a:rPr>
              <a:t>societies</a:t>
            </a:r>
          </a:p>
          <a:p>
            <a:pPr marL="756285" lvl="1" indent="-287020">
              <a:spcBef>
                <a:spcPts val="484"/>
              </a:spcBef>
              <a:buFontTx/>
              <a:buChar char="–"/>
              <a:tabLst>
                <a:tab pos="756285" algn="l"/>
                <a:tab pos="756920" algn="l"/>
              </a:tabLst>
            </a:pPr>
            <a:r>
              <a:rPr sz="2000" dirty="0">
                <a:solidFill>
                  <a:prstClr val="black"/>
                </a:solidFill>
                <a:latin typeface="Arial"/>
                <a:cs typeface="Arial"/>
              </a:rPr>
              <a:t>Editorial board memberships or editorial review</a:t>
            </a:r>
            <a:r>
              <a:rPr sz="2000" spc="-110" dirty="0">
                <a:solidFill>
                  <a:prstClr val="black"/>
                </a:solidFill>
                <a:latin typeface="Arial"/>
                <a:cs typeface="Arial"/>
              </a:rPr>
              <a:t> </a:t>
            </a:r>
            <a:r>
              <a:rPr sz="2000" dirty="0">
                <a:solidFill>
                  <a:prstClr val="black"/>
                </a:solidFill>
                <a:latin typeface="Arial"/>
                <a:cs typeface="Arial"/>
              </a:rPr>
              <a:t>assignments</a:t>
            </a:r>
          </a:p>
          <a:p>
            <a:pPr marL="756285" lvl="1" indent="-287020">
              <a:spcBef>
                <a:spcPts val="480"/>
              </a:spcBef>
              <a:buFontTx/>
              <a:buChar char="–"/>
              <a:tabLst>
                <a:tab pos="756285" algn="l"/>
                <a:tab pos="756920" algn="l"/>
              </a:tabLst>
            </a:pPr>
            <a:r>
              <a:rPr sz="2000" dirty="0">
                <a:solidFill>
                  <a:prstClr val="black"/>
                </a:solidFill>
                <a:latin typeface="Arial"/>
                <a:cs typeface="Arial"/>
              </a:rPr>
              <a:t>Consultative positions with various government and private</a:t>
            </a:r>
            <a:r>
              <a:rPr sz="2000" spc="-165" dirty="0">
                <a:solidFill>
                  <a:prstClr val="black"/>
                </a:solidFill>
                <a:latin typeface="Arial"/>
                <a:cs typeface="Arial"/>
              </a:rPr>
              <a:t> </a:t>
            </a:r>
            <a:r>
              <a:rPr sz="2000" dirty="0">
                <a:solidFill>
                  <a:prstClr val="black"/>
                </a:solidFill>
                <a:latin typeface="Arial"/>
                <a:cs typeface="Arial"/>
              </a:rPr>
              <a:t>agencies</a:t>
            </a:r>
          </a:p>
          <a:p>
            <a:pPr marL="756285" lvl="1" indent="-287020">
              <a:spcBef>
                <a:spcPts val="480"/>
              </a:spcBef>
              <a:buFontTx/>
              <a:buChar char="–"/>
              <a:tabLst>
                <a:tab pos="756285" algn="l"/>
                <a:tab pos="756920" algn="l"/>
              </a:tabLst>
            </a:pPr>
            <a:r>
              <a:rPr sz="2000" dirty="0">
                <a:solidFill>
                  <a:prstClr val="black"/>
                </a:solidFill>
                <a:latin typeface="Arial"/>
                <a:cs typeface="Arial"/>
              </a:rPr>
              <a:t>Organizer of regional, national, and international</a:t>
            </a:r>
            <a:r>
              <a:rPr sz="2000" spc="-165" dirty="0">
                <a:solidFill>
                  <a:prstClr val="black"/>
                </a:solidFill>
                <a:latin typeface="Arial"/>
                <a:cs typeface="Arial"/>
              </a:rPr>
              <a:t> </a:t>
            </a:r>
            <a:r>
              <a:rPr sz="2000" dirty="0">
                <a:solidFill>
                  <a:prstClr val="black"/>
                </a:solidFill>
                <a:latin typeface="Arial"/>
                <a:cs typeface="Arial"/>
              </a:rPr>
              <a:t>meetings</a:t>
            </a:r>
          </a:p>
        </p:txBody>
      </p:sp>
    </p:spTree>
    <p:extLst>
      <p:ext uri="{BB962C8B-B14F-4D97-AF65-F5344CB8AC3E}">
        <p14:creationId xmlns:p14="http://schemas.microsoft.com/office/powerpoint/2010/main" val="2318535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61A8A-A12B-BFC7-9E6C-05E655ED1061}"/>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Research Track  Criteria for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r>
              <a:rPr kumimoji="0" lang="en-US" sz="4000" b="1" i="0" u="none" strike="noStrike" kern="0" cap="none" spc="-9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b="1" dirty="0"/>
          </a:p>
        </p:txBody>
      </p:sp>
      <p:sp>
        <p:nvSpPr>
          <p:cNvPr id="3" name="object 3">
            <a:extLst>
              <a:ext uri="{FF2B5EF4-FFF2-40B4-BE49-F238E27FC236}">
                <a16:creationId xmlns:a16="http://schemas.microsoft.com/office/drawing/2014/main" id="{9871B718-4050-2EA1-72D5-A8EA5241FC22}"/>
              </a:ext>
            </a:extLst>
          </p:cNvPr>
          <p:cNvSpPr txBox="1"/>
          <p:nvPr/>
        </p:nvSpPr>
        <p:spPr>
          <a:xfrm>
            <a:off x="583793" y="1832146"/>
            <a:ext cx="8329295" cy="3695884"/>
          </a:xfrm>
          <a:prstGeom prst="rect">
            <a:avLst/>
          </a:prstGeom>
        </p:spPr>
        <p:txBody>
          <a:bodyPr vert="horz" wrap="square" lIns="0" tIns="86360" rIns="0" bIns="0" rtlCol="0">
            <a:spAutoFit/>
          </a:bodyPr>
          <a:lstStyle/>
          <a:p>
            <a:pPr marL="355600" indent="-342900">
              <a:spcBef>
                <a:spcPts val="680"/>
              </a:spcBef>
              <a:buFont typeface="Arial"/>
              <a:buChar char="•"/>
              <a:tabLst>
                <a:tab pos="354965" algn="l"/>
                <a:tab pos="355600" algn="l"/>
              </a:tabLst>
            </a:pPr>
            <a:r>
              <a:rPr sz="2400" b="1" spc="-5" dirty="0">
                <a:solidFill>
                  <a:prstClr val="black"/>
                </a:solidFill>
                <a:latin typeface="Arial"/>
                <a:cs typeface="Arial"/>
              </a:rPr>
              <a:t>Teaching</a:t>
            </a:r>
            <a:endParaRPr sz="2400" dirty="0">
              <a:solidFill>
                <a:prstClr val="black"/>
              </a:solidFill>
              <a:latin typeface="Arial"/>
              <a:cs typeface="Arial"/>
            </a:endParaRPr>
          </a:p>
          <a:p>
            <a:pPr marL="756285" marR="298450" lvl="1" indent="-287020">
              <a:spcBef>
                <a:spcPts val="484"/>
              </a:spcBef>
              <a:buFontTx/>
              <a:buChar char="–"/>
              <a:tabLst>
                <a:tab pos="756285" algn="l"/>
                <a:tab pos="756920" algn="l"/>
              </a:tabLst>
            </a:pPr>
            <a:r>
              <a:rPr sz="2000" dirty="0">
                <a:solidFill>
                  <a:prstClr val="black"/>
                </a:solidFill>
                <a:latin typeface="Arial"/>
                <a:cs typeface="Arial"/>
              </a:rPr>
              <a:t>Teaching (including mentoring) in </a:t>
            </a:r>
            <a:r>
              <a:rPr sz="2000" spc="-5" dirty="0">
                <a:solidFill>
                  <a:prstClr val="black"/>
                </a:solidFill>
                <a:latin typeface="Arial"/>
                <a:cs typeface="Arial"/>
              </a:rPr>
              <a:t>the </a:t>
            </a:r>
            <a:r>
              <a:rPr sz="2000" dirty="0">
                <a:solidFill>
                  <a:prstClr val="black"/>
                </a:solidFill>
                <a:latin typeface="Arial"/>
                <a:cs typeface="Arial"/>
              </a:rPr>
              <a:t>research laboratory,</a:t>
            </a:r>
            <a:r>
              <a:rPr sz="2000" spc="-150" dirty="0">
                <a:solidFill>
                  <a:prstClr val="black"/>
                </a:solidFill>
                <a:latin typeface="Arial"/>
                <a:cs typeface="Arial"/>
              </a:rPr>
              <a:t> </a:t>
            </a:r>
            <a:r>
              <a:rPr sz="2000" dirty="0">
                <a:solidFill>
                  <a:prstClr val="black"/>
                </a:solidFill>
                <a:latin typeface="Arial"/>
                <a:cs typeface="Arial"/>
              </a:rPr>
              <a:t>health  professions schools, </a:t>
            </a:r>
            <a:r>
              <a:rPr lang="en-US" sz="2000" dirty="0">
                <a:solidFill>
                  <a:prstClr val="black"/>
                </a:solidFill>
                <a:latin typeface="Arial"/>
                <a:cs typeface="Arial"/>
              </a:rPr>
              <a:t>hospitals</a:t>
            </a:r>
            <a:r>
              <a:rPr sz="2000" dirty="0">
                <a:solidFill>
                  <a:prstClr val="black"/>
                </a:solidFill>
                <a:latin typeface="Arial"/>
                <a:cs typeface="Arial"/>
              </a:rPr>
              <a:t>, </a:t>
            </a:r>
            <a:r>
              <a:rPr lang="en-US" sz="2000" dirty="0">
                <a:solidFill>
                  <a:prstClr val="black"/>
                </a:solidFill>
                <a:latin typeface="Arial"/>
                <a:cs typeface="Arial"/>
              </a:rPr>
              <a:t>departments</a:t>
            </a:r>
            <a:r>
              <a:rPr sz="2000" dirty="0">
                <a:solidFill>
                  <a:prstClr val="black"/>
                </a:solidFill>
                <a:latin typeface="Arial"/>
                <a:cs typeface="Arial"/>
              </a:rPr>
              <a:t>, </a:t>
            </a:r>
            <a:r>
              <a:rPr lang="en-US" sz="2000" dirty="0">
                <a:solidFill>
                  <a:prstClr val="black"/>
                </a:solidFill>
                <a:latin typeface="Arial"/>
                <a:cs typeface="Arial"/>
              </a:rPr>
              <a:t>divisions</a:t>
            </a:r>
            <a:r>
              <a:rPr sz="2000" dirty="0">
                <a:solidFill>
                  <a:prstClr val="black"/>
                </a:solidFill>
                <a:latin typeface="Arial"/>
                <a:cs typeface="Arial"/>
              </a:rPr>
              <a:t>, program</a:t>
            </a:r>
            <a:r>
              <a:rPr lang="en-US" sz="2000" dirty="0">
                <a:solidFill>
                  <a:prstClr val="black"/>
                </a:solidFill>
                <a:latin typeface="Arial"/>
                <a:cs typeface="Arial"/>
              </a:rPr>
              <a:t>s</a:t>
            </a:r>
            <a:r>
              <a:rPr sz="2000" dirty="0">
                <a:solidFill>
                  <a:prstClr val="black"/>
                </a:solidFill>
                <a:latin typeface="Arial"/>
                <a:cs typeface="Arial"/>
              </a:rPr>
              <a:t>,</a:t>
            </a:r>
            <a:r>
              <a:rPr lang="en-US" sz="2000" dirty="0">
                <a:solidFill>
                  <a:prstClr val="black"/>
                </a:solidFill>
                <a:latin typeface="Arial"/>
                <a:cs typeface="Arial"/>
              </a:rPr>
              <a:t> </a:t>
            </a:r>
            <a:r>
              <a:rPr sz="2000" dirty="0">
                <a:solidFill>
                  <a:prstClr val="black"/>
                </a:solidFill>
                <a:latin typeface="Arial"/>
                <a:cs typeface="Arial"/>
              </a:rPr>
              <a:t>Graduate School or University</a:t>
            </a:r>
            <a:r>
              <a:rPr sz="2000" spc="-105" dirty="0">
                <a:solidFill>
                  <a:prstClr val="black"/>
                </a:solidFill>
                <a:latin typeface="Arial"/>
                <a:cs typeface="Arial"/>
              </a:rPr>
              <a:t> </a:t>
            </a:r>
            <a:r>
              <a:rPr sz="2000" spc="-5" dirty="0">
                <a:solidFill>
                  <a:prstClr val="black"/>
                </a:solidFill>
                <a:latin typeface="Arial"/>
                <a:cs typeface="Arial"/>
              </a:rPr>
              <a:t>activities</a:t>
            </a:r>
            <a:endParaRPr lang="en-US" sz="2000" spc="-5" dirty="0">
              <a:solidFill>
                <a:prstClr val="black"/>
              </a:solidFill>
              <a:latin typeface="Arial"/>
              <a:cs typeface="Arial"/>
            </a:endParaRPr>
          </a:p>
          <a:p>
            <a:pPr marL="469265" marR="298450" lvl="1">
              <a:spcBef>
                <a:spcPts val="484"/>
              </a:spcBef>
              <a:tabLst>
                <a:tab pos="756285" algn="l"/>
                <a:tab pos="756920" algn="l"/>
              </a:tabLst>
            </a:pPr>
            <a:endParaRPr sz="2000" dirty="0">
              <a:solidFill>
                <a:prstClr val="black"/>
              </a:solidFill>
              <a:latin typeface="Arial"/>
              <a:cs typeface="Arial"/>
            </a:endParaRPr>
          </a:p>
          <a:p>
            <a:pPr marL="355600" indent="-342900">
              <a:spcBef>
                <a:spcPts val="5"/>
              </a:spcBef>
              <a:buFont typeface="Arial"/>
              <a:buChar char="•"/>
              <a:tabLst>
                <a:tab pos="354965" algn="l"/>
                <a:tab pos="355600" algn="l"/>
              </a:tabLst>
            </a:pPr>
            <a:r>
              <a:rPr sz="2400" b="1" spc="-5" dirty="0">
                <a:solidFill>
                  <a:prstClr val="black"/>
                </a:solidFill>
                <a:latin typeface="Arial"/>
                <a:cs typeface="Arial"/>
              </a:rPr>
              <a:t>Service</a:t>
            </a:r>
            <a:endParaRPr sz="2400" dirty="0">
              <a:solidFill>
                <a:prstClr val="black"/>
              </a:solidFill>
              <a:latin typeface="Arial"/>
              <a:cs typeface="Arial"/>
            </a:endParaRPr>
          </a:p>
          <a:p>
            <a:pPr marL="756285" lvl="1" indent="-287020">
              <a:spcBef>
                <a:spcPts val="480"/>
              </a:spcBef>
              <a:buFontTx/>
              <a:buChar char="–"/>
              <a:tabLst>
                <a:tab pos="756285" algn="l"/>
                <a:tab pos="756920" algn="l"/>
                <a:tab pos="7962265" algn="l"/>
              </a:tabLst>
            </a:pPr>
            <a:r>
              <a:rPr sz="2000" dirty="0">
                <a:solidFill>
                  <a:prstClr val="black"/>
                </a:solidFill>
                <a:latin typeface="Arial"/>
                <a:cs typeface="Arial"/>
              </a:rPr>
              <a:t>Service</a:t>
            </a:r>
            <a:r>
              <a:rPr sz="2000" spc="-15" dirty="0">
                <a:solidFill>
                  <a:prstClr val="black"/>
                </a:solidFill>
                <a:latin typeface="Arial"/>
                <a:cs typeface="Arial"/>
              </a:rPr>
              <a:t> </a:t>
            </a:r>
            <a:r>
              <a:rPr sz="2000" dirty="0">
                <a:solidFill>
                  <a:prstClr val="black"/>
                </a:solidFill>
                <a:latin typeface="Arial"/>
                <a:cs typeface="Arial"/>
              </a:rPr>
              <a:t>is not</a:t>
            </a:r>
            <a:r>
              <a:rPr sz="2000" spc="-20" dirty="0">
                <a:solidFill>
                  <a:prstClr val="black"/>
                </a:solidFill>
                <a:latin typeface="Arial"/>
                <a:cs typeface="Arial"/>
              </a:rPr>
              <a:t> </a:t>
            </a:r>
            <a:r>
              <a:rPr sz="2000" dirty="0">
                <a:solidFill>
                  <a:prstClr val="black"/>
                </a:solidFill>
                <a:latin typeface="Arial"/>
                <a:cs typeface="Arial"/>
              </a:rPr>
              <a:t>obligatory</a:t>
            </a:r>
            <a:r>
              <a:rPr sz="2000" spc="-25" dirty="0">
                <a:solidFill>
                  <a:prstClr val="black"/>
                </a:solidFill>
                <a:latin typeface="Arial"/>
                <a:cs typeface="Arial"/>
              </a:rPr>
              <a:t> </a:t>
            </a:r>
            <a:r>
              <a:rPr sz="2000" dirty="0">
                <a:solidFill>
                  <a:prstClr val="black"/>
                </a:solidFill>
                <a:latin typeface="Arial"/>
                <a:cs typeface="Arial"/>
              </a:rPr>
              <a:t>and</a:t>
            </a:r>
            <a:r>
              <a:rPr sz="2000" spc="-15" dirty="0">
                <a:solidFill>
                  <a:prstClr val="black"/>
                </a:solidFill>
                <a:latin typeface="Arial"/>
                <a:cs typeface="Arial"/>
              </a:rPr>
              <a:t> </a:t>
            </a:r>
            <a:r>
              <a:rPr sz="2000" dirty="0">
                <a:solidFill>
                  <a:prstClr val="black"/>
                </a:solidFill>
                <a:latin typeface="Arial"/>
                <a:cs typeface="Arial"/>
              </a:rPr>
              <a:t>is</a:t>
            </a:r>
            <a:r>
              <a:rPr sz="2000" spc="-15" dirty="0">
                <a:solidFill>
                  <a:prstClr val="black"/>
                </a:solidFill>
                <a:latin typeface="Arial"/>
                <a:cs typeface="Arial"/>
              </a:rPr>
              <a:t> </a:t>
            </a:r>
            <a:r>
              <a:rPr sz="2000" dirty="0">
                <a:solidFill>
                  <a:prstClr val="black"/>
                </a:solidFill>
                <a:latin typeface="Arial"/>
                <a:cs typeface="Arial"/>
              </a:rPr>
              <a:t>c</a:t>
            </a:r>
            <a:r>
              <a:rPr sz="2000" spc="5" dirty="0">
                <a:solidFill>
                  <a:prstClr val="black"/>
                </a:solidFill>
                <a:latin typeface="Arial"/>
                <a:cs typeface="Arial"/>
              </a:rPr>
              <a:t>o</a:t>
            </a:r>
            <a:r>
              <a:rPr sz="2000" dirty="0">
                <a:solidFill>
                  <a:prstClr val="black"/>
                </a:solidFill>
                <a:latin typeface="Arial"/>
                <a:cs typeface="Arial"/>
              </a:rPr>
              <a:t>n</a:t>
            </a:r>
            <a:r>
              <a:rPr sz="2000" spc="5" dirty="0">
                <a:solidFill>
                  <a:prstClr val="black"/>
                </a:solidFill>
                <a:latin typeface="Arial"/>
                <a:cs typeface="Arial"/>
              </a:rPr>
              <a:t>s</a:t>
            </a:r>
            <a:r>
              <a:rPr sz="2000" dirty="0">
                <a:solidFill>
                  <a:prstClr val="black"/>
                </a:solidFill>
                <a:latin typeface="Arial"/>
                <a:cs typeface="Arial"/>
              </a:rPr>
              <a:t>ide</a:t>
            </a:r>
            <a:r>
              <a:rPr sz="2000" spc="5" dirty="0">
                <a:solidFill>
                  <a:prstClr val="black"/>
                </a:solidFill>
                <a:latin typeface="Arial"/>
                <a:cs typeface="Arial"/>
              </a:rPr>
              <a:t>r</a:t>
            </a:r>
            <a:r>
              <a:rPr sz="2000" dirty="0">
                <a:solidFill>
                  <a:prstClr val="black"/>
                </a:solidFill>
                <a:latin typeface="Arial"/>
                <a:cs typeface="Arial"/>
              </a:rPr>
              <a:t>ed</a:t>
            </a:r>
            <a:r>
              <a:rPr sz="2000" spc="-40" dirty="0">
                <a:solidFill>
                  <a:prstClr val="black"/>
                </a:solidFill>
                <a:latin typeface="Arial"/>
                <a:cs typeface="Arial"/>
              </a:rPr>
              <a:t> </a:t>
            </a:r>
            <a:r>
              <a:rPr sz="2000" dirty="0">
                <a:solidFill>
                  <a:prstClr val="black"/>
                </a:solidFill>
                <a:latin typeface="Arial"/>
                <a:cs typeface="Arial"/>
              </a:rPr>
              <a:t>an</a:t>
            </a:r>
            <a:r>
              <a:rPr sz="2000" spc="-15" dirty="0">
                <a:solidFill>
                  <a:prstClr val="black"/>
                </a:solidFill>
                <a:latin typeface="Arial"/>
                <a:cs typeface="Arial"/>
              </a:rPr>
              <a:t> </a:t>
            </a:r>
            <a:r>
              <a:rPr sz="2000" dirty="0">
                <a:solidFill>
                  <a:prstClr val="black"/>
                </a:solidFill>
                <a:latin typeface="Arial"/>
                <a:cs typeface="Arial"/>
              </a:rPr>
              <a:t>infrequ</a:t>
            </a:r>
            <a:r>
              <a:rPr sz="2000" spc="5" dirty="0">
                <a:solidFill>
                  <a:prstClr val="black"/>
                </a:solidFill>
                <a:latin typeface="Arial"/>
                <a:cs typeface="Arial"/>
              </a:rPr>
              <a:t>e</a:t>
            </a:r>
            <a:r>
              <a:rPr sz="2000" dirty="0">
                <a:solidFill>
                  <a:prstClr val="black"/>
                </a:solidFill>
                <a:latin typeface="Arial"/>
                <a:cs typeface="Arial"/>
              </a:rPr>
              <a:t>nt</a:t>
            </a:r>
            <a:r>
              <a:rPr sz="2000" spc="-45" dirty="0">
                <a:solidFill>
                  <a:prstClr val="black"/>
                </a:solidFill>
                <a:latin typeface="Arial"/>
                <a:cs typeface="Arial"/>
              </a:rPr>
              <a:t> </a:t>
            </a:r>
            <a:r>
              <a:rPr sz="2000" dirty="0">
                <a:solidFill>
                  <a:prstClr val="black"/>
                </a:solidFill>
                <a:latin typeface="Arial"/>
                <a:cs typeface="Arial"/>
              </a:rPr>
              <a:t>event,</a:t>
            </a:r>
            <a:r>
              <a:rPr lang="en-US" sz="2000" dirty="0">
                <a:solidFill>
                  <a:prstClr val="black"/>
                </a:solidFill>
                <a:latin typeface="Arial"/>
                <a:cs typeface="Arial"/>
              </a:rPr>
              <a:t> </a:t>
            </a:r>
            <a:r>
              <a:rPr sz="2000" dirty="0">
                <a:solidFill>
                  <a:prstClr val="black"/>
                </a:solidFill>
                <a:latin typeface="Arial"/>
                <a:cs typeface="Arial"/>
              </a:rPr>
              <a:t>but</a:t>
            </a:r>
          </a:p>
          <a:p>
            <a:pPr marL="756285"/>
            <a:r>
              <a:rPr sz="2000" dirty="0">
                <a:solidFill>
                  <a:prstClr val="black"/>
                </a:solidFill>
                <a:latin typeface="Arial"/>
                <a:cs typeface="Arial"/>
              </a:rPr>
              <a:t>may be considered as a positive factor in</a:t>
            </a:r>
            <a:r>
              <a:rPr sz="2000" spc="-160" dirty="0">
                <a:solidFill>
                  <a:prstClr val="black"/>
                </a:solidFill>
                <a:latin typeface="Arial"/>
                <a:cs typeface="Arial"/>
              </a:rPr>
              <a:t> </a:t>
            </a:r>
            <a:r>
              <a:rPr sz="2000" dirty="0">
                <a:solidFill>
                  <a:prstClr val="black"/>
                </a:solidFill>
                <a:latin typeface="Arial"/>
                <a:cs typeface="Arial"/>
              </a:rPr>
              <a:t>promotion</a:t>
            </a:r>
            <a:endParaRPr lang="en-US" sz="2000" dirty="0">
              <a:solidFill>
                <a:prstClr val="black"/>
              </a:solidFill>
              <a:latin typeface="Arial"/>
              <a:cs typeface="Arial"/>
            </a:endParaRPr>
          </a:p>
          <a:p>
            <a:pPr marL="756285"/>
            <a:endParaRPr sz="3000" dirty="0">
              <a:solidFill>
                <a:prstClr val="black"/>
              </a:solidFill>
              <a:latin typeface="Arial"/>
              <a:cs typeface="Arial"/>
            </a:endParaRPr>
          </a:p>
          <a:p>
            <a:pPr marL="355600" indent="-342900">
              <a:spcBef>
                <a:spcPts val="5"/>
              </a:spcBef>
              <a:buFont typeface="Arial"/>
              <a:buChar char="•"/>
              <a:tabLst>
                <a:tab pos="354965" algn="l"/>
                <a:tab pos="355600" algn="l"/>
              </a:tabLst>
            </a:pPr>
            <a:r>
              <a:rPr sz="2400" b="1" spc="-5" dirty="0">
                <a:solidFill>
                  <a:prstClr val="black"/>
                </a:solidFill>
                <a:latin typeface="Arial"/>
                <a:cs typeface="Arial"/>
              </a:rPr>
              <a:t>Professionalism</a:t>
            </a:r>
            <a:endParaRPr sz="2400" dirty="0">
              <a:solidFill>
                <a:prstClr val="black"/>
              </a:solidFill>
              <a:latin typeface="Arial"/>
              <a:cs typeface="Arial"/>
            </a:endParaRPr>
          </a:p>
        </p:txBody>
      </p:sp>
    </p:spTree>
    <p:extLst>
      <p:ext uri="{BB962C8B-B14F-4D97-AF65-F5344CB8AC3E}">
        <p14:creationId xmlns:p14="http://schemas.microsoft.com/office/powerpoint/2010/main" val="2951445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0C3C4-CEA9-9991-FB55-C20A88393B9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9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object 3">
            <a:extLst>
              <a:ext uri="{FF2B5EF4-FFF2-40B4-BE49-F238E27FC236}">
                <a16:creationId xmlns:a16="http://schemas.microsoft.com/office/drawing/2014/main" id="{3F0EAA94-D4BE-C65F-5CAF-27D06A777FAC}"/>
              </a:ext>
            </a:extLst>
          </p:cNvPr>
          <p:cNvSpPr txBox="1"/>
          <p:nvPr/>
        </p:nvSpPr>
        <p:spPr>
          <a:xfrm>
            <a:off x="483514" y="1282649"/>
            <a:ext cx="10333838" cy="5157822"/>
          </a:xfrm>
          <a:prstGeom prst="rect">
            <a:avLst/>
          </a:prstGeom>
        </p:spPr>
        <p:txBody>
          <a:bodyPr vert="horz" wrap="square" lIns="0" tIns="12700" rIns="0" bIns="0" rtlCol="0">
            <a:spAutoFit/>
          </a:bodyPr>
          <a:lstStyle/>
          <a:p>
            <a:pPr marL="355600" marR="5080" indent="-343535">
              <a:lnSpc>
                <a:spcPct val="100000"/>
              </a:lnSpc>
              <a:spcBef>
                <a:spcPts val="100"/>
              </a:spcBef>
              <a:buChar char="•"/>
              <a:tabLst>
                <a:tab pos="355600" algn="l"/>
                <a:tab pos="356235" algn="l"/>
              </a:tabLst>
            </a:pPr>
            <a:r>
              <a:rPr sz="2400" spc="-5" dirty="0">
                <a:latin typeface="Arial"/>
                <a:cs typeface="Arial"/>
              </a:rPr>
              <a:t>Evidence </a:t>
            </a:r>
            <a:r>
              <a:rPr sz="2400" dirty="0">
                <a:latin typeface="Arial"/>
                <a:cs typeface="Arial"/>
              </a:rPr>
              <a:t>of </a:t>
            </a:r>
            <a:r>
              <a:rPr sz="2400" spc="-5" dirty="0">
                <a:latin typeface="Arial"/>
                <a:cs typeface="Arial"/>
              </a:rPr>
              <a:t>substantial collaborative scholarship, reputation  in health care or related fields, patient care and excellence  in education and administration, where</a:t>
            </a:r>
            <a:r>
              <a:rPr sz="2400" spc="65" dirty="0">
                <a:latin typeface="Arial"/>
                <a:cs typeface="Arial"/>
              </a:rPr>
              <a:t> </a:t>
            </a:r>
            <a:r>
              <a:rPr sz="2400" spc="-5" dirty="0">
                <a:latin typeface="Arial"/>
                <a:cs typeface="Arial"/>
              </a:rPr>
              <a:t>applicable</a:t>
            </a:r>
            <a:endParaRPr sz="2400" dirty="0">
              <a:latin typeface="Arial"/>
              <a:cs typeface="Arial"/>
            </a:endParaRPr>
          </a:p>
          <a:p>
            <a:pPr marL="355600" indent="-343535">
              <a:lnSpc>
                <a:spcPct val="100000"/>
              </a:lnSpc>
              <a:spcBef>
                <a:spcPts val="580"/>
              </a:spcBef>
              <a:buChar char="•"/>
              <a:tabLst>
                <a:tab pos="355600" algn="l"/>
                <a:tab pos="356235" algn="l"/>
              </a:tabLst>
            </a:pPr>
            <a:r>
              <a:rPr sz="2400" spc="-5" dirty="0">
                <a:latin typeface="Arial"/>
                <a:cs typeface="Arial"/>
              </a:rPr>
              <a:t>Clinical</a:t>
            </a:r>
            <a:r>
              <a:rPr sz="2400" spc="35" dirty="0">
                <a:latin typeface="Arial"/>
                <a:cs typeface="Arial"/>
              </a:rPr>
              <a:t> </a:t>
            </a:r>
            <a:r>
              <a:rPr sz="2400" spc="-5" dirty="0">
                <a:latin typeface="Arial"/>
                <a:cs typeface="Arial"/>
              </a:rPr>
              <a:t>Scholar</a:t>
            </a:r>
            <a:endParaRPr sz="2400" dirty="0">
              <a:latin typeface="Arial"/>
              <a:cs typeface="Arial"/>
            </a:endParaRPr>
          </a:p>
          <a:p>
            <a:pPr marL="756285" marR="370840" lvl="1" indent="-287020">
              <a:lnSpc>
                <a:spcPct val="100000"/>
              </a:lnSpc>
              <a:spcBef>
                <a:spcPts val="484"/>
              </a:spcBef>
              <a:buChar char="–"/>
              <a:tabLst>
                <a:tab pos="756285" algn="l"/>
                <a:tab pos="756920" algn="l"/>
              </a:tabLst>
            </a:pPr>
            <a:r>
              <a:rPr sz="2000" dirty="0">
                <a:latin typeface="Arial"/>
                <a:cs typeface="Arial"/>
              </a:rPr>
              <a:t>Expected to engage in funded research and publish the results</a:t>
            </a:r>
            <a:r>
              <a:rPr sz="2000" spc="-210" dirty="0">
                <a:latin typeface="Arial"/>
                <a:cs typeface="Arial"/>
              </a:rPr>
              <a:t> </a:t>
            </a:r>
            <a:r>
              <a:rPr sz="2000" dirty="0">
                <a:latin typeface="Arial"/>
                <a:cs typeface="Arial"/>
              </a:rPr>
              <a:t>of  collaborative</a:t>
            </a:r>
            <a:r>
              <a:rPr sz="2000" spc="-35" dirty="0">
                <a:latin typeface="Arial"/>
                <a:cs typeface="Arial"/>
              </a:rPr>
              <a:t> </a:t>
            </a:r>
            <a:r>
              <a:rPr sz="2000" dirty="0">
                <a:latin typeface="Arial"/>
                <a:cs typeface="Arial"/>
              </a:rPr>
              <a:t>research</a:t>
            </a:r>
          </a:p>
          <a:p>
            <a:pPr marL="355600" indent="-343535">
              <a:lnSpc>
                <a:spcPct val="100000"/>
              </a:lnSpc>
              <a:spcBef>
                <a:spcPts val="575"/>
              </a:spcBef>
              <a:buChar char="•"/>
              <a:tabLst>
                <a:tab pos="355600" algn="l"/>
                <a:tab pos="356235" algn="l"/>
              </a:tabLst>
            </a:pPr>
            <a:r>
              <a:rPr sz="2400" spc="-5" dirty="0">
                <a:latin typeface="Arial"/>
                <a:cs typeface="Arial"/>
              </a:rPr>
              <a:t>Clinical</a:t>
            </a:r>
            <a:r>
              <a:rPr sz="2400" spc="40" dirty="0">
                <a:latin typeface="Arial"/>
                <a:cs typeface="Arial"/>
              </a:rPr>
              <a:t> </a:t>
            </a:r>
            <a:r>
              <a:rPr sz="2400" spc="-5" dirty="0">
                <a:latin typeface="Arial"/>
                <a:cs typeface="Arial"/>
              </a:rPr>
              <a:t>Educator</a:t>
            </a:r>
            <a:endParaRPr sz="2400" dirty="0">
              <a:latin typeface="Arial"/>
              <a:cs typeface="Arial"/>
            </a:endParaRPr>
          </a:p>
          <a:p>
            <a:pPr marL="756285" lvl="1" indent="-287020">
              <a:lnSpc>
                <a:spcPct val="100000"/>
              </a:lnSpc>
              <a:spcBef>
                <a:spcPts val="480"/>
              </a:spcBef>
              <a:buChar char="–"/>
              <a:tabLst>
                <a:tab pos="756285" algn="l"/>
                <a:tab pos="756920" algn="l"/>
              </a:tabLst>
            </a:pPr>
            <a:r>
              <a:rPr sz="2000" dirty="0">
                <a:latin typeface="Arial"/>
                <a:cs typeface="Arial"/>
              </a:rPr>
              <a:t>Not required to have research, but are expected to</a:t>
            </a:r>
            <a:r>
              <a:rPr sz="2000" spc="-215" dirty="0">
                <a:latin typeface="Arial"/>
                <a:cs typeface="Arial"/>
              </a:rPr>
              <a:t> </a:t>
            </a:r>
            <a:r>
              <a:rPr sz="2000" dirty="0">
                <a:latin typeface="Arial"/>
                <a:cs typeface="Arial"/>
              </a:rPr>
              <a:t>produce</a:t>
            </a:r>
          </a:p>
          <a:p>
            <a:pPr marL="756285">
              <a:lnSpc>
                <a:spcPct val="100000"/>
              </a:lnSpc>
              <a:spcBef>
                <a:spcPts val="5"/>
              </a:spcBef>
            </a:pPr>
            <a:r>
              <a:rPr sz="2000" dirty="0">
                <a:latin typeface="Arial"/>
                <a:cs typeface="Arial"/>
              </a:rPr>
              <a:t>significant body of scholarly</a:t>
            </a:r>
            <a:r>
              <a:rPr sz="2000" spc="-100" dirty="0">
                <a:latin typeface="Arial"/>
                <a:cs typeface="Arial"/>
              </a:rPr>
              <a:t> </a:t>
            </a:r>
            <a:r>
              <a:rPr sz="2000" dirty="0">
                <a:latin typeface="Arial"/>
                <a:cs typeface="Arial"/>
              </a:rPr>
              <a:t>publications</a:t>
            </a:r>
          </a:p>
          <a:p>
            <a:pPr marL="355600" indent="-343535">
              <a:lnSpc>
                <a:spcPct val="100000"/>
              </a:lnSpc>
              <a:spcBef>
                <a:spcPts val="570"/>
              </a:spcBef>
              <a:buChar char="•"/>
              <a:tabLst>
                <a:tab pos="355600" algn="l"/>
                <a:tab pos="356235" algn="l"/>
              </a:tabLst>
            </a:pPr>
            <a:r>
              <a:rPr sz="2400" spc="-5" dirty="0">
                <a:latin typeface="Arial"/>
                <a:cs typeface="Arial"/>
              </a:rPr>
              <a:t>Excellence in health</a:t>
            </a:r>
            <a:r>
              <a:rPr sz="2400" spc="45" dirty="0">
                <a:latin typeface="Arial"/>
                <a:cs typeface="Arial"/>
              </a:rPr>
              <a:t> </a:t>
            </a:r>
            <a:r>
              <a:rPr sz="2400" spc="-5" dirty="0">
                <a:latin typeface="Arial"/>
                <a:cs typeface="Arial"/>
              </a:rPr>
              <a:t>care</a:t>
            </a:r>
            <a:endParaRPr sz="2400" dirty="0">
              <a:latin typeface="Arial"/>
              <a:cs typeface="Arial"/>
            </a:endParaRPr>
          </a:p>
          <a:p>
            <a:pPr marL="355600" indent="-343535">
              <a:lnSpc>
                <a:spcPct val="100000"/>
              </a:lnSpc>
              <a:spcBef>
                <a:spcPts val="580"/>
              </a:spcBef>
              <a:buChar char="•"/>
              <a:tabLst>
                <a:tab pos="355600" algn="l"/>
                <a:tab pos="356235" algn="l"/>
              </a:tabLst>
            </a:pPr>
            <a:r>
              <a:rPr sz="2400" spc="-5" dirty="0">
                <a:latin typeface="Arial"/>
                <a:cs typeface="Arial"/>
              </a:rPr>
              <a:t>Teaching</a:t>
            </a:r>
            <a:r>
              <a:rPr sz="2400" spc="15" dirty="0">
                <a:latin typeface="Arial"/>
                <a:cs typeface="Arial"/>
              </a:rPr>
              <a:t> </a:t>
            </a:r>
            <a:r>
              <a:rPr sz="2400" spc="-5" dirty="0">
                <a:latin typeface="Arial"/>
                <a:cs typeface="Arial"/>
              </a:rPr>
              <a:t>excellence</a:t>
            </a:r>
            <a:endParaRPr sz="2400" dirty="0">
              <a:latin typeface="Arial"/>
              <a:cs typeface="Arial"/>
            </a:endParaRPr>
          </a:p>
          <a:p>
            <a:pPr marL="355600" indent="-343535">
              <a:lnSpc>
                <a:spcPct val="100000"/>
              </a:lnSpc>
              <a:spcBef>
                <a:spcPts val="575"/>
              </a:spcBef>
              <a:buChar char="•"/>
              <a:tabLst>
                <a:tab pos="355600" algn="l"/>
                <a:tab pos="356235" algn="l"/>
              </a:tabLst>
            </a:pPr>
            <a:r>
              <a:rPr sz="2400" spc="-5" dirty="0">
                <a:latin typeface="Arial"/>
                <a:cs typeface="Arial"/>
              </a:rPr>
              <a:t>Service</a:t>
            </a:r>
            <a:endParaRPr sz="2400" dirty="0">
              <a:latin typeface="Arial"/>
              <a:cs typeface="Arial"/>
            </a:endParaRPr>
          </a:p>
          <a:p>
            <a:pPr marL="355600" indent="-343535">
              <a:lnSpc>
                <a:spcPct val="100000"/>
              </a:lnSpc>
              <a:spcBef>
                <a:spcPts val="575"/>
              </a:spcBef>
              <a:buChar char="•"/>
              <a:tabLst>
                <a:tab pos="355600" algn="l"/>
                <a:tab pos="356235" algn="l"/>
              </a:tabLst>
            </a:pPr>
            <a:r>
              <a:rPr sz="2400" spc="-5" dirty="0">
                <a:latin typeface="Arial"/>
                <a:cs typeface="Arial"/>
              </a:rPr>
              <a:t>Professionalism</a:t>
            </a:r>
            <a:endParaRPr sz="2400" dirty="0">
              <a:latin typeface="Arial"/>
              <a:cs typeface="Arial"/>
            </a:endParaRPr>
          </a:p>
        </p:txBody>
      </p:sp>
    </p:spTree>
    <p:extLst>
      <p:ext uri="{BB962C8B-B14F-4D97-AF65-F5344CB8AC3E}">
        <p14:creationId xmlns:p14="http://schemas.microsoft.com/office/powerpoint/2010/main" val="28623532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B7073-349A-A12D-FFEA-B2AE6766951D}"/>
              </a:ext>
            </a:extLst>
          </p:cNvPr>
          <p:cNvSpPr>
            <a:spLocks noGrp="1"/>
          </p:cNvSpPr>
          <p:nvPr>
            <p:ph type="title"/>
          </p:nvPr>
        </p:nvSpPr>
        <p:spPr/>
        <p:txBody>
          <a:bodyPr>
            <a:normAutofit/>
          </a:bodyPr>
          <a:lstStyle/>
          <a:p>
            <a:pPr marL="5715"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4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Track - </a:t>
            </a:r>
            <a:r>
              <a:rPr kumimoji="0" lang="en-US" sz="4000" b="1" u="none" strike="noStrike" kern="0" cap="none" spc="-5" normalizeH="0" baseline="0" noProof="0" dirty="0">
                <a:ln>
                  <a:noFill/>
                </a:ln>
                <a:solidFill>
                  <a:prstClr val="black"/>
                </a:solidFill>
                <a:effectLst/>
                <a:uLnTx/>
                <a:uFillTx/>
                <a:latin typeface="Arial"/>
                <a:ea typeface="+mj-ea"/>
                <a:cs typeface="Arial"/>
              </a:rPr>
              <a:t>Clinical</a:t>
            </a:r>
            <a:r>
              <a:rPr kumimoji="0" lang="en-US" sz="4000" b="1" u="none" strike="noStrike" kern="0" cap="none" spc="-50" normalizeH="0" baseline="0" noProof="0" dirty="0">
                <a:ln>
                  <a:noFill/>
                </a:ln>
                <a:solidFill>
                  <a:prstClr val="black"/>
                </a:solidFill>
                <a:effectLst/>
                <a:uLnTx/>
                <a:uFillTx/>
                <a:latin typeface="Arial"/>
                <a:ea typeface="+mj-ea"/>
                <a:cs typeface="Arial"/>
              </a:rPr>
              <a:t> </a:t>
            </a:r>
            <a:r>
              <a:rPr kumimoji="0" lang="en-US" sz="4000" b="1" u="none" strike="noStrike" kern="0" cap="none" spc="-5" normalizeH="0" baseline="0" noProof="0" dirty="0">
                <a:ln>
                  <a:noFill/>
                </a:ln>
                <a:solidFill>
                  <a:prstClr val="black"/>
                </a:solidFill>
                <a:effectLst/>
                <a:uLnTx/>
                <a:uFillTx/>
                <a:latin typeface="Arial"/>
                <a:ea typeface="+mj-ea"/>
                <a:cs typeface="Arial"/>
              </a:rPr>
              <a:t>Scholar</a:t>
            </a:r>
            <a:endParaRPr lang="en-US" sz="4000" dirty="0"/>
          </a:p>
        </p:txBody>
      </p:sp>
      <p:sp>
        <p:nvSpPr>
          <p:cNvPr id="6" name="TextBox 5">
            <a:extLst>
              <a:ext uri="{FF2B5EF4-FFF2-40B4-BE49-F238E27FC236}">
                <a16:creationId xmlns:a16="http://schemas.microsoft.com/office/drawing/2014/main" id="{A53E6A77-1118-A600-E55F-71DD770DEDEE}"/>
              </a:ext>
            </a:extLst>
          </p:cNvPr>
          <p:cNvSpPr txBox="1"/>
          <p:nvPr/>
        </p:nvSpPr>
        <p:spPr>
          <a:xfrm>
            <a:off x="838200" y="1977291"/>
            <a:ext cx="10228428" cy="3598421"/>
          </a:xfrm>
          <a:prstGeom prst="rect">
            <a:avLst/>
          </a:prstGeom>
          <a:noFill/>
        </p:spPr>
        <p:txBody>
          <a:bodyPr wrap="square">
            <a:spAutoFit/>
          </a:bodyPr>
          <a:lstStyle/>
          <a:p>
            <a:pPr marL="12065" marR="322580">
              <a:lnSpc>
                <a:spcPct val="100000"/>
              </a:lnSpc>
              <a:spcBef>
                <a:spcPts val="1310"/>
              </a:spcBef>
              <a:tabLst>
                <a:tab pos="355600" algn="l"/>
                <a:tab pos="356235" algn="l"/>
              </a:tabLst>
            </a:pPr>
            <a:r>
              <a:rPr lang="en-US" sz="2400" b="1" spc="-5" dirty="0">
                <a:latin typeface="Arial"/>
                <a:cs typeface="Arial"/>
              </a:rPr>
              <a:t>Scholarship Requirements </a:t>
            </a:r>
          </a:p>
          <a:p>
            <a:pPr marL="355600" marR="322580" indent="-343535">
              <a:lnSpc>
                <a:spcPct val="100000"/>
              </a:lnSpc>
              <a:spcBef>
                <a:spcPts val="1310"/>
              </a:spcBef>
              <a:buChar char="•"/>
              <a:tabLst>
                <a:tab pos="355600" algn="l"/>
                <a:tab pos="356235" algn="l"/>
              </a:tabLst>
            </a:pPr>
            <a:r>
              <a:rPr lang="en-US" sz="2400" spc="-5" dirty="0">
                <a:latin typeface="Arial"/>
                <a:cs typeface="Arial"/>
              </a:rPr>
              <a:t>Participate in </a:t>
            </a:r>
            <a:r>
              <a:rPr lang="en-US" sz="2400" dirty="0">
                <a:latin typeface="Arial"/>
                <a:cs typeface="Arial"/>
              </a:rPr>
              <a:t>team </a:t>
            </a:r>
            <a:r>
              <a:rPr lang="en-US" sz="2400" spc="-5" dirty="0">
                <a:latin typeface="Arial"/>
                <a:cs typeface="Arial"/>
              </a:rPr>
              <a:t>research and/or funded research as a  significant</a:t>
            </a:r>
            <a:r>
              <a:rPr lang="en-US" sz="2400" spc="20" dirty="0">
                <a:latin typeface="Arial"/>
                <a:cs typeface="Arial"/>
              </a:rPr>
              <a:t> </a:t>
            </a:r>
            <a:r>
              <a:rPr lang="en-US" sz="2400" spc="-5" dirty="0">
                <a:latin typeface="Arial"/>
                <a:cs typeface="Arial"/>
              </a:rPr>
              <a:t>contributor</a:t>
            </a:r>
            <a:endParaRPr lang="en-US" sz="2400" dirty="0">
              <a:latin typeface="Arial"/>
              <a:cs typeface="Arial"/>
            </a:endParaRPr>
          </a:p>
          <a:p>
            <a:pPr marL="355600" marR="948055" indent="-343535">
              <a:lnSpc>
                <a:spcPct val="100000"/>
              </a:lnSpc>
              <a:spcBef>
                <a:spcPts val="1010"/>
              </a:spcBef>
              <a:buChar char="•"/>
              <a:tabLst>
                <a:tab pos="355600" algn="l"/>
                <a:tab pos="356235" algn="l"/>
              </a:tabLst>
            </a:pPr>
            <a:r>
              <a:rPr lang="en-US" sz="2400" spc="-5" dirty="0">
                <a:latin typeface="Arial"/>
                <a:cs typeface="Arial"/>
              </a:rPr>
              <a:t>Substantial authorship on significant peer-reviewed  publications and recognition outside </a:t>
            </a:r>
            <a:r>
              <a:rPr lang="en-US" sz="2400" dirty="0">
                <a:latin typeface="Arial"/>
                <a:cs typeface="Arial"/>
              </a:rPr>
              <a:t>of the</a:t>
            </a:r>
            <a:r>
              <a:rPr lang="en-US" sz="2400" spc="140" dirty="0">
                <a:latin typeface="Arial"/>
                <a:cs typeface="Arial"/>
              </a:rPr>
              <a:t> </a:t>
            </a:r>
            <a:r>
              <a:rPr lang="en-US" sz="2400" spc="-5" dirty="0">
                <a:latin typeface="Arial"/>
                <a:cs typeface="Arial"/>
              </a:rPr>
              <a:t>institution</a:t>
            </a:r>
            <a:endParaRPr lang="en-US" sz="2400" dirty="0">
              <a:latin typeface="Arial"/>
              <a:cs typeface="Arial"/>
            </a:endParaRPr>
          </a:p>
          <a:p>
            <a:pPr marL="355600" marR="5080" indent="-343535">
              <a:lnSpc>
                <a:spcPct val="100000"/>
              </a:lnSpc>
              <a:spcBef>
                <a:spcPts val="1010"/>
              </a:spcBef>
              <a:buChar char="•"/>
              <a:tabLst>
                <a:tab pos="355600" algn="l"/>
                <a:tab pos="356235" algn="l"/>
              </a:tabLst>
            </a:pPr>
            <a:r>
              <a:rPr lang="en-US" sz="2400" dirty="0">
                <a:latin typeface="Arial"/>
                <a:cs typeface="Arial"/>
              </a:rPr>
              <a:t>In </a:t>
            </a:r>
            <a:r>
              <a:rPr lang="en-US" sz="2400" spc="-5" dirty="0">
                <a:latin typeface="Arial"/>
                <a:cs typeface="Arial"/>
              </a:rPr>
              <a:t>contrast </a:t>
            </a:r>
            <a:r>
              <a:rPr lang="en-US" sz="2400" dirty="0">
                <a:latin typeface="Arial"/>
                <a:cs typeface="Arial"/>
              </a:rPr>
              <a:t>to the tenure track, must </a:t>
            </a:r>
            <a:r>
              <a:rPr lang="en-US" sz="2400" spc="-5" dirty="0">
                <a:latin typeface="Arial"/>
                <a:cs typeface="Arial"/>
              </a:rPr>
              <a:t>make independent  contributions with a clear theme, but need </a:t>
            </a:r>
            <a:r>
              <a:rPr lang="en-US" sz="2400" dirty="0">
                <a:latin typeface="Arial"/>
                <a:cs typeface="Arial"/>
              </a:rPr>
              <a:t>not </a:t>
            </a:r>
            <a:r>
              <a:rPr lang="en-US" sz="2400" spc="-5" dirty="0">
                <a:latin typeface="Arial"/>
                <a:cs typeface="Arial"/>
              </a:rPr>
              <a:t>be </a:t>
            </a:r>
            <a:r>
              <a:rPr lang="en-US" sz="2400" dirty="0">
                <a:latin typeface="Arial"/>
                <a:cs typeface="Arial"/>
              </a:rPr>
              <a:t>the </a:t>
            </a:r>
            <a:r>
              <a:rPr lang="en-US" sz="2400" spc="-5" dirty="0">
                <a:latin typeface="Arial"/>
                <a:cs typeface="Arial"/>
              </a:rPr>
              <a:t>leader  and driving</a:t>
            </a:r>
            <a:r>
              <a:rPr lang="en-US" sz="2400" spc="15" dirty="0">
                <a:latin typeface="Arial"/>
                <a:cs typeface="Arial"/>
              </a:rPr>
              <a:t> </a:t>
            </a:r>
            <a:r>
              <a:rPr lang="en-US" sz="2400" spc="-5" dirty="0">
                <a:latin typeface="Arial"/>
                <a:cs typeface="Arial"/>
              </a:rPr>
              <a:t>force</a:t>
            </a:r>
            <a:endParaRPr lang="en-US" sz="2400" dirty="0">
              <a:latin typeface="Arial"/>
              <a:cs typeface="Arial"/>
            </a:endParaRPr>
          </a:p>
          <a:p>
            <a:pPr marL="355600" indent="-343535">
              <a:lnSpc>
                <a:spcPct val="100000"/>
              </a:lnSpc>
              <a:spcBef>
                <a:spcPts val="1010"/>
              </a:spcBef>
              <a:buChar char="•"/>
              <a:tabLst>
                <a:tab pos="355600" algn="l"/>
                <a:tab pos="356235" algn="l"/>
              </a:tabLst>
            </a:pPr>
            <a:r>
              <a:rPr lang="en-US" sz="2400" spc="-5" dirty="0">
                <a:latin typeface="Arial"/>
                <a:cs typeface="Arial"/>
              </a:rPr>
              <a:t>All </a:t>
            </a:r>
            <a:r>
              <a:rPr lang="en-US" sz="2400" dirty="0">
                <a:latin typeface="Arial"/>
                <a:cs typeface="Arial"/>
              </a:rPr>
              <a:t>types of</a:t>
            </a:r>
            <a:r>
              <a:rPr lang="en-US" sz="2400" spc="-20" dirty="0">
                <a:latin typeface="Arial"/>
                <a:cs typeface="Arial"/>
              </a:rPr>
              <a:t> </a:t>
            </a:r>
            <a:r>
              <a:rPr lang="en-US" sz="2400" spc="-5" dirty="0">
                <a:latin typeface="Arial"/>
                <a:cs typeface="Arial"/>
              </a:rPr>
              <a:t>research</a:t>
            </a:r>
            <a:endParaRPr lang="en-US" sz="2400" dirty="0"/>
          </a:p>
        </p:txBody>
      </p:sp>
    </p:spTree>
    <p:extLst>
      <p:ext uri="{BB962C8B-B14F-4D97-AF65-F5344CB8AC3E}">
        <p14:creationId xmlns:p14="http://schemas.microsoft.com/office/powerpoint/2010/main" val="235197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79AE6-7AAC-6C2E-C7E3-18515AC88B4A}"/>
              </a:ext>
            </a:extLst>
          </p:cNvPr>
          <p:cNvSpPr>
            <a:spLocks noGrp="1"/>
          </p:cNvSpPr>
          <p:nvPr>
            <p:ph type="title"/>
          </p:nvPr>
        </p:nvSpPr>
        <p:spPr>
          <a:xfrm>
            <a:off x="838200" y="365125"/>
            <a:ext cx="9986211" cy="1325563"/>
          </a:xfrm>
        </p:spPr>
        <p:txBody>
          <a:bodyPr>
            <a:normAutofit/>
          </a:bodyPr>
          <a:lstStyle/>
          <a:p>
            <a:pPr marL="127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4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 </a:t>
            </a:r>
            <a:r>
              <a:rPr kumimoji="0" lang="en-US" sz="4000" b="1" u="none" strike="noStrike" kern="0" cap="none" spc="0" normalizeH="0" baseline="0" noProof="0" dirty="0">
                <a:ln>
                  <a:noFill/>
                </a:ln>
                <a:solidFill>
                  <a:prstClr val="black"/>
                </a:solidFill>
                <a:effectLst/>
                <a:uLnTx/>
                <a:uFillTx/>
                <a:latin typeface="Arial"/>
                <a:ea typeface="+mj-ea"/>
                <a:cs typeface="Arial"/>
              </a:rPr>
              <a:t>Clinical</a:t>
            </a:r>
            <a:r>
              <a:rPr kumimoji="0" lang="en-US" sz="4000" b="1" u="none" strike="noStrike" kern="0" cap="none" spc="-110" normalizeH="0" baseline="0" noProof="0" dirty="0">
                <a:ln>
                  <a:noFill/>
                </a:ln>
                <a:solidFill>
                  <a:prstClr val="black"/>
                </a:solidFill>
                <a:effectLst/>
                <a:uLnTx/>
                <a:uFillTx/>
                <a:latin typeface="Arial"/>
                <a:ea typeface="+mj-ea"/>
                <a:cs typeface="Arial"/>
              </a:rPr>
              <a:t> </a:t>
            </a:r>
            <a:r>
              <a:rPr kumimoji="0" lang="en-US" sz="4000" b="1" u="none" strike="noStrike" kern="0" cap="none" spc="0" normalizeH="0" baseline="0" noProof="0" dirty="0">
                <a:ln>
                  <a:noFill/>
                </a:ln>
                <a:solidFill>
                  <a:prstClr val="black"/>
                </a:solidFill>
                <a:effectLst/>
                <a:uLnTx/>
                <a:uFillTx/>
                <a:latin typeface="Arial"/>
                <a:ea typeface="+mj-ea"/>
                <a:cs typeface="Arial"/>
              </a:rPr>
              <a:t>Educator</a:t>
            </a:r>
            <a:endParaRPr lang="en-US" sz="4000" dirty="0"/>
          </a:p>
        </p:txBody>
      </p:sp>
      <p:sp>
        <p:nvSpPr>
          <p:cNvPr id="3" name="object 4">
            <a:extLst>
              <a:ext uri="{FF2B5EF4-FFF2-40B4-BE49-F238E27FC236}">
                <a16:creationId xmlns:a16="http://schemas.microsoft.com/office/drawing/2014/main" id="{19148513-6CCE-6083-585F-C1C6841E1F4D}"/>
              </a:ext>
            </a:extLst>
          </p:cNvPr>
          <p:cNvSpPr txBox="1"/>
          <p:nvPr/>
        </p:nvSpPr>
        <p:spPr>
          <a:xfrm>
            <a:off x="838201" y="1690688"/>
            <a:ext cx="10328554" cy="4445448"/>
          </a:xfrm>
          <a:prstGeom prst="rect">
            <a:avLst/>
          </a:prstGeom>
        </p:spPr>
        <p:txBody>
          <a:bodyPr vert="horz" wrap="square" lIns="0" tIns="163195" rIns="0" bIns="0" rtlCol="0">
            <a:spAutoFit/>
          </a:bodyPr>
          <a:lstStyle/>
          <a:p>
            <a:pPr marL="12700">
              <a:spcBef>
                <a:spcPts val="1025"/>
              </a:spcBef>
              <a:tabLst>
                <a:tab pos="354965" algn="l"/>
                <a:tab pos="355600" algn="l"/>
              </a:tabLst>
            </a:pPr>
            <a:r>
              <a:rPr lang="en-US" sz="2400" b="1" spc="-5" dirty="0">
                <a:solidFill>
                  <a:prstClr val="black"/>
                </a:solidFill>
                <a:latin typeface="Arial"/>
                <a:cs typeface="Arial"/>
              </a:rPr>
              <a:t>Scholarship Requirements</a:t>
            </a:r>
          </a:p>
          <a:p>
            <a:pPr marL="355600" indent="-342900">
              <a:spcBef>
                <a:spcPts val="1025"/>
              </a:spcBef>
              <a:buFontTx/>
              <a:buChar char="•"/>
              <a:tabLst>
                <a:tab pos="354965" algn="l"/>
                <a:tab pos="355600" algn="l"/>
              </a:tabLst>
            </a:pPr>
            <a:r>
              <a:rPr sz="2400" spc="-5" dirty="0">
                <a:solidFill>
                  <a:prstClr val="black"/>
                </a:solidFill>
                <a:latin typeface="Arial"/>
                <a:cs typeface="Arial"/>
              </a:rPr>
              <a:t>Requires nationally recognized</a:t>
            </a:r>
            <a:r>
              <a:rPr sz="2400" spc="85" dirty="0">
                <a:solidFill>
                  <a:prstClr val="black"/>
                </a:solidFill>
                <a:latin typeface="Arial"/>
                <a:cs typeface="Arial"/>
              </a:rPr>
              <a:t> </a:t>
            </a:r>
            <a:r>
              <a:rPr sz="2400" spc="-5" dirty="0">
                <a:solidFill>
                  <a:prstClr val="black"/>
                </a:solidFill>
                <a:latin typeface="Arial"/>
                <a:cs typeface="Arial"/>
              </a:rPr>
              <a:t>scholarship</a:t>
            </a:r>
            <a:endParaRPr sz="2400" dirty="0">
              <a:solidFill>
                <a:prstClr val="black"/>
              </a:solidFill>
              <a:latin typeface="Arial"/>
              <a:cs typeface="Arial"/>
            </a:endParaRPr>
          </a:p>
          <a:p>
            <a:pPr marL="756285" marR="45720" indent="-287020">
              <a:spcBef>
                <a:spcPts val="484"/>
              </a:spcBef>
              <a:tabLst>
                <a:tab pos="826135" algn="l"/>
              </a:tabLst>
            </a:pPr>
            <a:r>
              <a:rPr sz="2000" dirty="0">
                <a:solidFill>
                  <a:prstClr val="black"/>
                </a:solidFill>
                <a:latin typeface="Arial"/>
                <a:cs typeface="Arial"/>
              </a:rPr>
              <a:t>–		Peer-reviewed and non-reviewed publications including</a:t>
            </a:r>
            <a:r>
              <a:rPr sz="2000" spc="-155" dirty="0">
                <a:solidFill>
                  <a:prstClr val="black"/>
                </a:solidFill>
                <a:latin typeface="Arial"/>
                <a:cs typeface="Arial"/>
              </a:rPr>
              <a:t> </a:t>
            </a:r>
            <a:r>
              <a:rPr sz="2000" dirty="0">
                <a:solidFill>
                  <a:prstClr val="black"/>
                </a:solidFill>
                <a:latin typeface="Arial"/>
                <a:cs typeface="Arial"/>
              </a:rPr>
              <a:t>reviews, textbook chapters, case series, case reports, published practice  guidelines, meta-analyses, or other examples of scholarly  contributions</a:t>
            </a:r>
          </a:p>
          <a:p>
            <a:pPr marL="355600" indent="-342900">
              <a:spcBef>
                <a:spcPts val="1005"/>
              </a:spcBef>
              <a:buFontTx/>
              <a:buChar char="•"/>
              <a:tabLst>
                <a:tab pos="354965" algn="l"/>
                <a:tab pos="355600" algn="l"/>
              </a:tabLst>
            </a:pPr>
            <a:r>
              <a:rPr sz="2400" spc="-5" dirty="0">
                <a:solidFill>
                  <a:prstClr val="black"/>
                </a:solidFill>
                <a:latin typeface="Arial"/>
                <a:cs typeface="Arial"/>
              </a:rPr>
              <a:t>No </a:t>
            </a:r>
            <a:r>
              <a:rPr sz="2400" dirty="0">
                <a:solidFill>
                  <a:prstClr val="black"/>
                </a:solidFill>
                <a:latin typeface="Arial"/>
                <a:cs typeface="Arial"/>
              </a:rPr>
              <a:t>research </a:t>
            </a:r>
            <a:r>
              <a:rPr sz="2400" spc="-5" dirty="0">
                <a:solidFill>
                  <a:prstClr val="black"/>
                </a:solidFill>
                <a:latin typeface="Arial"/>
                <a:cs typeface="Arial"/>
              </a:rPr>
              <a:t>requirement </a:t>
            </a:r>
            <a:r>
              <a:rPr sz="2400" dirty="0">
                <a:solidFill>
                  <a:prstClr val="black"/>
                </a:solidFill>
                <a:latin typeface="Arial"/>
                <a:cs typeface="Arial"/>
              </a:rPr>
              <a:t>but </a:t>
            </a:r>
            <a:r>
              <a:rPr sz="2400" spc="-5" dirty="0">
                <a:solidFill>
                  <a:prstClr val="black"/>
                </a:solidFill>
                <a:latin typeface="Arial"/>
                <a:cs typeface="Arial"/>
              </a:rPr>
              <a:t>will be considered </a:t>
            </a:r>
            <a:r>
              <a:rPr sz="2400" dirty="0">
                <a:solidFill>
                  <a:prstClr val="black"/>
                </a:solidFill>
                <a:latin typeface="Arial"/>
                <a:cs typeface="Arial"/>
              </a:rPr>
              <a:t>if</a:t>
            </a:r>
            <a:r>
              <a:rPr sz="2400" spc="100" dirty="0">
                <a:solidFill>
                  <a:prstClr val="black"/>
                </a:solidFill>
                <a:latin typeface="Arial"/>
                <a:cs typeface="Arial"/>
              </a:rPr>
              <a:t> </a:t>
            </a:r>
            <a:r>
              <a:rPr sz="2400" spc="-5" dirty="0">
                <a:solidFill>
                  <a:prstClr val="black"/>
                </a:solidFill>
                <a:latin typeface="Arial"/>
                <a:cs typeface="Arial"/>
              </a:rPr>
              <a:t>present</a:t>
            </a:r>
            <a:endParaRPr sz="2400" dirty="0">
              <a:solidFill>
                <a:prstClr val="black"/>
              </a:solidFill>
              <a:latin typeface="Arial"/>
              <a:cs typeface="Arial"/>
            </a:endParaRPr>
          </a:p>
          <a:p>
            <a:pPr marL="355600" marR="431165" indent="-342900">
              <a:spcBef>
                <a:spcPts val="575"/>
              </a:spcBef>
              <a:buClr>
                <a:srgbClr val="000000"/>
              </a:buClr>
              <a:buFontTx/>
              <a:buChar char="•"/>
              <a:tabLst>
                <a:tab pos="355600" algn="l"/>
              </a:tabLst>
            </a:pPr>
            <a:r>
              <a:rPr lang="en-US" sz="2400" spc="-5" dirty="0">
                <a:solidFill>
                  <a:prstClr val="black"/>
                </a:solidFill>
                <a:latin typeface="Arial"/>
                <a:cs typeface="Arial"/>
              </a:rPr>
              <a:t>Criteria</a:t>
            </a:r>
            <a:r>
              <a:rPr sz="2400" spc="-5" dirty="0">
                <a:solidFill>
                  <a:prstClr val="black"/>
                </a:solidFill>
                <a:latin typeface="Arial"/>
                <a:cs typeface="Arial"/>
              </a:rPr>
              <a:t>*</a:t>
            </a:r>
            <a:r>
              <a:rPr lang="en-US" sz="2400" spc="-5" dirty="0">
                <a:solidFill>
                  <a:prstClr val="black"/>
                </a:solidFill>
                <a:latin typeface="Arial"/>
                <a:cs typeface="Arial"/>
              </a:rPr>
              <a:t> </a:t>
            </a:r>
            <a:r>
              <a:rPr sz="2400" spc="-5" dirty="0">
                <a:solidFill>
                  <a:prstClr val="black"/>
                </a:solidFill>
                <a:latin typeface="Arial"/>
                <a:cs typeface="Arial"/>
              </a:rPr>
              <a:t>categories are </a:t>
            </a:r>
            <a:r>
              <a:rPr sz="2400" dirty="0">
                <a:solidFill>
                  <a:prstClr val="black"/>
                </a:solidFill>
                <a:latin typeface="Arial"/>
                <a:cs typeface="Arial"/>
              </a:rPr>
              <a:t>not </a:t>
            </a:r>
            <a:r>
              <a:rPr sz="2400" spc="-5" dirty="0">
                <a:solidFill>
                  <a:prstClr val="black"/>
                </a:solidFill>
                <a:latin typeface="Arial"/>
                <a:cs typeface="Arial"/>
              </a:rPr>
              <a:t>a </a:t>
            </a:r>
            <a:r>
              <a:rPr lang="en-US" sz="2400" spc="-5" dirty="0">
                <a:solidFill>
                  <a:prstClr val="black"/>
                </a:solidFill>
                <a:latin typeface="Arial"/>
                <a:cs typeface="Arial"/>
              </a:rPr>
              <a:t>checklist</a:t>
            </a:r>
            <a:r>
              <a:rPr sz="2400" spc="-5" dirty="0">
                <a:solidFill>
                  <a:prstClr val="black"/>
                </a:solidFill>
                <a:latin typeface="Arial"/>
                <a:cs typeface="Arial"/>
              </a:rPr>
              <a:t> </a:t>
            </a:r>
            <a:r>
              <a:rPr sz="2400" dirty="0">
                <a:solidFill>
                  <a:prstClr val="black"/>
                </a:solidFill>
                <a:latin typeface="Arial"/>
                <a:cs typeface="Arial"/>
              </a:rPr>
              <a:t>for </a:t>
            </a:r>
            <a:r>
              <a:rPr sz="2400" spc="-5" dirty="0">
                <a:solidFill>
                  <a:prstClr val="black"/>
                </a:solidFill>
                <a:latin typeface="Arial"/>
                <a:cs typeface="Arial"/>
              </a:rPr>
              <a:t>promotion;  advancement </a:t>
            </a:r>
            <a:r>
              <a:rPr sz="2400" dirty="0">
                <a:solidFill>
                  <a:prstClr val="black"/>
                </a:solidFill>
                <a:latin typeface="Arial"/>
                <a:cs typeface="Arial"/>
              </a:rPr>
              <a:t>is </a:t>
            </a:r>
            <a:r>
              <a:rPr sz="2400" spc="-5" dirty="0">
                <a:solidFill>
                  <a:prstClr val="black"/>
                </a:solidFill>
                <a:latin typeface="Arial"/>
                <a:cs typeface="Arial"/>
              </a:rPr>
              <a:t>based </a:t>
            </a:r>
            <a:r>
              <a:rPr sz="2400" dirty="0">
                <a:solidFill>
                  <a:prstClr val="black"/>
                </a:solidFill>
                <a:latin typeface="Arial"/>
                <a:cs typeface="Arial"/>
              </a:rPr>
              <a:t>on a </a:t>
            </a:r>
            <a:r>
              <a:rPr sz="2400" spc="-5" dirty="0">
                <a:solidFill>
                  <a:prstClr val="black"/>
                </a:solidFill>
                <a:latin typeface="Arial"/>
                <a:cs typeface="Arial"/>
              </a:rPr>
              <a:t>holistic approach/process</a:t>
            </a:r>
            <a:r>
              <a:rPr lang="en-US" sz="2400" spc="-5" dirty="0">
                <a:solidFill>
                  <a:prstClr val="black"/>
                </a:solidFill>
                <a:latin typeface="Arial"/>
                <a:cs typeface="Arial"/>
              </a:rPr>
              <a:t> </a:t>
            </a:r>
            <a:r>
              <a:rPr sz="2400" spc="-5" dirty="0">
                <a:solidFill>
                  <a:prstClr val="black"/>
                </a:solidFill>
                <a:latin typeface="Arial"/>
                <a:cs typeface="Arial"/>
              </a:rPr>
              <a:t>evaluating </a:t>
            </a:r>
            <a:r>
              <a:rPr sz="2400" dirty="0">
                <a:solidFill>
                  <a:prstClr val="black"/>
                </a:solidFill>
                <a:latin typeface="Arial"/>
                <a:cs typeface="Arial"/>
              </a:rPr>
              <a:t>the </a:t>
            </a:r>
            <a:r>
              <a:rPr sz="2400" spc="-5" dirty="0">
                <a:solidFill>
                  <a:prstClr val="black"/>
                </a:solidFill>
                <a:latin typeface="Arial"/>
                <a:cs typeface="Arial"/>
              </a:rPr>
              <a:t>totality and level </a:t>
            </a:r>
            <a:r>
              <a:rPr sz="2400" dirty="0">
                <a:solidFill>
                  <a:prstClr val="black"/>
                </a:solidFill>
                <a:latin typeface="Arial"/>
                <a:cs typeface="Arial"/>
              </a:rPr>
              <a:t>of</a:t>
            </a:r>
            <a:r>
              <a:rPr sz="2400" spc="85" dirty="0">
                <a:solidFill>
                  <a:prstClr val="black"/>
                </a:solidFill>
                <a:latin typeface="Arial"/>
                <a:cs typeface="Arial"/>
              </a:rPr>
              <a:t> </a:t>
            </a:r>
            <a:r>
              <a:rPr sz="2400" spc="-5" dirty="0">
                <a:solidFill>
                  <a:prstClr val="black"/>
                </a:solidFill>
                <a:latin typeface="Arial"/>
                <a:cs typeface="Arial"/>
              </a:rPr>
              <a:t>achievements.</a:t>
            </a:r>
            <a:endParaRPr lang="en-US" sz="2400" spc="-5" dirty="0">
              <a:solidFill>
                <a:prstClr val="black"/>
              </a:solidFill>
              <a:latin typeface="Arial"/>
              <a:cs typeface="Arial"/>
            </a:endParaRPr>
          </a:p>
          <a:p>
            <a:pPr marL="12700" marR="431165">
              <a:spcBef>
                <a:spcPts val="575"/>
              </a:spcBef>
              <a:buClr>
                <a:srgbClr val="000000"/>
              </a:buClr>
              <a:tabLst>
                <a:tab pos="355600" algn="l"/>
              </a:tabLst>
            </a:pPr>
            <a:endParaRPr lang="en-US" sz="2400" spc="-5" dirty="0">
              <a:solidFill>
                <a:prstClr val="black"/>
              </a:solidFill>
              <a:latin typeface="Arial"/>
              <a:cs typeface="Arial"/>
            </a:endParaRPr>
          </a:p>
          <a:p>
            <a:pPr marL="12700">
              <a:spcBef>
                <a:spcPts val="409"/>
              </a:spcBef>
            </a:pPr>
            <a:r>
              <a:rPr sz="1600" spc="-5" dirty="0">
                <a:solidFill>
                  <a:prstClr val="black"/>
                </a:solidFill>
                <a:latin typeface="Arial"/>
                <a:cs typeface="Arial"/>
              </a:rPr>
              <a:t>*</a:t>
            </a:r>
            <a:r>
              <a:rPr sz="1600" spc="-5" dirty="0">
                <a:solidFill>
                  <a:prstClr val="black"/>
                </a:solidFill>
                <a:latin typeface="Arial"/>
                <a:cs typeface="Arial"/>
                <a:hlinkClick r:id="rId2"/>
              </a:rPr>
              <a:t>R</a:t>
            </a:r>
            <a:r>
              <a:rPr lang="en-US" sz="1600" spc="-5" dirty="0">
                <a:solidFill>
                  <a:prstClr val="black"/>
                </a:solidFill>
                <a:latin typeface="Arial"/>
                <a:cs typeface="Arial"/>
                <a:hlinkClick r:id="rId2"/>
              </a:rPr>
              <a:t>utgers Health </a:t>
            </a:r>
            <a:r>
              <a:rPr sz="1600" spc="-5" dirty="0">
                <a:solidFill>
                  <a:prstClr val="black"/>
                </a:solidFill>
                <a:latin typeface="Arial"/>
                <a:cs typeface="Arial"/>
                <a:hlinkClick r:id="rId2"/>
              </a:rPr>
              <a:t>Criteria for promotion to Associate Professor or</a:t>
            </a:r>
            <a:r>
              <a:rPr sz="1600" spc="75" dirty="0">
                <a:solidFill>
                  <a:prstClr val="black"/>
                </a:solidFill>
                <a:latin typeface="Arial"/>
                <a:cs typeface="Arial"/>
                <a:hlinkClick r:id="rId2"/>
              </a:rPr>
              <a:t> </a:t>
            </a:r>
            <a:r>
              <a:rPr sz="1600" spc="-5" dirty="0">
                <a:solidFill>
                  <a:prstClr val="black"/>
                </a:solidFill>
                <a:latin typeface="Arial"/>
                <a:cs typeface="Arial"/>
                <a:hlinkClick r:id="rId2"/>
              </a:rPr>
              <a:t>higher</a:t>
            </a:r>
            <a:endParaRPr sz="1600" dirty="0">
              <a:solidFill>
                <a:prstClr val="black"/>
              </a:solidFill>
              <a:latin typeface="Arial"/>
              <a:cs typeface="Arial"/>
            </a:endParaRPr>
          </a:p>
        </p:txBody>
      </p:sp>
    </p:spTree>
    <p:extLst>
      <p:ext uri="{BB962C8B-B14F-4D97-AF65-F5344CB8AC3E}">
        <p14:creationId xmlns:p14="http://schemas.microsoft.com/office/powerpoint/2010/main" val="29397634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AFE69-8AB4-3012-005F-B60630A9C00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Clinical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Criteria</a:t>
            </a:r>
            <a:endParaRPr lang="en-US" sz="4000" dirty="0"/>
          </a:p>
        </p:txBody>
      </p:sp>
      <p:sp>
        <p:nvSpPr>
          <p:cNvPr id="3" name="object 2">
            <a:extLst>
              <a:ext uri="{FF2B5EF4-FFF2-40B4-BE49-F238E27FC236}">
                <a16:creationId xmlns:a16="http://schemas.microsoft.com/office/drawing/2014/main" id="{9DF6498E-B252-B4CD-5FCC-05DA22C4891B}"/>
              </a:ext>
            </a:extLst>
          </p:cNvPr>
          <p:cNvSpPr txBox="1"/>
          <p:nvPr/>
        </p:nvSpPr>
        <p:spPr>
          <a:xfrm>
            <a:off x="558189" y="1522367"/>
            <a:ext cx="10334399" cy="4672433"/>
          </a:xfrm>
          <a:prstGeom prst="rect">
            <a:avLst/>
          </a:prstGeom>
        </p:spPr>
        <p:txBody>
          <a:bodyPr vert="horz" wrap="square" lIns="0" tIns="85725" rIns="0" bIns="0" rtlCol="0">
            <a:spAutoFit/>
          </a:bodyPr>
          <a:lstStyle/>
          <a:p>
            <a:pPr marL="355600" indent="-342900">
              <a:lnSpc>
                <a:spcPct val="100000"/>
              </a:lnSpc>
              <a:spcBef>
                <a:spcPts val="675"/>
              </a:spcBef>
              <a:buFont typeface="Arial"/>
              <a:buChar char="•"/>
              <a:tabLst>
                <a:tab pos="354965" algn="l"/>
                <a:tab pos="355600" algn="l"/>
              </a:tabLst>
            </a:pPr>
            <a:r>
              <a:rPr sz="2400" b="1" dirty="0">
                <a:latin typeface="Arial"/>
                <a:cs typeface="Arial"/>
              </a:rPr>
              <a:t>Clinical</a:t>
            </a:r>
            <a:r>
              <a:rPr sz="2400" b="1" spc="-20" dirty="0">
                <a:latin typeface="Arial"/>
                <a:cs typeface="Arial"/>
              </a:rPr>
              <a:t> </a:t>
            </a:r>
            <a:r>
              <a:rPr sz="2400" b="1" dirty="0">
                <a:latin typeface="Arial"/>
                <a:cs typeface="Arial"/>
              </a:rPr>
              <a:t>Excellence</a:t>
            </a:r>
            <a:endParaRPr sz="2400" dirty="0">
              <a:latin typeface="Arial"/>
              <a:cs typeface="Arial"/>
            </a:endParaRPr>
          </a:p>
          <a:p>
            <a:pPr marL="756285" lvl="1" indent="-287020">
              <a:lnSpc>
                <a:spcPct val="100000"/>
              </a:lnSpc>
              <a:spcBef>
                <a:spcPts val="480"/>
              </a:spcBef>
              <a:buChar char="–"/>
              <a:tabLst>
                <a:tab pos="756285" algn="l"/>
                <a:tab pos="756920" algn="l"/>
              </a:tabLst>
            </a:pPr>
            <a:r>
              <a:rPr sz="2000" dirty="0">
                <a:latin typeface="Arial"/>
                <a:cs typeface="Arial"/>
              </a:rPr>
              <a:t>Outstanding clinicians in </a:t>
            </a:r>
            <a:r>
              <a:rPr sz="2000" spc="-5" dirty="0">
                <a:latin typeface="Arial"/>
                <a:cs typeface="Arial"/>
              </a:rPr>
              <a:t>their respective </a:t>
            </a:r>
            <a:r>
              <a:rPr sz="2000" dirty="0">
                <a:latin typeface="Arial"/>
                <a:cs typeface="Arial"/>
              </a:rPr>
              <a:t>fields</a:t>
            </a:r>
            <a:r>
              <a:rPr sz="2000" spc="-95" dirty="0">
                <a:latin typeface="Arial"/>
                <a:cs typeface="Arial"/>
              </a:rPr>
              <a:t> </a:t>
            </a:r>
            <a:r>
              <a:rPr sz="2000" dirty="0">
                <a:latin typeface="Arial"/>
                <a:cs typeface="Arial"/>
              </a:rPr>
              <a:t>(required)</a:t>
            </a:r>
          </a:p>
          <a:p>
            <a:pPr marL="756285" marR="61594" lvl="1" indent="-287020">
              <a:lnSpc>
                <a:spcPct val="100000"/>
              </a:lnSpc>
              <a:spcBef>
                <a:spcPts val="484"/>
              </a:spcBef>
              <a:buChar char="–"/>
              <a:tabLst>
                <a:tab pos="756285" algn="l"/>
                <a:tab pos="756920" algn="l"/>
              </a:tabLst>
            </a:pPr>
            <a:r>
              <a:rPr sz="2000" dirty="0">
                <a:latin typeface="Arial"/>
                <a:cs typeface="Arial"/>
              </a:rPr>
              <a:t>Receive referrals (where applicable) of challenging clinical</a:t>
            </a:r>
            <a:r>
              <a:rPr sz="2000" spc="-140" dirty="0">
                <a:latin typeface="Arial"/>
                <a:cs typeface="Arial"/>
              </a:rPr>
              <a:t> </a:t>
            </a:r>
            <a:r>
              <a:rPr sz="2000" dirty="0">
                <a:latin typeface="Arial"/>
                <a:cs typeface="Arial"/>
              </a:rPr>
              <a:t>problems  or have unique clinical</a:t>
            </a:r>
            <a:r>
              <a:rPr sz="2000" spc="-55" dirty="0">
                <a:latin typeface="Arial"/>
                <a:cs typeface="Arial"/>
              </a:rPr>
              <a:t> </a:t>
            </a:r>
            <a:r>
              <a:rPr sz="2000" dirty="0">
                <a:latin typeface="Arial"/>
                <a:cs typeface="Arial"/>
              </a:rPr>
              <a:t>expertise</a:t>
            </a:r>
          </a:p>
          <a:p>
            <a:pPr marL="756285" lvl="1" indent="-287020">
              <a:lnSpc>
                <a:spcPct val="100000"/>
              </a:lnSpc>
              <a:spcBef>
                <a:spcPts val="480"/>
              </a:spcBef>
              <a:buChar char="–"/>
              <a:tabLst>
                <a:tab pos="756285" algn="l"/>
                <a:tab pos="756920" algn="l"/>
              </a:tabLst>
            </a:pPr>
            <a:r>
              <a:rPr sz="2000" dirty="0">
                <a:latin typeface="Arial"/>
                <a:cs typeface="Arial"/>
              </a:rPr>
              <a:t>Clinical care that is regarded as</a:t>
            </a:r>
            <a:r>
              <a:rPr sz="2000" spc="-125" dirty="0">
                <a:latin typeface="Arial"/>
                <a:cs typeface="Arial"/>
              </a:rPr>
              <a:t> </a:t>
            </a:r>
            <a:r>
              <a:rPr sz="2000" dirty="0">
                <a:latin typeface="Arial"/>
                <a:cs typeface="Arial"/>
              </a:rPr>
              <a:t>outstanding</a:t>
            </a:r>
          </a:p>
          <a:p>
            <a:pPr marL="1155700" lvl="2" indent="-229235">
              <a:lnSpc>
                <a:spcPct val="100000"/>
              </a:lnSpc>
              <a:spcBef>
                <a:spcPts val="480"/>
              </a:spcBef>
              <a:buChar char="•"/>
              <a:tabLst>
                <a:tab pos="1155700" algn="l"/>
                <a:tab pos="1156335" algn="l"/>
              </a:tabLst>
            </a:pPr>
            <a:r>
              <a:rPr sz="2000" dirty="0">
                <a:latin typeface="Arial"/>
                <a:cs typeface="Arial"/>
              </a:rPr>
              <a:t>Based on opinions of senior faculty members, other</a:t>
            </a:r>
            <a:r>
              <a:rPr sz="2000" spc="-185" dirty="0">
                <a:latin typeface="Arial"/>
                <a:cs typeface="Arial"/>
              </a:rPr>
              <a:t> </a:t>
            </a:r>
            <a:r>
              <a:rPr sz="2000" dirty="0">
                <a:latin typeface="Arial"/>
                <a:cs typeface="Arial"/>
              </a:rPr>
              <a:t>physicians</a:t>
            </a:r>
          </a:p>
          <a:p>
            <a:pPr marL="1155700">
              <a:lnSpc>
                <a:spcPct val="100000"/>
              </a:lnSpc>
            </a:pPr>
            <a:r>
              <a:rPr sz="2000" dirty="0">
                <a:latin typeface="Arial"/>
                <a:cs typeface="Arial"/>
              </a:rPr>
              <a:t>and/or health professionals, and</a:t>
            </a:r>
            <a:r>
              <a:rPr sz="2000" spc="-105" dirty="0">
                <a:latin typeface="Arial"/>
                <a:cs typeface="Arial"/>
              </a:rPr>
              <a:t> </a:t>
            </a:r>
            <a:r>
              <a:rPr sz="2000" dirty="0">
                <a:latin typeface="Arial"/>
                <a:cs typeface="Arial"/>
              </a:rPr>
              <a:t>trainees</a:t>
            </a:r>
          </a:p>
          <a:p>
            <a:pPr marL="355600" indent="-342900">
              <a:lnSpc>
                <a:spcPct val="100000"/>
              </a:lnSpc>
              <a:spcBef>
                <a:spcPts val="575"/>
              </a:spcBef>
              <a:buFont typeface="Arial"/>
              <a:buChar char="•"/>
              <a:tabLst>
                <a:tab pos="354965" algn="l"/>
                <a:tab pos="355600" algn="l"/>
              </a:tabLst>
            </a:pPr>
            <a:r>
              <a:rPr sz="2400" b="1" dirty="0">
                <a:latin typeface="Arial"/>
                <a:cs typeface="Arial"/>
              </a:rPr>
              <a:t>Teaching</a:t>
            </a:r>
            <a:r>
              <a:rPr sz="2400" b="1" spc="-5" dirty="0">
                <a:latin typeface="Arial"/>
                <a:cs typeface="Arial"/>
              </a:rPr>
              <a:t> Excellence</a:t>
            </a:r>
            <a:endParaRPr sz="2400" dirty="0">
              <a:latin typeface="Arial"/>
              <a:cs typeface="Arial"/>
            </a:endParaRPr>
          </a:p>
          <a:p>
            <a:pPr marL="756285" marR="195580" lvl="1" indent="-287020">
              <a:lnSpc>
                <a:spcPct val="100000"/>
              </a:lnSpc>
              <a:spcBef>
                <a:spcPts val="484"/>
              </a:spcBef>
              <a:buChar char="–"/>
              <a:tabLst>
                <a:tab pos="756285" algn="l"/>
                <a:tab pos="756920" algn="l"/>
              </a:tabLst>
            </a:pPr>
            <a:r>
              <a:rPr sz="2000" dirty="0">
                <a:latin typeface="Arial"/>
                <a:cs typeface="Arial"/>
              </a:rPr>
              <a:t>Can take many forms including documented curriculum and</a:t>
            </a:r>
            <a:r>
              <a:rPr sz="2000" spc="-195" dirty="0">
                <a:latin typeface="Arial"/>
                <a:cs typeface="Arial"/>
              </a:rPr>
              <a:t> </a:t>
            </a:r>
            <a:r>
              <a:rPr sz="2000" dirty="0">
                <a:latin typeface="Arial"/>
                <a:cs typeface="Arial"/>
              </a:rPr>
              <a:t>course  development, training, teaching and advising students, residents, fellows and colleagues through</a:t>
            </a:r>
            <a:r>
              <a:rPr sz="2000" spc="-100" dirty="0">
                <a:latin typeface="Arial"/>
                <a:cs typeface="Arial"/>
              </a:rPr>
              <a:t> </a:t>
            </a:r>
            <a:r>
              <a:rPr sz="2000" dirty="0">
                <a:latin typeface="Arial"/>
                <a:cs typeface="Arial"/>
              </a:rPr>
              <a:t>mentoring</a:t>
            </a:r>
          </a:p>
          <a:p>
            <a:pPr marL="756285" lvl="1" indent="-287020">
              <a:lnSpc>
                <a:spcPct val="100000"/>
              </a:lnSpc>
              <a:spcBef>
                <a:spcPts val="480"/>
              </a:spcBef>
              <a:buChar char="–"/>
              <a:tabLst>
                <a:tab pos="756285" algn="l"/>
                <a:tab pos="756920" algn="l"/>
              </a:tabLst>
            </a:pPr>
            <a:r>
              <a:rPr sz="2000" dirty="0">
                <a:latin typeface="Arial"/>
                <a:cs typeface="Arial"/>
              </a:rPr>
              <a:t>Can be in multiple settings, including classroom, online,</a:t>
            </a:r>
            <a:r>
              <a:rPr sz="2000" spc="-140" dirty="0">
                <a:latin typeface="Arial"/>
                <a:cs typeface="Arial"/>
              </a:rPr>
              <a:t> </a:t>
            </a:r>
            <a:r>
              <a:rPr sz="2000" dirty="0">
                <a:latin typeface="Arial"/>
                <a:cs typeface="Arial"/>
              </a:rPr>
              <a:t>laboratories,</a:t>
            </a:r>
          </a:p>
          <a:p>
            <a:pPr marL="756285">
              <a:lnSpc>
                <a:spcPct val="100000"/>
              </a:lnSpc>
            </a:pPr>
            <a:r>
              <a:rPr sz="2000" dirty="0">
                <a:latin typeface="Arial"/>
                <a:cs typeface="Arial"/>
              </a:rPr>
              <a:t>in/</a:t>
            </a:r>
            <a:r>
              <a:rPr lang="en-US" sz="2000" dirty="0">
                <a:latin typeface="Arial"/>
                <a:cs typeface="Arial"/>
              </a:rPr>
              <a:t>outpatient</a:t>
            </a:r>
            <a:r>
              <a:rPr sz="2000" dirty="0">
                <a:latin typeface="Arial"/>
                <a:cs typeface="Arial"/>
              </a:rPr>
              <a:t> and</a:t>
            </a:r>
            <a:r>
              <a:rPr sz="2000" spc="-60" dirty="0">
                <a:latin typeface="Arial"/>
                <a:cs typeface="Arial"/>
              </a:rPr>
              <a:t> </a:t>
            </a:r>
            <a:r>
              <a:rPr sz="2000" dirty="0">
                <a:latin typeface="Arial"/>
                <a:cs typeface="Arial"/>
              </a:rPr>
              <a:t>community</a:t>
            </a:r>
          </a:p>
        </p:txBody>
      </p:sp>
    </p:spTree>
    <p:extLst>
      <p:ext uri="{BB962C8B-B14F-4D97-AF65-F5344CB8AC3E}">
        <p14:creationId xmlns:p14="http://schemas.microsoft.com/office/powerpoint/2010/main" val="8185228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B1698-ABA2-C693-3812-8A386CD25A1A}"/>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4" name="object 3">
            <a:extLst>
              <a:ext uri="{FF2B5EF4-FFF2-40B4-BE49-F238E27FC236}">
                <a16:creationId xmlns:a16="http://schemas.microsoft.com/office/drawing/2014/main" id="{92F89DE8-5133-AA0E-41FC-54F1FF0CA831}"/>
              </a:ext>
            </a:extLst>
          </p:cNvPr>
          <p:cNvSpPr txBox="1">
            <a:spLocks noGrp="1"/>
          </p:cNvSpPr>
          <p:nvPr>
            <p:ph idx="1"/>
          </p:nvPr>
        </p:nvSpPr>
        <p:spPr>
          <a:xfrm>
            <a:off x="838200" y="1825625"/>
            <a:ext cx="10515600" cy="4351338"/>
          </a:xfrm>
          <a:prstGeom prst="rect">
            <a:avLst/>
          </a:prstGeom>
        </p:spPr>
        <p:txBody>
          <a:bodyPr vert="horz" wrap="square" lIns="0" tIns="86360" rIns="0" bIns="0" rtlCol="0">
            <a:spAutoFit/>
          </a:bodyPr>
          <a:lstStyle/>
          <a:p>
            <a:pPr marL="355600" indent="-342900">
              <a:lnSpc>
                <a:spcPct val="100000"/>
              </a:lnSpc>
              <a:spcBef>
                <a:spcPts val="680"/>
              </a:spcBef>
              <a:buFont typeface="Arial"/>
              <a:buChar char="•"/>
              <a:tabLst>
                <a:tab pos="354965" algn="l"/>
                <a:tab pos="355600" algn="l"/>
              </a:tabLst>
            </a:pPr>
            <a:r>
              <a:rPr sz="2400" b="1" spc="-5" dirty="0">
                <a:latin typeface="Arial"/>
                <a:cs typeface="Arial"/>
              </a:rPr>
              <a:t>Scholarly</a:t>
            </a:r>
            <a:r>
              <a:rPr sz="2400" b="1" spc="-15" dirty="0">
                <a:latin typeface="Arial"/>
                <a:cs typeface="Arial"/>
              </a:rPr>
              <a:t> </a:t>
            </a:r>
            <a:r>
              <a:rPr sz="2400" b="1" dirty="0">
                <a:latin typeface="Arial"/>
                <a:cs typeface="Arial"/>
              </a:rPr>
              <a:t>Activities</a:t>
            </a:r>
            <a:endParaRPr sz="2400" dirty="0">
              <a:latin typeface="Arial"/>
              <a:cs typeface="Arial"/>
            </a:endParaRPr>
          </a:p>
          <a:p>
            <a:pPr marL="756285" marR="380365" lvl="1" indent="-287020">
              <a:lnSpc>
                <a:spcPct val="100000"/>
              </a:lnSpc>
              <a:spcBef>
                <a:spcPts val="484"/>
              </a:spcBef>
              <a:buChar char="–"/>
              <a:tabLst>
                <a:tab pos="756285" algn="l"/>
                <a:tab pos="756920" algn="l"/>
              </a:tabLst>
            </a:pPr>
            <a:r>
              <a:rPr sz="2000" dirty="0">
                <a:latin typeface="Arial"/>
                <a:cs typeface="Arial"/>
              </a:rPr>
              <a:t>Focused on specific area of interest and represent a theme(s)</a:t>
            </a:r>
            <a:r>
              <a:rPr sz="2000" spc="-250" dirty="0">
                <a:latin typeface="Arial"/>
                <a:cs typeface="Arial"/>
              </a:rPr>
              <a:t> </a:t>
            </a:r>
            <a:r>
              <a:rPr sz="2000" dirty="0">
                <a:latin typeface="Arial"/>
                <a:cs typeface="Arial"/>
              </a:rPr>
              <a:t>of  work and be nationally</a:t>
            </a:r>
            <a:r>
              <a:rPr sz="2000" spc="-70" dirty="0">
                <a:latin typeface="Arial"/>
                <a:cs typeface="Arial"/>
              </a:rPr>
              <a:t> </a:t>
            </a:r>
            <a:r>
              <a:rPr sz="2000" dirty="0">
                <a:latin typeface="Arial"/>
                <a:cs typeface="Arial"/>
              </a:rPr>
              <a:t>accessible</a:t>
            </a:r>
          </a:p>
          <a:p>
            <a:pPr marL="756285" lvl="1" indent="-287020">
              <a:lnSpc>
                <a:spcPct val="100000"/>
              </a:lnSpc>
              <a:spcBef>
                <a:spcPts val="480"/>
              </a:spcBef>
              <a:buChar char="–"/>
              <a:tabLst>
                <a:tab pos="756285" algn="l"/>
                <a:tab pos="756920" algn="l"/>
              </a:tabLst>
            </a:pPr>
            <a:r>
              <a:rPr sz="2000" dirty="0">
                <a:latin typeface="Arial"/>
                <a:cs typeface="Arial"/>
              </a:rPr>
              <a:t>Clinical</a:t>
            </a:r>
            <a:r>
              <a:rPr sz="2000" spc="-5" dirty="0">
                <a:latin typeface="Arial"/>
                <a:cs typeface="Arial"/>
              </a:rPr>
              <a:t> </a:t>
            </a:r>
            <a:r>
              <a:rPr sz="2000" dirty="0">
                <a:latin typeface="Arial"/>
                <a:cs typeface="Arial"/>
              </a:rPr>
              <a:t>Scholar:</a:t>
            </a:r>
          </a:p>
          <a:p>
            <a:pPr marL="1155065" lvl="2" indent="-229235">
              <a:lnSpc>
                <a:spcPct val="100000"/>
              </a:lnSpc>
              <a:spcBef>
                <a:spcPts val="445"/>
              </a:spcBef>
              <a:buChar char="•"/>
              <a:tabLst>
                <a:tab pos="1155065" algn="l"/>
                <a:tab pos="1155700" algn="l"/>
              </a:tabLst>
            </a:pPr>
            <a:r>
              <a:rPr sz="1800" spc="-5" dirty="0">
                <a:latin typeface="Arial"/>
                <a:cs typeface="Arial"/>
              </a:rPr>
              <a:t>Independent intellectual contributions </a:t>
            </a:r>
            <a:r>
              <a:rPr sz="1800" dirty="0">
                <a:latin typeface="Arial"/>
                <a:cs typeface="Arial"/>
              </a:rPr>
              <a:t>to </a:t>
            </a:r>
            <a:r>
              <a:rPr sz="1800" spc="-5" dirty="0">
                <a:latin typeface="Arial"/>
                <a:cs typeface="Arial"/>
              </a:rPr>
              <a:t>a supported research</a:t>
            </a:r>
            <a:r>
              <a:rPr sz="1800" spc="250" dirty="0">
                <a:latin typeface="Arial"/>
                <a:cs typeface="Arial"/>
              </a:rPr>
              <a:t> </a:t>
            </a:r>
            <a:r>
              <a:rPr sz="1800" spc="-5" dirty="0">
                <a:latin typeface="Arial"/>
                <a:cs typeface="Arial"/>
              </a:rPr>
              <a:t>program</a:t>
            </a:r>
            <a:endParaRPr sz="1800" dirty="0">
              <a:latin typeface="Arial"/>
              <a:cs typeface="Arial"/>
            </a:endParaRPr>
          </a:p>
          <a:p>
            <a:pPr marL="1155065" marR="6350" lvl="2" indent="-228600">
              <a:lnSpc>
                <a:spcPct val="100000"/>
              </a:lnSpc>
              <a:spcBef>
                <a:spcPts val="430"/>
              </a:spcBef>
              <a:buChar char="•"/>
              <a:tabLst>
                <a:tab pos="1155065" algn="l"/>
                <a:tab pos="1155700" algn="l"/>
              </a:tabLst>
            </a:pPr>
            <a:r>
              <a:rPr sz="1800" spc="-5" dirty="0">
                <a:latin typeface="Arial"/>
                <a:cs typeface="Arial"/>
              </a:rPr>
              <a:t>Need </a:t>
            </a:r>
            <a:r>
              <a:rPr sz="1800" dirty="0">
                <a:latin typeface="Arial"/>
                <a:cs typeface="Arial"/>
              </a:rPr>
              <a:t>not </a:t>
            </a:r>
            <a:r>
              <a:rPr sz="1800" spc="-5" dirty="0">
                <a:latin typeface="Arial"/>
                <a:cs typeface="Arial"/>
              </a:rPr>
              <a:t>be </a:t>
            </a:r>
            <a:r>
              <a:rPr sz="1800" dirty="0">
                <a:latin typeface="Arial"/>
                <a:cs typeface="Arial"/>
              </a:rPr>
              <a:t>the </a:t>
            </a:r>
            <a:r>
              <a:rPr sz="1800" spc="-5" dirty="0">
                <a:latin typeface="Arial"/>
                <a:cs typeface="Arial"/>
              </a:rPr>
              <a:t>leader and driving force behind a body </a:t>
            </a:r>
            <a:r>
              <a:rPr sz="1800" dirty="0">
                <a:latin typeface="Arial"/>
                <a:cs typeface="Arial"/>
              </a:rPr>
              <a:t>of </a:t>
            </a:r>
            <a:r>
              <a:rPr sz="1800" spc="-10" dirty="0">
                <a:latin typeface="Arial"/>
                <a:cs typeface="Arial"/>
              </a:rPr>
              <a:t>work;  however, </a:t>
            </a:r>
            <a:r>
              <a:rPr sz="1800" spc="-5" dirty="0">
                <a:latin typeface="Arial"/>
                <a:cs typeface="Arial"/>
              </a:rPr>
              <a:t>research </a:t>
            </a:r>
            <a:r>
              <a:rPr sz="1800" dirty="0">
                <a:latin typeface="Arial"/>
                <a:cs typeface="Arial"/>
              </a:rPr>
              <a:t>performed </a:t>
            </a:r>
            <a:r>
              <a:rPr sz="1800" spc="-5" dirty="0">
                <a:latin typeface="Arial"/>
                <a:cs typeface="Arial"/>
              </a:rPr>
              <a:t>should be high quality and demonstrated  </a:t>
            </a:r>
            <a:r>
              <a:rPr sz="1800" spc="-10" dirty="0">
                <a:latin typeface="Arial"/>
                <a:cs typeface="Arial"/>
              </a:rPr>
              <a:t>by:</a:t>
            </a:r>
            <a:endParaRPr sz="1800" dirty="0">
              <a:latin typeface="Arial"/>
              <a:cs typeface="Arial"/>
            </a:endParaRPr>
          </a:p>
          <a:p>
            <a:pPr marL="1612900" marR="101600" indent="-228600">
              <a:lnSpc>
                <a:spcPct val="100000"/>
              </a:lnSpc>
              <a:spcBef>
                <a:spcPts val="395"/>
              </a:spcBef>
            </a:pPr>
            <a:r>
              <a:rPr sz="1600" spc="-5" dirty="0">
                <a:latin typeface="Arial"/>
                <a:cs typeface="Arial"/>
              </a:rPr>
              <a:t>– Publications; presentations at national meetings; recognition on a national  level</a:t>
            </a:r>
            <a:endParaRPr sz="1600" dirty="0">
              <a:latin typeface="Arial"/>
              <a:cs typeface="Arial"/>
            </a:endParaRPr>
          </a:p>
          <a:p>
            <a:pPr marL="756285" marR="219710" lvl="1" indent="-287020">
              <a:lnSpc>
                <a:spcPct val="100000"/>
              </a:lnSpc>
              <a:spcBef>
                <a:spcPts val="465"/>
              </a:spcBef>
              <a:buChar char="–"/>
              <a:tabLst>
                <a:tab pos="756285" algn="l"/>
                <a:tab pos="756920" algn="l"/>
              </a:tabLst>
            </a:pPr>
            <a:r>
              <a:rPr sz="2000" dirty="0">
                <a:latin typeface="Arial"/>
                <a:cs typeface="Arial"/>
              </a:rPr>
              <a:t>Clinical Educator: not required to participate in research, but</a:t>
            </a:r>
            <a:r>
              <a:rPr sz="2000" spc="-210" dirty="0">
                <a:latin typeface="Arial"/>
                <a:cs typeface="Arial"/>
              </a:rPr>
              <a:t> </a:t>
            </a:r>
            <a:r>
              <a:rPr sz="2000" dirty="0">
                <a:latin typeface="Arial"/>
                <a:cs typeface="Arial"/>
              </a:rPr>
              <a:t>must  produce significant volume of scholarly</a:t>
            </a:r>
            <a:r>
              <a:rPr sz="2000" spc="-135" dirty="0">
                <a:latin typeface="Arial"/>
                <a:cs typeface="Arial"/>
              </a:rPr>
              <a:t> </a:t>
            </a:r>
            <a:r>
              <a:rPr sz="2000" dirty="0">
                <a:latin typeface="Arial"/>
                <a:cs typeface="Arial"/>
              </a:rPr>
              <a:t>publications</a:t>
            </a:r>
          </a:p>
          <a:p>
            <a:pPr marL="1155065" marR="132715" lvl="2" indent="-228600">
              <a:lnSpc>
                <a:spcPct val="100000"/>
              </a:lnSpc>
              <a:spcBef>
                <a:spcPts val="440"/>
              </a:spcBef>
              <a:buChar char="•"/>
              <a:tabLst>
                <a:tab pos="1155065" algn="l"/>
                <a:tab pos="1155700" algn="l"/>
              </a:tabLst>
            </a:pPr>
            <a:r>
              <a:rPr sz="1800" spc="-5" dirty="0">
                <a:latin typeface="Arial"/>
                <a:cs typeface="Arial"/>
              </a:rPr>
              <a:t>Peer-reviewed manuscripts, practice guidelines and articles; book  chapters; case </a:t>
            </a:r>
            <a:r>
              <a:rPr sz="1800" dirty="0">
                <a:latin typeface="Arial"/>
                <a:cs typeface="Arial"/>
              </a:rPr>
              <a:t>reports; </a:t>
            </a:r>
            <a:r>
              <a:rPr sz="1800" spc="-5" dirty="0">
                <a:latin typeface="Arial"/>
                <a:cs typeface="Arial"/>
              </a:rPr>
              <a:t>consensus </a:t>
            </a:r>
            <a:r>
              <a:rPr sz="1800" dirty="0">
                <a:latin typeface="Arial"/>
                <a:cs typeface="Arial"/>
              </a:rPr>
              <a:t>reports; </a:t>
            </a:r>
            <a:r>
              <a:rPr sz="1800" spc="-5" dirty="0">
                <a:latin typeface="Arial"/>
                <a:cs typeface="Arial"/>
              </a:rPr>
              <a:t>development </a:t>
            </a:r>
            <a:r>
              <a:rPr sz="1800" dirty="0">
                <a:latin typeface="Arial"/>
                <a:cs typeface="Arial"/>
              </a:rPr>
              <a:t>of </a:t>
            </a:r>
            <a:r>
              <a:rPr sz="1800" spc="-5" dirty="0">
                <a:latin typeface="Arial"/>
                <a:cs typeface="Arial"/>
              </a:rPr>
              <a:t>innovative  teaching materials, curricular or teaching methods; approaches </a:t>
            </a:r>
            <a:r>
              <a:rPr sz="1800" dirty="0">
                <a:latin typeface="Arial"/>
                <a:cs typeface="Arial"/>
              </a:rPr>
              <a:t>to </a:t>
            </a:r>
            <a:r>
              <a:rPr sz="1800" spc="-5" dirty="0">
                <a:latin typeface="Arial"/>
                <a:cs typeface="Arial"/>
              </a:rPr>
              <a:t>or  contributions </a:t>
            </a:r>
            <a:r>
              <a:rPr sz="1800" dirty="0">
                <a:latin typeface="Arial"/>
                <a:cs typeface="Arial"/>
              </a:rPr>
              <a:t>to</a:t>
            </a:r>
            <a:r>
              <a:rPr sz="1800" spc="15" dirty="0">
                <a:latin typeface="Arial"/>
                <a:cs typeface="Arial"/>
              </a:rPr>
              <a:t> </a:t>
            </a:r>
            <a:r>
              <a:rPr sz="1800" spc="-5" dirty="0">
                <a:latin typeface="Arial"/>
                <a:cs typeface="Arial"/>
              </a:rPr>
              <a:t>research</a:t>
            </a:r>
            <a:endParaRPr sz="1800" dirty="0">
              <a:latin typeface="Arial"/>
              <a:cs typeface="Arial"/>
            </a:endParaRPr>
          </a:p>
        </p:txBody>
      </p:sp>
    </p:spTree>
    <p:extLst>
      <p:ext uri="{BB962C8B-B14F-4D97-AF65-F5344CB8AC3E}">
        <p14:creationId xmlns:p14="http://schemas.microsoft.com/office/powerpoint/2010/main" val="2464975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8780B-7EE0-EDC0-EB40-FDDF7557927A}"/>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355F1243-7195-89B9-575E-431110F5456D}"/>
              </a:ext>
            </a:extLst>
          </p:cNvPr>
          <p:cNvSpPr>
            <a:spLocks noGrp="1"/>
          </p:cNvSpPr>
          <p:nvPr>
            <p:ph idx="1"/>
          </p:nvPr>
        </p:nvSpPr>
        <p:spPr/>
        <p:txBody>
          <a:bodyPr>
            <a:normAutofit lnSpcReduction="10000"/>
          </a:bodyPr>
          <a:lstStyle/>
          <a:p>
            <a:pPr marL="355600" marR="0" lvl="0" indent="-342900" algn="l" defTabSz="914400" rtl="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1200" cap="none" spc="0" normalizeH="0" baseline="0" noProof="0" dirty="0">
                <a:ln>
                  <a:noFill/>
                </a:ln>
                <a:solidFill>
                  <a:prstClr val="black"/>
                </a:solidFill>
                <a:effectLst/>
                <a:uLnTx/>
                <a:uFillTx/>
                <a:latin typeface="Arial"/>
                <a:ea typeface="+mn-ea"/>
                <a:cs typeface="Arial"/>
              </a:rPr>
              <a:t>Administration (if</a:t>
            </a:r>
            <a:r>
              <a:rPr kumimoji="0" lang="en-US" sz="2400" b="1" i="0" u="none" strike="noStrike" kern="1200" cap="none" spc="-65" normalizeH="0" baseline="0" noProof="0" dirty="0">
                <a:ln>
                  <a:noFill/>
                </a:ln>
                <a:solidFill>
                  <a:prstClr val="black"/>
                </a:solidFill>
                <a:effectLst/>
                <a:uLnTx/>
                <a:uFillTx/>
                <a:latin typeface="Arial"/>
                <a:ea typeface="+mn-ea"/>
                <a:cs typeface="Arial"/>
              </a:rPr>
              <a:t> </a:t>
            </a:r>
            <a:r>
              <a:rPr kumimoji="0" lang="en-US" sz="2400" b="1" i="0" u="none" strike="noStrike" kern="1200" cap="none" spc="0" normalizeH="0" baseline="0" noProof="0" dirty="0">
                <a:ln>
                  <a:noFill/>
                </a:ln>
                <a:solidFill>
                  <a:prstClr val="black"/>
                </a:solidFill>
                <a:effectLst/>
                <a:uLnTx/>
                <a:uFillTx/>
                <a:latin typeface="Arial"/>
                <a:ea typeface="+mn-ea"/>
                <a:cs typeface="Arial"/>
              </a:rPr>
              <a:t>applicable)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Successes in </a:t>
            </a:r>
            <a:r>
              <a:rPr kumimoji="0" lang="en-US" sz="2000" b="0" i="0" u="none" strike="noStrike" kern="1200" cap="none" spc="-5" normalizeH="0" baseline="0" noProof="0" dirty="0">
                <a:ln>
                  <a:noFill/>
                </a:ln>
                <a:solidFill>
                  <a:prstClr val="black"/>
                </a:solidFill>
                <a:effectLst/>
                <a:uLnTx/>
                <a:uFillTx/>
                <a:latin typeface="Arial"/>
                <a:ea typeface="+mn-ea"/>
                <a:cs typeface="Arial"/>
              </a:rPr>
              <a:t>the </a:t>
            </a:r>
            <a:r>
              <a:rPr kumimoji="0" lang="en-US" sz="2000" b="0" i="0" u="none" strike="noStrike" kern="1200" cap="none" spc="0" normalizeH="0" baseline="0" noProof="0" dirty="0">
                <a:ln>
                  <a:noFill/>
                </a:ln>
                <a:solidFill>
                  <a:prstClr val="black"/>
                </a:solidFill>
                <a:effectLst/>
                <a:uLnTx/>
                <a:uFillTx/>
                <a:latin typeface="Arial"/>
                <a:ea typeface="+mn-ea"/>
                <a:cs typeface="Arial"/>
              </a:rPr>
              <a:t>outcomes of the programs</a:t>
            </a:r>
            <a:r>
              <a:rPr kumimoji="0" lang="en-US" sz="2000" b="0" i="0" u="none" strike="noStrike" kern="1200" cap="none" spc="-1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administered</a:t>
            </a:r>
          </a:p>
          <a:p>
            <a:pPr marL="756285" marR="61976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Innovation, quality improvement and scholarship</a:t>
            </a:r>
            <a:r>
              <a:rPr kumimoji="0" lang="en-US" sz="2000" b="0" i="0" u="none" strike="noStrike" kern="1200" cap="none" spc="-15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regarding administration of</a:t>
            </a:r>
            <a:r>
              <a:rPr kumimoji="0" lang="en-US" sz="2000" b="0" i="0" u="none" strike="noStrike" kern="1200" cap="none" spc="-6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programs</a:t>
            </a: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Local, regional or national</a:t>
            </a:r>
            <a:r>
              <a:rPr kumimoji="0" lang="en-US" sz="2000" b="0" i="0" u="none" strike="noStrike" kern="1200" cap="none" spc="-9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recognition</a:t>
            </a:r>
          </a:p>
          <a:p>
            <a:pPr marL="457200" marR="0" lvl="1" indent="0" algn="l" defTabSz="914400" rtl="0" eaLnBrk="1" fontAlgn="auto" latinLnBrk="0" hangingPunct="1">
              <a:lnSpc>
                <a:spcPct val="100000"/>
              </a:lnSpc>
              <a:spcBef>
                <a:spcPts val="0"/>
              </a:spcBef>
              <a:spcAft>
                <a:spcPts val="0"/>
              </a:spcAft>
              <a:buClrTx/>
              <a:buSzTx/>
              <a:buFont typeface="Arial"/>
              <a:buChar char="–"/>
              <a:tabLst/>
              <a:defRPr/>
            </a:pPr>
            <a:endParaRPr kumimoji="0" lang="en-US" sz="30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0"/>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Service </a:t>
            </a:r>
            <a:r>
              <a:rPr kumimoji="0" lang="en-US" sz="2400" b="1" i="0" u="none" strike="noStrike" kern="1200" cap="none" spc="0" normalizeH="0" baseline="0" noProof="0" dirty="0">
                <a:ln>
                  <a:noFill/>
                </a:ln>
                <a:solidFill>
                  <a:prstClr val="black"/>
                </a:solidFill>
                <a:effectLst/>
                <a:uLnTx/>
                <a:uFillTx/>
                <a:latin typeface="Arial"/>
                <a:ea typeface="+mn-ea"/>
                <a:cs typeface="Arial"/>
              </a:rPr>
              <a:t>to Medical </a:t>
            </a:r>
            <a:r>
              <a:rPr kumimoji="0" lang="en-US" sz="2400" b="1" i="0" u="none" strike="noStrike" kern="1200" cap="none" spc="-5" normalizeH="0" baseline="0" noProof="0" dirty="0">
                <a:ln>
                  <a:noFill/>
                </a:ln>
                <a:solidFill>
                  <a:prstClr val="black"/>
                </a:solidFill>
                <a:effectLst/>
                <a:uLnTx/>
                <a:uFillTx/>
                <a:latin typeface="Arial"/>
                <a:ea typeface="+mn-ea"/>
                <a:cs typeface="Arial"/>
              </a:rPr>
              <a:t>Center, University,</a:t>
            </a:r>
            <a:r>
              <a:rPr kumimoji="0" lang="en-US" sz="2400" b="1" i="0" u="none" strike="noStrike" kern="1200" cap="none" spc="30"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Community</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9"/>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Administration, if applicable, or service on</a:t>
            </a:r>
            <a:r>
              <a:rPr kumimoji="0" lang="en-US" sz="2000" b="0" i="0" u="none" strike="noStrike" kern="1200" cap="none" spc="-13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committees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Memberships in organizations and</a:t>
            </a:r>
            <a:r>
              <a:rPr kumimoji="0" lang="en-US" sz="2000" b="0" i="0" u="none" strike="noStrike" kern="1200" cap="none" spc="-11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societies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Grant review</a:t>
            </a:r>
            <a:r>
              <a:rPr kumimoji="0" lang="en-US" sz="2000" b="0" i="0" u="none" strike="noStrike" kern="1200" cap="none" spc="-4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panels</a:t>
            </a:r>
          </a:p>
          <a:p>
            <a:pPr marL="756285" marR="0" lvl="1" indent="-287020" algn="l" defTabSz="914400" rtl="0" eaLnBrk="1" fontAlgn="auto" latinLnBrk="0" hangingPunct="1">
              <a:lnSpc>
                <a:spcPct val="100000"/>
              </a:lnSpc>
              <a:spcBef>
                <a:spcPts val="475"/>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Community service activities, beyond those done as part of</a:t>
            </a:r>
            <a:r>
              <a:rPr kumimoji="0" lang="en-US" sz="2000" b="0" i="0" u="none" strike="noStrike" kern="1200" cap="none" spc="-20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their</a:t>
            </a:r>
          </a:p>
          <a:p>
            <a:pPr marL="756285" marR="0" lvl="0" indent="0" algn="l" defTabSz="914400" rtl="0" eaLnBrk="1" fontAlgn="auto" latinLnBrk="0" hangingPunct="1">
              <a:lnSpc>
                <a:spcPct val="100000"/>
              </a:lnSpc>
              <a:spcBef>
                <a:spcPts val="5"/>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normal funded faculty</a:t>
            </a:r>
            <a:r>
              <a:rPr kumimoji="0" lang="en-US" sz="2000" b="0" i="0" u="none" strike="noStrike" kern="1200" cap="none" spc="-7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roles</a:t>
            </a:r>
          </a:p>
          <a:p>
            <a:endParaRPr lang="en-US" dirty="0"/>
          </a:p>
        </p:txBody>
      </p:sp>
    </p:spTree>
    <p:extLst>
      <p:ext uri="{BB962C8B-B14F-4D97-AF65-F5344CB8AC3E}">
        <p14:creationId xmlns:p14="http://schemas.microsoft.com/office/powerpoint/2010/main" val="1757017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3465" y="417195"/>
            <a:ext cx="9667779" cy="627736"/>
          </a:xfrm>
          <a:prstGeom prst="rect">
            <a:avLst/>
          </a:prstGeom>
        </p:spPr>
        <p:txBody>
          <a:bodyPr vert="horz" wrap="square" lIns="0" tIns="12065" rIns="0" bIns="0" rtlCol="0" anchor="ctr">
            <a:spAutoFit/>
          </a:bodyPr>
          <a:lstStyle/>
          <a:p>
            <a:pPr marL="12700">
              <a:lnSpc>
                <a:spcPct val="100000"/>
              </a:lnSpc>
              <a:spcBef>
                <a:spcPts val="95"/>
              </a:spcBef>
            </a:pPr>
            <a:r>
              <a:rPr lang="en-US" sz="4000" b="1" u="heavy" spc="-5" dirty="0">
                <a:solidFill>
                  <a:srgbClr val="3333CC"/>
                </a:solidFill>
                <a:uFill>
                  <a:solidFill>
                    <a:srgbClr val="3333CC"/>
                  </a:solidFill>
                </a:uFill>
                <a:latin typeface="Arial" panose="020B0604020202020204" pitchFamily="34" charset="0"/>
                <a:cs typeface="Arial" panose="020B0604020202020204" pitchFamily="34" charset="0"/>
                <a:hlinkClick r:id="rId2"/>
              </a:rPr>
              <a:t>Rutgers Health Faculty </a:t>
            </a:r>
            <a:r>
              <a:rPr lang="en-US" sz="4000" b="1" u="heavy" dirty="0">
                <a:solidFill>
                  <a:srgbClr val="3333CC"/>
                </a:solidFill>
                <a:uFill>
                  <a:solidFill>
                    <a:srgbClr val="3333CC"/>
                  </a:solidFill>
                </a:uFill>
                <a:latin typeface="Arial" panose="020B0604020202020204" pitchFamily="34" charset="0"/>
                <a:cs typeface="Arial" panose="020B0604020202020204" pitchFamily="34" charset="0"/>
                <a:hlinkClick r:id="rId2"/>
              </a:rPr>
              <a:t>Affairs</a:t>
            </a:r>
            <a:r>
              <a:rPr lang="en-US" sz="4000" b="1" u="heavy" spc="35" dirty="0">
                <a:solidFill>
                  <a:srgbClr val="3333CC"/>
                </a:solidFill>
                <a:uFill>
                  <a:solidFill>
                    <a:srgbClr val="3333CC"/>
                  </a:solidFill>
                </a:uFill>
                <a:latin typeface="Arial" panose="020B0604020202020204" pitchFamily="34" charset="0"/>
                <a:cs typeface="Arial" panose="020B0604020202020204" pitchFamily="34" charset="0"/>
                <a:hlinkClick r:id="rId2"/>
              </a:rPr>
              <a:t> </a:t>
            </a:r>
            <a:r>
              <a:rPr lang="en-US" sz="4000" b="1" u="heavy" spc="-5" dirty="0">
                <a:solidFill>
                  <a:srgbClr val="3333CC"/>
                </a:solidFill>
                <a:uFill>
                  <a:solidFill>
                    <a:srgbClr val="3333CC"/>
                  </a:solidFill>
                </a:uFill>
                <a:latin typeface="Arial" panose="020B0604020202020204" pitchFamily="34" charset="0"/>
                <a:cs typeface="Arial" panose="020B0604020202020204" pitchFamily="34" charset="0"/>
                <a:hlinkClick r:id="rId2"/>
              </a:rPr>
              <a:t>Website</a:t>
            </a:r>
            <a:endParaRPr sz="4000" b="1" dirty="0">
              <a:latin typeface="Arial" panose="020B0604020202020204" pitchFamily="34" charset="0"/>
              <a:cs typeface="Arial" panose="020B0604020202020204" pitchFamily="34" charset="0"/>
            </a:endParaRPr>
          </a:p>
        </p:txBody>
      </p:sp>
      <p:sp>
        <p:nvSpPr>
          <p:cNvPr id="3" name="object 3"/>
          <p:cNvSpPr txBox="1"/>
          <p:nvPr/>
        </p:nvSpPr>
        <p:spPr>
          <a:xfrm>
            <a:off x="9598915" y="117475"/>
            <a:ext cx="659765" cy="299720"/>
          </a:xfrm>
          <a:prstGeom prst="rect">
            <a:avLst/>
          </a:prstGeom>
        </p:spPr>
        <p:txBody>
          <a:bodyPr vert="horz" wrap="square" lIns="0" tIns="12700" rIns="0" bIns="0" rtlCol="0">
            <a:spAutoFit/>
          </a:bodyPr>
          <a:lstStyle/>
          <a:p>
            <a:pPr marL="12700">
              <a:spcBef>
                <a:spcPts val="100"/>
              </a:spcBef>
            </a:pPr>
            <a:r>
              <a:rPr spc="-5" dirty="0">
                <a:solidFill>
                  <a:srgbClr val="FFFFFF"/>
                </a:solidFill>
                <a:latin typeface="Arial"/>
                <a:cs typeface="Arial"/>
              </a:rPr>
              <a:t>RB</a:t>
            </a:r>
            <a:r>
              <a:rPr spc="-15" dirty="0">
                <a:solidFill>
                  <a:srgbClr val="FFFFFF"/>
                </a:solidFill>
                <a:latin typeface="Arial"/>
                <a:cs typeface="Arial"/>
              </a:rPr>
              <a:t>H</a:t>
            </a:r>
            <a:r>
              <a:rPr dirty="0">
                <a:solidFill>
                  <a:srgbClr val="FFFFFF"/>
                </a:solidFill>
                <a:latin typeface="Arial"/>
                <a:cs typeface="Arial"/>
              </a:rPr>
              <a:t>S</a:t>
            </a:r>
            <a:endParaRPr dirty="0">
              <a:latin typeface="Arial"/>
              <a:cs typeface="Arial"/>
            </a:endParaRPr>
          </a:p>
        </p:txBody>
      </p:sp>
      <p:sp>
        <p:nvSpPr>
          <p:cNvPr id="4" name="object 4"/>
          <p:cNvSpPr txBox="1"/>
          <p:nvPr/>
        </p:nvSpPr>
        <p:spPr>
          <a:xfrm>
            <a:off x="4239577" y="1044931"/>
            <a:ext cx="3712845" cy="936625"/>
          </a:xfrm>
          <a:prstGeom prst="rect">
            <a:avLst/>
          </a:prstGeom>
        </p:spPr>
        <p:txBody>
          <a:bodyPr vert="horz" wrap="square" lIns="0" tIns="169545" rIns="0" bIns="0" rtlCol="0">
            <a:spAutoFit/>
          </a:bodyPr>
          <a:lstStyle/>
          <a:p>
            <a:pPr algn="ctr">
              <a:spcBef>
                <a:spcPts val="1335"/>
              </a:spcBef>
            </a:pPr>
            <a:r>
              <a:rPr spc="-5" dirty="0">
                <a:latin typeface="Arial"/>
                <a:cs typeface="Arial"/>
              </a:rPr>
              <a:t>https://facultyaffairs.rbhs.rutgers.edu</a:t>
            </a:r>
            <a:endParaRPr dirty="0">
              <a:latin typeface="Arial"/>
              <a:cs typeface="Arial"/>
            </a:endParaRPr>
          </a:p>
          <a:p>
            <a:pPr algn="ctr">
              <a:spcBef>
                <a:spcPts val="1380"/>
              </a:spcBef>
            </a:pPr>
            <a:r>
              <a:rPr sz="2000" b="1" u="sng" dirty="0">
                <a:solidFill>
                  <a:srgbClr val="3333CC"/>
                </a:solidFill>
                <a:uFill>
                  <a:solidFill>
                    <a:srgbClr val="3333CC"/>
                  </a:solidFill>
                </a:uFill>
                <a:latin typeface="Arial"/>
                <a:cs typeface="Arial"/>
                <a:hlinkClick r:id="rId3"/>
              </a:rPr>
              <a:t>Faculty</a:t>
            </a:r>
            <a:r>
              <a:rPr sz="2000" b="1" u="sng" spc="-35" dirty="0">
                <a:solidFill>
                  <a:srgbClr val="3333CC"/>
                </a:solidFill>
                <a:uFill>
                  <a:solidFill>
                    <a:srgbClr val="3333CC"/>
                  </a:solidFill>
                </a:uFill>
                <a:latin typeface="Arial"/>
                <a:cs typeface="Arial"/>
                <a:hlinkClick r:id="rId3"/>
              </a:rPr>
              <a:t> </a:t>
            </a:r>
            <a:r>
              <a:rPr sz="2000" b="1" u="sng" dirty="0">
                <a:solidFill>
                  <a:srgbClr val="3333CC"/>
                </a:solidFill>
                <a:uFill>
                  <a:solidFill>
                    <a:srgbClr val="3333CC"/>
                  </a:solidFill>
                </a:uFill>
                <a:latin typeface="Arial"/>
                <a:cs typeface="Arial"/>
                <a:hlinkClick r:id="rId3"/>
              </a:rPr>
              <a:t>Resources</a:t>
            </a:r>
            <a:endParaRPr sz="2000" b="1" dirty="0">
              <a:latin typeface="Arial"/>
              <a:cs typeface="Arial"/>
            </a:endParaRPr>
          </a:p>
        </p:txBody>
      </p:sp>
      <p:sp>
        <p:nvSpPr>
          <p:cNvPr id="5" name="object 5"/>
          <p:cNvSpPr/>
          <p:nvPr/>
        </p:nvSpPr>
        <p:spPr>
          <a:xfrm>
            <a:off x="2997707" y="2077211"/>
            <a:ext cx="6559296" cy="4507992"/>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DAAF8-722C-8746-EDE3-34B10CD1821A}"/>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0" normalizeH="0" baseline="0" noProof="0" dirty="0">
                <a:ln>
                  <a:noFill/>
                </a:ln>
                <a:solidFill>
                  <a:prstClr val="black"/>
                </a:solidFill>
                <a:effectLst/>
                <a:uLnTx/>
                <a:uFillTx/>
                <a:latin typeface="Arial"/>
                <a:ea typeface="+mj-ea"/>
                <a:cs typeface="Arial"/>
              </a:rPr>
              <a:t>Clinical</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4" name="TextBox 3">
            <a:extLst>
              <a:ext uri="{FF2B5EF4-FFF2-40B4-BE49-F238E27FC236}">
                <a16:creationId xmlns:a16="http://schemas.microsoft.com/office/drawing/2014/main" id="{3E1A986D-F1F9-7D9E-934A-2B54E7A7129E}"/>
              </a:ext>
            </a:extLst>
          </p:cNvPr>
          <p:cNvSpPr txBox="1"/>
          <p:nvPr/>
        </p:nvSpPr>
        <p:spPr>
          <a:xfrm>
            <a:off x="577515" y="1998002"/>
            <a:ext cx="9962147" cy="1885131"/>
          </a:xfrm>
          <a:prstGeom prst="rect">
            <a:avLst/>
          </a:prstGeom>
          <a:noFill/>
        </p:spPr>
        <p:txBody>
          <a:bodyPr wrap="square">
            <a:spAutoFit/>
          </a:bodyPr>
          <a:lstStyle/>
          <a:p>
            <a:pPr marL="355600" marR="0" lvl="0" indent="-342900" algn="l" defTabSz="914400" rtl="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Additional</a:t>
            </a:r>
            <a:r>
              <a:rPr kumimoji="0" lang="en-US" sz="2400" b="1" i="0" u="none" strike="noStrike" kern="1200" cap="none" spc="-5" normalizeH="0" baseline="0" noProof="0" dirty="0">
                <a:ln>
                  <a:noFill/>
                </a:ln>
                <a:solidFill>
                  <a:srgbClr val="3333CC"/>
                </a:solidFill>
                <a:effectLst/>
                <a:uLnTx/>
                <a:uFillTx/>
                <a:latin typeface="Arial"/>
                <a:ea typeface="+mn-ea"/>
                <a:cs typeface="Arial"/>
              </a:rPr>
              <a:t> </a:t>
            </a:r>
            <a:r>
              <a:rPr kumimoji="0" lang="en-US" sz="2400" b="1" i="0" u="none" strike="noStrike" kern="1200" cap="none" spc="-5" normalizeH="0" baseline="0" noProof="0" dirty="0">
                <a:ln>
                  <a:noFill/>
                </a:ln>
                <a:effectLst/>
                <a:uLnTx/>
                <a:uFillTx/>
                <a:latin typeface="Arial"/>
                <a:ea typeface="+mn-ea"/>
                <a:cs typeface="Arial"/>
              </a:rPr>
              <a:t>Criteria* </a:t>
            </a:r>
            <a:r>
              <a:rPr kumimoji="0" lang="en-US" sz="2400" b="1" i="0" u="none" strike="noStrike" kern="1200" cap="none" spc="0" normalizeH="0" baseline="0" noProof="0" dirty="0">
                <a:ln>
                  <a:noFill/>
                </a:ln>
                <a:solidFill>
                  <a:prstClr val="black"/>
                </a:solidFill>
                <a:effectLst/>
                <a:uLnTx/>
                <a:uFillTx/>
                <a:latin typeface="Arial"/>
                <a:ea typeface="+mn-ea"/>
                <a:cs typeface="Arial"/>
              </a:rPr>
              <a:t>for Clinical</a:t>
            </a:r>
            <a:r>
              <a:rPr kumimoji="0" lang="en-US" sz="2400" b="1" i="0" u="none" strike="noStrike" kern="1200" cap="none" spc="-70"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Educator</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Active participation in mentoring is</a:t>
            </a:r>
            <a:r>
              <a:rPr kumimoji="0" lang="en-US" sz="2000" b="0" i="0" u="none" strike="noStrike" kern="1200" cap="none" spc="-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expected</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Quality Improvement (QI) </a:t>
            </a:r>
            <a:r>
              <a:rPr kumimoji="0" lang="en-US" sz="2000" b="0" i="0" u="none" strike="noStrike" kern="1200" cap="none" spc="-5" normalizeH="0" baseline="0" noProof="0" dirty="0">
                <a:ln>
                  <a:noFill/>
                </a:ln>
                <a:solidFill>
                  <a:prstClr val="black"/>
                </a:solidFill>
                <a:effectLst/>
                <a:uLnTx/>
                <a:uFillTx/>
                <a:latin typeface="Arial"/>
                <a:ea typeface="+mn-ea"/>
                <a:cs typeface="Arial"/>
              </a:rPr>
              <a:t>initiatives </a:t>
            </a:r>
            <a:r>
              <a:rPr kumimoji="0" lang="en-US" sz="2000" b="0" i="0" u="none" strike="noStrike" kern="1200" cap="none" spc="0" normalizeH="0" baseline="0" noProof="0" dirty="0">
                <a:ln>
                  <a:noFill/>
                </a:ln>
                <a:solidFill>
                  <a:prstClr val="black"/>
                </a:solidFill>
                <a:effectLst/>
                <a:uLnTx/>
                <a:uFillTx/>
                <a:latin typeface="Arial"/>
                <a:ea typeface="+mn-ea"/>
                <a:cs typeface="Arial"/>
              </a:rPr>
              <a:t>are desirable;</a:t>
            </a:r>
            <a:r>
              <a:rPr kumimoji="0" lang="en-US" sz="2000" b="0" i="0" u="none" strike="noStrike" kern="1200" cap="none" spc="-1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leadership</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Demonstrated engagement in Diversity, </a:t>
            </a:r>
            <a:r>
              <a:rPr kumimoji="0" lang="en-US" sz="2000" b="0" i="0" u="none" strike="noStrike" kern="1200" cap="none" spc="-5" normalizeH="0" baseline="0" noProof="0" dirty="0">
                <a:ln>
                  <a:noFill/>
                </a:ln>
                <a:solidFill>
                  <a:prstClr val="black"/>
                </a:solidFill>
                <a:effectLst/>
                <a:uLnTx/>
                <a:uFillTx/>
                <a:latin typeface="Arial"/>
                <a:ea typeface="+mn-ea"/>
                <a:cs typeface="Arial"/>
              </a:rPr>
              <a:t>Equity, </a:t>
            </a:r>
            <a:r>
              <a:rPr kumimoji="0" lang="en-US" sz="2000" b="0" i="0" u="none" strike="noStrike" kern="1200" cap="none" spc="0" normalizeH="0" baseline="0" noProof="0" dirty="0">
                <a:ln>
                  <a:noFill/>
                </a:ln>
                <a:solidFill>
                  <a:prstClr val="black"/>
                </a:solidFill>
                <a:effectLst/>
                <a:uLnTx/>
                <a:uFillTx/>
                <a:latin typeface="Arial"/>
                <a:ea typeface="+mn-ea"/>
                <a:cs typeface="Arial"/>
              </a:rPr>
              <a:t>and</a:t>
            </a:r>
            <a:r>
              <a:rPr kumimoji="0" lang="en-US" sz="2000" b="0" i="0" u="none" strike="noStrike" kern="1200" cap="none" spc="-12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Inclusion</a:t>
            </a:r>
          </a:p>
          <a:p>
            <a:pPr marL="756285" marR="0" lvl="0" indent="0" algn="l" defTabSz="914400" rtl="0" eaLnBrk="1" fontAlgn="auto" latinLnBrk="0" hangingPunct="1">
              <a:lnSpc>
                <a:spcPct val="100000"/>
              </a:lnSpc>
              <a:spcBef>
                <a:spcPts val="5"/>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programming and self-development</a:t>
            </a:r>
            <a:r>
              <a:rPr kumimoji="0" lang="en-US" sz="2000" b="0" i="0" u="none" strike="noStrike" kern="1200" cap="none" spc="-105" normalizeH="0" baseline="0" noProof="0" dirty="0">
                <a:ln>
                  <a:noFill/>
                </a:ln>
                <a:solidFill>
                  <a:prstClr val="black"/>
                </a:solidFill>
                <a:effectLst/>
                <a:uLnTx/>
                <a:uFillTx/>
                <a:latin typeface="Arial"/>
                <a:ea typeface="+mn-ea"/>
                <a:cs typeface="Arial"/>
              </a:rPr>
              <a:t> </a:t>
            </a:r>
            <a:r>
              <a:rPr kumimoji="0" lang="en-US" sz="2000" b="0" i="0" u="none" strike="noStrike" kern="1200" cap="none" spc="-5" normalizeH="0" baseline="0" noProof="0" dirty="0">
                <a:ln>
                  <a:noFill/>
                </a:ln>
                <a:solidFill>
                  <a:prstClr val="black"/>
                </a:solidFill>
                <a:effectLst/>
                <a:uLnTx/>
                <a:uFillTx/>
                <a:latin typeface="Arial"/>
                <a:ea typeface="+mn-ea"/>
                <a:cs typeface="Arial"/>
              </a:rPr>
              <a:t>activities </a:t>
            </a:r>
          </a:p>
        </p:txBody>
      </p:sp>
      <p:sp>
        <p:nvSpPr>
          <p:cNvPr id="6" name="TextBox 5">
            <a:extLst>
              <a:ext uri="{FF2B5EF4-FFF2-40B4-BE49-F238E27FC236}">
                <a16:creationId xmlns:a16="http://schemas.microsoft.com/office/drawing/2014/main" id="{23E65B3A-6268-C25E-AE93-AA0B38559591}"/>
              </a:ext>
            </a:extLst>
          </p:cNvPr>
          <p:cNvSpPr txBox="1"/>
          <p:nvPr/>
        </p:nvSpPr>
        <p:spPr>
          <a:xfrm>
            <a:off x="838200" y="4681972"/>
            <a:ext cx="8706853"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100"/>
              </a:spcBef>
              <a:spcAft>
                <a:spcPts val="0"/>
              </a:spcAft>
              <a:buClrTx/>
              <a:buSzTx/>
              <a:buFontTx/>
              <a:buNone/>
              <a:tabLst/>
              <a:defRPr/>
            </a:pPr>
            <a:r>
              <a:rPr kumimoji="0" lang="en-US" sz="1800" b="0" i="0" u="none" strike="noStrike" kern="1200" cap="none" spc="-5" normalizeH="0" baseline="0" noProof="0" dirty="0">
                <a:ln>
                  <a:noFill/>
                </a:ln>
                <a:solidFill>
                  <a:prstClr val="black"/>
                </a:solidFill>
                <a:effectLst/>
                <a:uLnTx/>
                <a:uFillTx/>
                <a:latin typeface="Arial"/>
                <a:ea typeface="+mn-ea"/>
                <a:cs typeface="Arial"/>
              </a:rPr>
              <a:t>*</a:t>
            </a:r>
            <a:r>
              <a:rPr kumimoji="0" lang="en-US" sz="1800" b="0" i="0" u="none" strike="noStrike" kern="1200" cap="none" spc="-5" normalizeH="0" baseline="0" noProof="0" dirty="0">
                <a:ln>
                  <a:noFill/>
                </a:ln>
                <a:solidFill>
                  <a:prstClr val="black"/>
                </a:solidFill>
                <a:effectLst/>
                <a:uLnTx/>
                <a:uFillTx/>
                <a:latin typeface="Arial"/>
                <a:ea typeface="+mn-ea"/>
                <a:cs typeface="Arial"/>
                <a:hlinkClick r:id="rId2"/>
              </a:rPr>
              <a:t>Rutgers Health Criteria </a:t>
            </a:r>
            <a:r>
              <a:rPr kumimoji="0" lang="en-US" sz="1800" b="0" i="0" u="none" strike="noStrike" kern="1200" cap="none" spc="0" normalizeH="0" baseline="0" noProof="0" dirty="0">
                <a:ln>
                  <a:noFill/>
                </a:ln>
                <a:solidFill>
                  <a:prstClr val="black"/>
                </a:solidFill>
                <a:effectLst/>
                <a:uLnTx/>
                <a:uFillTx/>
                <a:latin typeface="Arial"/>
                <a:ea typeface="+mn-ea"/>
                <a:cs typeface="Arial"/>
                <a:hlinkClick r:id="rId2"/>
              </a:rPr>
              <a:t>for </a:t>
            </a:r>
            <a:r>
              <a:rPr kumimoji="0" lang="en-US" sz="1800" b="0" i="0" u="none" strike="noStrike" kern="1200" cap="none" spc="-5" normalizeH="0" baseline="0" noProof="0" dirty="0">
                <a:ln>
                  <a:noFill/>
                </a:ln>
                <a:solidFill>
                  <a:prstClr val="black"/>
                </a:solidFill>
                <a:effectLst/>
                <a:uLnTx/>
                <a:uFillTx/>
                <a:latin typeface="Arial"/>
                <a:ea typeface="+mn-ea"/>
                <a:cs typeface="Arial"/>
                <a:hlinkClick r:id="rId2"/>
              </a:rPr>
              <a:t>promotion </a:t>
            </a:r>
            <a:r>
              <a:rPr kumimoji="0" lang="en-US" sz="1800" b="0" i="0" u="none" strike="noStrike" kern="1200" cap="none" spc="0" normalizeH="0" baseline="0" noProof="0" dirty="0">
                <a:ln>
                  <a:noFill/>
                </a:ln>
                <a:solidFill>
                  <a:prstClr val="black"/>
                </a:solidFill>
                <a:effectLst/>
                <a:uLnTx/>
                <a:uFillTx/>
                <a:latin typeface="Arial"/>
                <a:ea typeface="+mn-ea"/>
                <a:cs typeface="Arial"/>
                <a:hlinkClick r:id="rId2"/>
              </a:rPr>
              <a:t>to </a:t>
            </a:r>
            <a:r>
              <a:rPr kumimoji="0" lang="en-US" sz="1800" b="0" i="0" u="none" strike="noStrike" kern="1200" cap="none" spc="-5" normalizeH="0" baseline="0" noProof="0" dirty="0">
                <a:ln>
                  <a:noFill/>
                </a:ln>
                <a:solidFill>
                  <a:prstClr val="black"/>
                </a:solidFill>
                <a:effectLst/>
                <a:uLnTx/>
                <a:uFillTx/>
                <a:latin typeface="Arial"/>
                <a:ea typeface="+mn-ea"/>
                <a:cs typeface="Arial"/>
                <a:hlinkClick r:id="rId2"/>
              </a:rPr>
              <a:t>Associate Professor or higher</a:t>
            </a:r>
            <a:endParaRPr kumimoji="0" lang="en-US" sz="1800" b="0" i="0" u="none" strike="noStrike" kern="1200" cap="none" spc="95"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3556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94818-FA50-CC81-B712-D69F7A0658C6}"/>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Teaching</a:t>
            </a:r>
            <a:r>
              <a:rPr kumimoji="0" lang="en-US" sz="4000" b="1" i="0" u="none" strike="noStrike" kern="0" cap="none" spc="-11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Content Placeholder 2">
            <a:extLst>
              <a:ext uri="{FF2B5EF4-FFF2-40B4-BE49-F238E27FC236}">
                <a16:creationId xmlns:a16="http://schemas.microsoft.com/office/drawing/2014/main" id="{7AD50045-4310-EBC3-70C0-EB0023A427E3}"/>
              </a:ext>
            </a:extLst>
          </p:cNvPr>
          <p:cNvSpPr>
            <a:spLocks noGrp="1"/>
          </p:cNvSpPr>
          <p:nvPr>
            <p:ph idx="1"/>
          </p:nvPr>
        </p:nvSpPr>
        <p:spPr/>
        <p:txBody>
          <a:bodyPr>
            <a:normAutofit fontScale="92500" lnSpcReduction="20000"/>
          </a:bodyPr>
          <a:lstStyle/>
          <a:p>
            <a:pPr marL="355600" marR="0" lvl="0" indent="-342900" algn="l" defTabSz="914400" rtl="0" eaLnBrk="1" fontAlgn="auto" latinLnBrk="0" hangingPunct="1">
              <a:lnSpc>
                <a:spcPct val="100000"/>
              </a:lnSpc>
              <a:spcBef>
                <a:spcPts val="1110"/>
              </a:spcBef>
              <a:spcAft>
                <a:spcPts val="0"/>
              </a:spcAft>
              <a:buClrTx/>
              <a:buSzTx/>
              <a:buFontTx/>
              <a:buChar char="•"/>
              <a:tabLst>
                <a:tab pos="354965" algn="l"/>
                <a:tab pos="355600" algn="l"/>
              </a:tabLst>
              <a:defRPr/>
            </a:pPr>
            <a:r>
              <a:rPr kumimoji="0" lang="en-US" sz="2600" b="0" i="0" u="none" strike="noStrike" kern="1200" cap="none" spc="0" normalizeH="0" baseline="0" noProof="0" dirty="0">
                <a:ln>
                  <a:noFill/>
                </a:ln>
                <a:solidFill>
                  <a:prstClr val="black"/>
                </a:solidFill>
                <a:effectLst/>
                <a:uLnTx/>
                <a:uFillTx/>
                <a:latin typeface="Arial"/>
                <a:ea typeface="+mn-ea"/>
                <a:cs typeface="Arial"/>
              </a:rPr>
              <a:t>Education</a:t>
            </a:r>
            <a:r>
              <a:rPr kumimoji="0" lang="en-US" sz="2600" b="0" i="0" u="none" strike="noStrike" kern="1200" cap="none" spc="15" normalizeH="0" baseline="0" noProof="0" dirty="0">
                <a:ln>
                  <a:noFill/>
                </a:ln>
                <a:solidFill>
                  <a:prstClr val="black"/>
                </a:solidFill>
                <a:effectLst/>
                <a:uLnTx/>
                <a:uFillTx/>
                <a:latin typeface="Arial"/>
                <a:ea typeface="+mn-ea"/>
                <a:cs typeface="Arial"/>
              </a:rPr>
              <a:t> </a:t>
            </a:r>
            <a:r>
              <a:rPr kumimoji="0" lang="en-US" sz="2600" b="0" i="0" u="none" strike="noStrike" kern="1200" cap="none" spc="-5" normalizeH="0" baseline="0" noProof="0" dirty="0">
                <a:ln>
                  <a:noFill/>
                </a:ln>
                <a:solidFill>
                  <a:prstClr val="black"/>
                </a:solidFill>
                <a:effectLst/>
                <a:uLnTx/>
                <a:uFillTx/>
                <a:latin typeface="Arial"/>
                <a:ea typeface="+mn-ea"/>
                <a:cs typeface="Arial"/>
              </a:rPr>
              <a:t>leader</a:t>
            </a: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1015"/>
              </a:spcBef>
              <a:spcAft>
                <a:spcPts val="0"/>
              </a:spcAft>
              <a:buClrTx/>
              <a:buSzTx/>
              <a:buFontTx/>
              <a:buChar char="•"/>
              <a:tabLst>
                <a:tab pos="354965" algn="l"/>
                <a:tab pos="355600"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Evidence </a:t>
            </a:r>
            <a:r>
              <a:rPr kumimoji="0" lang="en-US" sz="2600" b="0" i="0" u="none" strike="noStrike" kern="1200" cap="none" spc="0" normalizeH="0" baseline="0" noProof="0" dirty="0">
                <a:ln>
                  <a:noFill/>
                </a:ln>
                <a:solidFill>
                  <a:prstClr val="black"/>
                </a:solidFill>
                <a:effectLst/>
                <a:uLnTx/>
                <a:uFillTx/>
                <a:latin typeface="Arial"/>
                <a:ea typeface="+mn-ea"/>
                <a:cs typeface="Arial"/>
              </a:rPr>
              <a:t>of outstanding contributions to</a:t>
            </a:r>
            <a:r>
              <a:rPr kumimoji="0" lang="en-US" sz="2600" b="0" i="0" u="none" strike="noStrike" kern="1200" cap="none" spc="75" normalizeH="0" baseline="0" noProof="0" dirty="0">
                <a:ln>
                  <a:noFill/>
                </a:ln>
                <a:solidFill>
                  <a:prstClr val="black"/>
                </a:solidFill>
                <a:effectLst/>
                <a:uLnTx/>
                <a:uFillTx/>
                <a:latin typeface="Arial"/>
                <a:ea typeface="+mn-ea"/>
                <a:cs typeface="Arial"/>
              </a:rPr>
              <a:t> </a:t>
            </a:r>
            <a:r>
              <a:rPr kumimoji="0" lang="en-US" sz="2600" b="0" i="0" u="none" strike="noStrike" kern="1200" cap="none" spc="-5" normalizeH="0" baseline="0" noProof="0" dirty="0">
                <a:ln>
                  <a:noFill/>
                </a:ln>
                <a:solidFill>
                  <a:prstClr val="black"/>
                </a:solidFill>
                <a:effectLst/>
                <a:uLnTx/>
                <a:uFillTx/>
                <a:latin typeface="Arial"/>
                <a:ea typeface="+mn-ea"/>
                <a:cs typeface="Arial"/>
              </a:rPr>
              <a:t>teaching</a:t>
            </a: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Publication of teaching methods and</a:t>
            </a:r>
            <a:r>
              <a:rPr kumimoji="0" lang="en-US" sz="2200" b="0" i="0" u="none" strike="noStrike" kern="1200" cap="none" spc="-11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materials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Creation of outstanding continuing education and teaching</a:t>
            </a:r>
            <a:r>
              <a:rPr kumimoji="0" lang="en-US" sz="2200" b="0" i="0" u="none" strike="noStrike" kern="1200" cap="none" spc="-14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programs</a:t>
            </a:r>
          </a:p>
          <a:p>
            <a:pPr marL="355600" marR="0" lvl="0" indent="-342900" algn="l" defTabSz="914400" rtl="0" eaLnBrk="1" fontAlgn="auto" latinLnBrk="0" hangingPunct="1">
              <a:lnSpc>
                <a:spcPct val="100000"/>
              </a:lnSpc>
              <a:spcBef>
                <a:spcPts val="1010"/>
              </a:spcBef>
              <a:spcAft>
                <a:spcPts val="0"/>
              </a:spcAft>
              <a:buClrTx/>
              <a:buSzTx/>
              <a:buFontTx/>
              <a:buChar char="•"/>
              <a:tabLst>
                <a:tab pos="354965" algn="l"/>
                <a:tab pos="355600"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Assemble, maintain, update an educator’s</a:t>
            </a:r>
            <a:r>
              <a:rPr kumimoji="0" lang="en-US" sz="2600" b="0" i="0" u="none" strike="noStrike" kern="1200" cap="none" spc="55" normalizeH="0" baseline="0" noProof="0" dirty="0">
                <a:ln>
                  <a:noFill/>
                </a:ln>
                <a:solidFill>
                  <a:prstClr val="black"/>
                </a:solidFill>
                <a:effectLst/>
                <a:uLnTx/>
                <a:uFillTx/>
                <a:latin typeface="Arial"/>
                <a:ea typeface="+mn-ea"/>
                <a:cs typeface="Arial"/>
              </a:rPr>
              <a:t> </a:t>
            </a:r>
            <a:r>
              <a:rPr kumimoji="0" lang="en-US" sz="2600" b="0" i="0" u="none" strike="noStrike" kern="1200" cap="none" spc="-5" normalizeH="0" baseline="0" noProof="0" dirty="0">
                <a:ln>
                  <a:noFill/>
                </a:ln>
                <a:solidFill>
                  <a:prstClr val="black"/>
                </a:solidFill>
                <a:effectLst/>
                <a:uLnTx/>
                <a:uFillTx/>
                <a:latin typeface="Arial"/>
                <a:ea typeface="+mn-ea"/>
                <a:cs typeface="Arial"/>
              </a:rPr>
              <a:t>portfolio/dossier</a:t>
            </a: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Regional/nationally recognized scholarship for their</a:t>
            </a:r>
            <a:r>
              <a:rPr kumimoji="0" lang="en-US" sz="2200" b="0" i="0" u="none" strike="noStrike" kern="1200" cap="none" spc="-13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educational</a:t>
            </a:r>
          </a:p>
          <a:p>
            <a:pPr marL="756285"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accomplishments but may publish on non-educational topics as</a:t>
            </a:r>
            <a:r>
              <a:rPr kumimoji="0" lang="en-US" sz="2200" b="0" i="0" u="none" strike="noStrike" kern="1200" cap="none" spc="-16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well</a:t>
            </a: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Published, peer-reviewed papers on education,</a:t>
            </a:r>
            <a:r>
              <a:rPr kumimoji="0" lang="en-US" sz="2200" b="0" i="0" u="none" strike="noStrike" kern="1200" cap="none" spc="-145"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textbooks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Invited</a:t>
            </a:r>
            <a:r>
              <a:rPr kumimoji="0" lang="en-US" sz="2200" b="0" i="0" u="none" strike="noStrike" kern="1200" cap="none" spc="-25"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talks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200" b="0" i="0" u="none" strike="noStrike" kern="1200" cap="none" spc="0" normalizeH="0" baseline="0" noProof="0" dirty="0">
                <a:ln>
                  <a:noFill/>
                </a:ln>
                <a:solidFill>
                  <a:prstClr val="black"/>
                </a:solidFill>
                <a:effectLst/>
                <a:uLnTx/>
                <a:uFillTx/>
                <a:latin typeface="Arial"/>
                <a:ea typeface="+mn-ea"/>
                <a:cs typeface="Arial"/>
              </a:rPr>
              <a:t>Memberships in program review or accreditation committees,</a:t>
            </a:r>
            <a:r>
              <a:rPr kumimoji="0" lang="en-US" sz="2200" b="0" i="0" u="none" strike="noStrike" kern="1200" cap="none" spc="-210" normalizeH="0" baseline="0" noProof="0" dirty="0">
                <a:ln>
                  <a:noFill/>
                </a:ln>
                <a:solidFill>
                  <a:prstClr val="black"/>
                </a:solidFill>
                <a:effectLst/>
                <a:uLnTx/>
                <a:uFillTx/>
                <a:latin typeface="Arial"/>
                <a:ea typeface="+mn-ea"/>
                <a:cs typeface="Arial"/>
              </a:rPr>
              <a:t> </a:t>
            </a:r>
            <a:r>
              <a:rPr kumimoji="0" lang="en-US" sz="2200" b="0" i="0" u="none" strike="noStrike" kern="1200" cap="none" spc="0" normalizeH="0" baseline="0" noProof="0" dirty="0">
                <a:ln>
                  <a:noFill/>
                </a:ln>
                <a:solidFill>
                  <a:prstClr val="black"/>
                </a:solidFill>
                <a:effectLst/>
                <a:uLnTx/>
                <a:uFillTx/>
                <a:latin typeface="Arial"/>
                <a:ea typeface="+mn-ea"/>
                <a:cs typeface="Arial"/>
              </a:rPr>
              <a:t>etc.</a:t>
            </a:r>
          </a:p>
          <a:p>
            <a:pPr marL="355600" marR="0" lvl="0" indent="-342900" algn="l" defTabSz="914400" rtl="0" eaLnBrk="1" fontAlgn="auto" latinLnBrk="0" hangingPunct="1">
              <a:lnSpc>
                <a:spcPct val="100000"/>
              </a:lnSpc>
              <a:spcBef>
                <a:spcPts val="1005"/>
              </a:spcBef>
              <a:spcAft>
                <a:spcPts val="0"/>
              </a:spcAft>
              <a:buClrTx/>
              <a:buSzTx/>
              <a:buFontTx/>
              <a:buChar char="•"/>
              <a:tabLst>
                <a:tab pos="354965" algn="l"/>
                <a:tab pos="355600"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Excellence in patient care and administration, </a:t>
            </a:r>
            <a:r>
              <a:rPr kumimoji="0" lang="en-US" sz="2600" b="0" i="0" u="none" strike="noStrike" kern="1200" cap="none" spc="0" normalizeH="0" baseline="0" noProof="0" dirty="0">
                <a:ln>
                  <a:noFill/>
                </a:ln>
                <a:solidFill>
                  <a:prstClr val="black"/>
                </a:solidFill>
                <a:effectLst/>
                <a:uLnTx/>
                <a:uFillTx/>
                <a:latin typeface="Arial"/>
                <a:ea typeface="+mn-ea"/>
                <a:cs typeface="Arial"/>
              </a:rPr>
              <a:t>if</a:t>
            </a:r>
            <a:r>
              <a:rPr kumimoji="0" lang="en-US" sz="2600" b="0" i="0" u="none" strike="noStrike" kern="1200" cap="none" spc="145" normalizeH="0" baseline="0" noProof="0" dirty="0">
                <a:ln>
                  <a:noFill/>
                </a:ln>
                <a:solidFill>
                  <a:prstClr val="black"/>
                </a:solidFill>
                <a:effectLst/>
                <a:uLnTx/>
                <a:uFillTx/>
                <a:latin typeface="Arial"/>
                <a:ea typeface="+mn-ea"/>
                <a:cs typeface="Arial"/>
              </a:rPr>
              <a:t> </a:t>
            </a:r>
            <a:r>
              <a:rPr kumimoji="0" lang="en-US" sz="2600" b="0" i="0" u="none" strike="noStrike" kern="1200" cap="none" spc="-5" normalizeH="0" baseline="0" noProof="0" dirty="0">
                <a:ln>
                  <a:noFill/>
                </a:ln>
                <a:solidFill>
                  <a:prstClr val="black"/>
                </a:solidFill>
                <a:effectLst/>
                <a:uLnTx/>
                <a:uFillTx/>
                <a:latin typeface="Arial"/>
                <a:ea typeface="+mn-ea"/>
                <a:cs typeface="Arial"/>
              </a:rPr>
              <a:t>applicable</a:t>
            </a: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355600" marR="0" lvl="0" indent="-342900" algn="l" defTabSz="914400" rtl="0" eaLnBrk="1" fontAlgn="auto" latinLnBrk="0" hangingPunct="1">
              <a:lnSpc>
                <a:spcPct val="100000"/>
              </a:lnSpc>
              <a:spcBef>
                <a:spcPts val="1010"/>
              </a:spcBef>
              <a:spcAft>
                <a:spcPts val="0"/>
              </a:spcAft>
              <a:buClrTx/>
              <a:buSzTx/>
              <a:buFontTx/>
              <a:buChar char="•"/>
              <a:tabLst>
                <a:tab pos="354965" algn="l"/>
                <a:tab pos="355600" algn="l"/>
              </a:tabLst>
              <a:defRPr/>
            </a:pPr>
            <a:r>
              <a:rPr kumimoji="0" lang="en-US" sz="2600" b="0" i="0" u="none" strike="noStrike" kern="1200" cap="none" spc="0" normalizeH="0" baseline="0" noProof="0" dirty="0">
                <a:ln>
                  <a:noFill/>
                </a:ln>
                <a:solidFill>
                  <a:prstClr val="black"/>
                </a:solidFill>
                <a:effectLst/>
                <a:uLnTx/>
                <a:uFillTx/>
                <a:latin typeface="Arial"/>
                <a:ea typeface="+mn-ea"/>
                <a:cs typeface="Arial"/>
              </a:rPr>
              <a:t>Professionalism</a:t>
            </a:r>
          </a:p>
          <a:p>
            <a:endParaRPr lang="en-US" dirty="0"/>
          </a:p>
        </p:txBody>
      </p:sp>
    </p:spTree>
    <p:extLst>
      <p:ext uri="{BB962C8B-B14F-4D97-AF65-F5344CB8AC3E}">
        <p14:creationId xmlns:p14="http://schemas.microsoft.com/office/powerpoint/2010/main" val="40782038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B3172-6E49-4ECC-6752-E6D7B04F585A}"/>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Teaching Track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Criteria</a:t>
            </a:r>
            <a:endParaRPr lang="en-US" sz="4000" dirty="0"/>
          </a:p>
        </p:txBody>
      </p:sp>
      <p:sp>
        <p:nvSpPr>
          <p:cNvPr id="3" name="Content Placeholder 2">
            <a:extLst>
              <a:ext uri="{FF2B5EF4-FFF2-40B4-BE49-F238E27FC236}">
                <a16:creationId xmlns:a16="http://schemas.microsoft.com/office/drawing/2014/main" id="{D3ABD7EE-16BC-203E-5B97-91B013AFDBC1}"/>
              </a:ext>
            </a:extLst>
          </p:cNvPr>
          <p:cNvSpPr>
            <a:spLocks noGrp="1"/>
          </p:cNvSpPr>
          <p:nvPr>
            <p:ph idx="1"/>
          </p:nvPr>
        </p:nvSpPr>
        <p:spPr/>
        <p:txBody>
          <a:bodyPr>
            <a:normAutofit/>
          </a:bodyPr>
          <a:lstStyle/>
          <a:p>
            <a:pPr marL="355600" indent="-342900">
              <a:lnSpc>
                <a:spcPct val="100000"/>
              </a:lnSpc>
              <a:spcBef>
                <a:spcPts val="675"/>
              </a:spcBef>
              <a:buFont typeface="Arial"/>
              <a:buChar char="•"/>
              <a:tabLst>
                <a:tab pos="354965" algn="l"/>
                <a:tab pos="355600" algn="l"/>
              </a:tabLst>
            </a:pPr>
            <a:r>
              <a:rPr lang="en-US" sz="2400" b="1" dirty="0">
                <a:latin typeface="Arial"/>
                <a:cs typeface="Arial"/>
              </a:rPr>
              <a:t>Teaching</a:t>
            </a:r>
            <a:r>
              <a:rPr lang="en-US" sz="2400" b="1" spc="-5" dirty="0">
                <a:latin typeface="Arial"/>
                <a:cs typeface="Arial"/>
              </a:rPr>
              <a:t> Excellence</a:t>
            </a:r>
            <a:endParaRPr lang="en-US" sz="2400" dirty="0">
              <a:latin typeface="Arial"/>
              <a:cs typeface="Arial"/>
            </a:endParaRPr>
          </a:p>
          <a:p>
            <a:pPr marL="756285" marR="66675" lvl="1" indent="-287020">
              <a:lnSpc>
                <a:spcPct val="100000"/>
              </a:lnSpc>
              <a:spcBef>
                <a:spcPts val="480"/>
              </a:spcBef>
              <a:buChar char="–"/>
              <a:tabLst>
                <a:tab pos="756285" algn="l"/>
                <a:tab pos="756920" algn="l"/>
              </a:tabLst>
            </a:pPr>
            <a:r>
              <a:rPr lang="en-US" sz="2000" dirty="0">
                <a:latin typeface="Arial"/>
                <a:cs typeface="Arial"/>
              </a:rPr>
              <a:t>Can take many forms including curriculum and course</a:t>
            </a:r>
            <a:r>
              <a:rPr lang="en-US" sz="2000" spc="-180" dirty="0">
                <a:latin typeface="Arial"/>
                <a:cs typeface="Arial"/>
              </a:rPr>
              <a:t> </a:t>
            </a:r>
            <a:r>
              <a:rPr lang="en-US" sz="2000" dirty="0">
                <a:latin typeface="Arial"/>
                <a:cs typeface="Arial"/>
              </a:rPr>
              <a:t>development,  training, teaching and advising students, residents, fellows and colleagues through</a:t>
            </a:r>
            <a:r>
              <a:rPr lang="en-US" sz="2000" spc="-70" dirty="0">
                <a:latin typeface="Arial"/>
                <a:cs typeface="Arial"/>
              </a:rPr>
              <a:t> </a:t>
            </a:r>
            <a:r>
              <a:rPr lang="en-US" sz="2000" dirty="0">
                <a:latin typeface="Arial"/>
                <a:cs typeface="Arial"/>
              </a:rPr>
              <a:t>mentoring</a:t>
            </a:r>
          </a:p>
          <a:p>
            <a:pPr marL="756285" marR="5080" lvl="1" indent="-287020">
              <a:lnSpc>
                <a:spcPct val="100000"/>
              </a:lnSpc>
              <a:spcBef>
                <a:spcPts val="484"/>
              </a:spcBef>
              <a:buChar char="–"/>
              <a:tabLst>
                <a:tab pos="756285" algn="l"/>
                <a:tab pos="756920" algn="l"/>
              </a:tabLst>
            </a:pPr>
            <a:r>
              <a:rPr lang="en-US" sz="2000" dirty="0">
                <a:latin typeface="Arial"/>
                <a:cs typeface="Arial"/>
              </a:rPr>
              <a:t>Can be in multiple settings, including classroom, online,</a:t>
            </a:r>
            <a:r>
              <a:rPr lang="en-US" sz="2000" spc="-140" dirty="0">
                <a:latin typeface="Arial"/>
                <a:cs typeface="Arial"/>
              </a:rPr>
              <a:t> </a:t>
            </a:r>
            <a:r>
              <a:rPr lang="en-US" sz="2000" dirty="0">
                <a:latin typeface="Arial"/>
                <a:cs typeface="Arial"/>
              </a:rPr>
              <a:t>laboratories,  in/outpatient and</a:t>
            </a:r>
            <a:r>
              <a:rPr lang="en-US" sz="2000" spc="-60" dirty="0">
                <a:latin typeface="Arial"/>
                <a:cs typeface="Arial"/>
              </a:rPr>
              <a:t> </a:t>
            </a:r>
            <a:r>
              <a:rPr lang="en-US" sz="2000" dirty="0">
                <a:latin typeface="Arial"/>
                <a:cs typeface="Arial"/>
              </a:rPr>
              <a:t>community</a:t>
            </a:r>
          </a:p>
          <a:p>
            <a:pPr marL="355600" indent="-342900">
              <a:lnSpc>
                <a:spcPct val="100000"/>
              </a:lnSpc>
              <a:spcBef>
                <a:spcPts val="575"/>
              </a:spcBef>
              <a:buFont typeface="Arial"/>
              <a:buChar char="•"/>
              <a:tabLst>
                <a:tab pos="354965" algn="l"/>
                <a:tab pos="355600" algn="l"/>
              </a:tabLst>
            </a:pPr>
            <a:r>
              <a:rPr lang="en-US" sz="2400" b="1" dirty="0">
                <a:latin typeface="Arial"/>
                <a:cs typeface="Arial"/>
              </a:rPr>
              <a:t>Scholarly</a:t>
            </a:r>
            <a:r>
              <a:rPr lang="en-US" sz="2400" b="1" spc="-5" dirty="0">
                <a:latin typeface="Arial"/>
                <a:cs typeface="Arial"/>
              </a:rPr>
              <a:t> </a:t>
            </a:r>
            <a:r>
              <a:rPr lang="en-US" sz="2400" b="1" dirty="0">
                <a:latin typeface="Arial"/>
                <a:cs typeface="Arial"/>
              </a:rPr>
              <a:t>Activities</a:t>
            </a:r>
            <a:endParaRPr lang="en-US" sz="2400" dirty="0">
              <a:latin typeface="Arial"/>
              <a:cs typeface="Arial"/>
            </a:endParaRPr>
          </a:p>
          <a:p>
            <a:pPr marL="756285" marR="57150" lvl="1" indent="-287020">
              <a:lnSpc>
                <a:spcPct val="100000"/>
              </a:lnSpc>
              <a:spcBef>
                <a:spcPts val="480"/>
              </a:spcBef>
              <a:buChar char="–"/>
              <a:tabLst>
                <a:tab pos="756285" algn="l"/>
                <a:tab pos="756920" algn="l"/>
              </a:tabLst>
            </a:pPr>
            <a:r>
              <a:rPr lang="en-US" sz="2000" dirty="0">
                <a:latin typeface="Arial"/>
                <a:cs typeface="Arial"/>
              </a:rPr>
              <a:t>Focused on specific area of education, should be a theme(s) of</a:t>
            </a:r>
            <a:r>
              <a:rPr lang="en-US" sz="2000" spc="-225" dirty="0">
                <a:latin typeface="Arial"/>
                <a:cs typeface="Arial"/>
              </a:rPr>
              <a:t> </a:t>
            </a:r>
            <a:r>
              <a:rPr lang="en-US" sz="2000" dirty="0">
                <a:latin typeface="Arial"/>
                <a:cs typeface="Arial"/>
              </a:rPr>
              <a:t>peer  reviewed work and nationally accessible and</a:t>
            </a:r>
            <a:r>
              <a:rPr lang="en-US" sz="2000" spc="-130" dirty="0">
                <a:latin typeface="Arial"/>
                <a:cs typeface="Arial"/>
              </a:rPr>
              <a:t> </a:t>
            </a:r>
            <a:r>
              <a:rPr lang="en-US" sz="2000" dirty="0">
                <a:latin typeface="Arial"/>
                <a:cs typeface="Arial"/>
              </a:rPr>
              <a:t>recognized</a:t>
            </a:r>
          </a:p>
          <a:p>
            <a:pPr marL="756285" lvl="1" indent="-287020">
              <a:lnSpc>
                <a:spcPct val="100000"/>
              </a:lnSpc>
              <a:spcBef>
                <a:spcPts val="480"/>
              </a:spcBef>
              <a:buChar char="–"/>
              <a:tabLst>
                <a:tab pos="756285" algn="l"/>
                <a:tab pos="756920" algn="l"/>
              </a:tabLst>
            </a:pPr>
            <a:r>
              <a:rPr lang="en-US" sz="2000" dirty="0">
                <a:latin typeface="Arial"/>
                <a:cs typeface="Arial"/>
              </a:rPr>
              <a:t>Appropriate activities</a:t>
            </a:r>
            <a:r>
              <a:rPr lang="en-US" sz="2000" spc="-45" dirty="0">
                <a:latin typeface="Arial"/>
                <a:cs typeface="Arial"/>
              </a:rPr>
              <a:t> </a:t>
            </a:r>
            <a:r>
              <a:rPr lang="en-US" sz="2000" dirty="0">
                <a:latin typeface="Arial"/>
                <a:cs typeface="Arial"/>
              </a:rPr>
              <a:t>include:</a:t>
            </a:r>
          </a:p>
          <a:p>
            <a:pPr marL="1155700" marR="27305" lvl="2" indent="-228600">
              <a:lnSpc>
                <a:spcPct val="100000"/>
              </a:lnSpc>
              <a:spcBef>
                <a:spcPts val="445"/>
              </a:spcBef>
              <a:buChar char="•"/>
              <a:tabLst>
                <a:tab pos="1155700" algn="l"/>
                <a:tab pos="1156335" algn="l"/>
              </a:tabLst>
            </a:pPr>
            <a:r>
              <a:rPr lang="en-US" sz="1800" spc="-5" dirty="0">
                <a:latin typeface="Arial"/>
                <a:cs typeface="Arial"/>
              </a:rPr>
              <a:t>Publication </a:t>
            </a:r>
            <a:r>
              <a:rPr lang="en-US" sz="1800" dirty="0">
                <a:latin typeface="Arial"/>
                <a:cs typeface="Arial"/>
              </a:rPr>
              <a:t>of </a:t>
            </a:r>
            <a:r>
              <a:rPr lang="en-US" sz="1800" spc="-5" dirty="0">
                <a:latin typeface="Arial"/>
                <a:cs typeface="Arial"/>
              </a:rPr>
              <a:t>case reports/series, educational materials, scholarly  </a:t>
            </a:r>
            <a:r>
              <a:rPr lang="en-US" sz="1800" spc="-10" dirty="0">
                <a:latin typeface="Arial"/>
                <a:cs typeface="Arial"/>
              </a:rPr>
              <a:t>reviews, </a:t>
            </a:r>
            <a:r>
              <a:rPr lang="en-US" sz="1800" spc="-5" dirty="0">
                <a:latin typeface="Arial"/>
                <a:cs typeface="Arial"/>
              </a:rPr>
              <a:t>book chapters or textbook authorship or editorship, creation </a:t>
            </a:r>
            <a:r>
              <a:rPr lang="en-US" sz="1800" dirty="0">
                <a:latin typeface="Arial"/>
                <a:cs typeface="Arial"/>
              </a:rPr>
              <a:t>of  </a:t>
            </a:r>
            <a:r>
              <a:rPr lang="en-US" sz="1800" spc="-5" dirty="0">
                <a:latin typeface="Arial"/>
                <a:cs typeface="Arial"/>
              </a:rPr>
              <a:t>novel computer programs, development </a:t>
            </a:r>
            <a:r>
              <a:rPr lang="en-US" sz="1800" dirty="0">
                <a:latin typeface="Arial"/>
                <a:cs typeface="Arial"/>
              </a:rPr>
              <a:t>of </a:t>
            </a:r>
            <a:r>
              <a:rPr lang="en-US" sz="1800" spc="-5" dirty="0">
                <a:latin typeface="Arial"/>
                <a:cs typeface="Arial"/>
              </a:rPr>
              <a:t>innovative teaching</a:t>
            </a:r>
            <a:r>
              <a:rPr lang="en-US" sz="1800" spc="130" dirty="0">
                <a:latin typeface="Arial"/>
                <a:cs typeface="Arial"/>
              </a:rPr>
              <a:t> </a:t>
            </a:r>
            <a:r>
              <a:rPr lang="en-US" sz="1800" spc="-5" dirty="0">
                <a:latin typeface="Arial"/>
                <a:cs typeface="Arial"/>
              </a:rPr>
              <a:t>materials</a:t>
            </a:r>
            <a:endParaRPr lang="en-US" sz="1800" dirty="0">
              <a:latin typeface="Arial"/>
              <a:cs typeface="Arial"/>
            </a:endParaRPr>
          </a:p>
          <a:p>
            <a:endParaRPr lang="en-US" dirty="0"/>
          </a:p>
        </p:txBody>
      </p:sp>
    </p:spTree>
    <p:extLst>
      <p:ext uri="{BB962C8B-B14F-4D97-AF65-F5344CB8AC3E}">
        <p14:creationId xmlns:p14="http://schemas.microsoft.com/office/powerpoint/2010/main" val="5130853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DAA79-06FC-E043-F455-0DA8162ED779}"/>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5" normalizeH="0" baseline="0" noProof="0" dirty="0">
                <a:ln>
                  <a:noFill/>
                </a:ln>
                <a:solidFill>
                  <a:prstClr val="black"/>
                </a:solidFill>
                <a:effectLst/>
                <a:uLnTx/>
                <a:uFillTx/>
                <a:latin typeface="Arial"/>
                <a:ea typeface="+mj-ea"/>
                <a:cs typeface="Arial"/>
              </a:rPr>
              <a:t>Teaching</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2D2A7361-5721-C2A7-96CB-3EA36C7F68AC}"/>
              </a:ext>
            </a:extLst>
          </p:cNvPr>
          <p:cNvSpPr>
            <a:spLocks noGrp="1"/>
          </p:cNvSpPr>
          <p:nvPr>
            <p:ph idx="1"/>
          </p:nvPr>
        </p:nvSpPr>
        <p:spPr/>
        <p:txBody>
          <a:bodyPr/>
          <a:lstStyle/>
          <a:p>
            <a:pPr marL="355600" marR="0" lvl="0" indent="-342900" algn="l" defTabSz="914400" rtl="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1200" cap="none" spc="0" normalizeH="0" baseline="0" noProof="0" dirty="0">
                <a:ln>
                  <a:noFill/>
                </a:ln>
                <a:solidFill>
                  <a:prstClr val="black"/>
                </a:solidFill>
                <a:effectLst/>
                <a:uLnTx/>
                <a:uFillTx/>
                <a:latin typeface="Arial"/>
                <a:ea typeface="+mn-ea"/>
                <a:cs typeface="Arial"/>
              </a:rPr>
              <a:t>Clinical </a:t>
            </a:r>
            <a:r>
              <a:rPr kumimoji="0" lang="en-US" sz="2400" b="1" i="0" u="none" strike="noStrike" kern="1200" cap="none" spc="-5" normalizeH="0" baseline="0" noProof="0" dirty="0">
                <a:ln>
                  <a:noFill/>
                </a:ln>
                <a:solidFill>
                  <a:prstClr val="black"/>
                </a:solidFill>
                <a:effectLst/>
                <a:uLnTx/>
                <a:uFillTx/>
                <a:latin typeface="Arial"/>
                <a:ea typeface="+mn-ea"/>
                <a:cs typeface="Arial"/>
              </a:rPr>
              <a:t>Excellence </a:t>
            </a:r>
            <a:r>
              <a:rPr kumimoji="0" lang="en-US" sz="2400" b="1" i="0" u="none" strike="noStrike" kern="1200" cap="none" spc="0" normalizeH="0" baseline="0" noProof="0" dirty="0">
                <a:ln>
                  <a:noFill/>
                </a:ln>
                <a:solidFill>
                  <a:prstClr val="black"/>
                </a:solidFill>
                <a:effectLst/>
                <a:uLnTx/>
                <a:uFillTx/>
                <a:latin typeface="Arial"/>
                <a:ea typeface="+mn-ea"/>
                <a:cs typeface="Arial"/>
              </a:rPr>
              <a:t>(where</a:t>
            </a:r>
            <a:r>
              <a:rPr kumimoji="0" lang="en-US" sz="2400" b="1" i="0" u="none" strike="noStrike" kern="1200" cap="none" spc="-70" normalizeH="0" baseline="0" noProof="0" dirty="0">
                <a:ln>
                  <a:noFill/>
                </a:ln>
                <a:solidFill>
                  <a:prstClr val="black"/>
                </a:solidFill>
                <a:effectLst/>
                <a:uLnTx/>
                <a:uFillTx/>
                <a:latin typeface="Arial"/>
                <a:ea typeface="+mn-ea"/>
                <a:cs typeface="Arial"/>
              </a:rPr>
              <a:t> </a:t>
            </a:r>
            <a:r>
              <a:rPr kumimoji="0" lang="en-US" sz="2400" b="1" i="0" u="none" strike="noStrike" kern="1200" cap="none" spc="0" normalizeH="0" baseline="0" noProof="0" dirty="0">
                <a:ln>
                  <a:noFill/>
                </a:ln>
                <a:solidFill>
                  <a:prstClr val="black"/>
                </a:solidFill>
                <a:effectLst/>
                <a:uLnTx/>
                <a:uFillTx/>
                <a:latin typeface="Arial"/>
                <a:ea typeface="+mn-ea"/>
                <a:cs typeface="Arial"/>
              </a:rPr>
              <a:t>applicable)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Outstanding healthcare providers in </a:t>
            </a:r>
            <a:r>
              <a:rPr kumimoji="0" lang="en-US" sz="2000" b="0" i="0" u="none" strike="noStrike" kern="1200" cap="none" spc="-5" normalizeH="0" baseline="0" noProof="0" dirty="0">
                <a:ln>
                  <a:noFill/>
                </a:ln>
                <a:solidFill>
                  <a:prstClr val="black"/>
                </a:solidFill>
                <a:effectLst/>
                <a:uLnTx/>
                <a:uFillTx/>
                <a:latin typeface="Arial"/>
                <a:ea typeface="+mn-ea"/>
                <a:cs typeface="Arial"/>
              </a:rPr>
              <a:t>their respective</a:t>
            </a:r>
            <a:r>
              <a:rPr kumimoji="0" lang="en-US" sz="2000" b="0" i="0" u="none" strike="noStrike" kern="1200" cap="none" spc="-14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fields</a:t>
            </a:r>
          </a:p>
          <a:p>
            <a:pPr marL="756285" marR="429259"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Receive referrals (where applicable) of challenging healthcare problems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Clinical care that is regarded as</a:t>
            </a:r>
            <a:r>
              <a:rPr kumimoji="0" lang="en-US" sz="2000" b="0" i="0" u="none" strike="noStrike" kern="1200" cap="none" spc="-1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outstanding</a:t>
            </a:r>
          </a:p>
          <a:p>
            <a:pPr marL="1155065" marR="5080" lvl="2" indent="-228600" algn="l" defTabSz="914400" rtl="0" eaLnBrk="1" fontAlgn="auto" latinLnBrk="0" hangingPunct="1">
              <a:lnSpc>
                <a:spcPct val="100000"/>
              </a:lnSpc>
              <a:spcBef>
                <a:spcPts val="480"/>
              </a:spcBef>
              <a:spcAft>
                <a:spcPts val="0"/>
              </a:spcAft>
              <a:buClrTx/>
              <a:buSzTx/>
              <a:buFontTx/>
              <a:buChar char="•"/>
              <a:tabLst>
                <a:tab pos="1155065" algn="l"/>
                <a:tab pos="115570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Based on opinions of senior faculty members, other</a:t>
            </a:r>
            <a:r>
              <a:rPr kumimoji="0" lang="en-US" sz="2000" b="0" i="0" u="none" strike="noStrike" kern="1200" cap="none" spc="-8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physicians  and/or health professionals, and</a:t>
            </a:r>
            <a:r>
              <a:rPr kumimoji="0" lang="en-US" sz="2000" b="0" i="0" u="none" strike="noStrike" kern="1200" cap="none" spc="-8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trainees</a:t>
            </a:r>
          </a:p>
          <a:p>
            <a:pPr marL="355600" marR="0" lvl="0" indent="-342900" algn="l" defTabSz="914400" rtl="0" eaLnBrk="1" fontAlgn="auto" latinLnBrk="0" hangingPunct="1">
              <a:lnSpc>
                <a:spcPct val="100000"/>
              </a:lnSpc>
              <a:spcBef>
                <a:spcPts val="575"/>
              </a:spcBef>
              <a:spcAft>
                <a:spcPts val="0"/>
              </a:spcAft>
              <a:buClrTx/>
              <a:buSzTx/>
              <a:buFont typeface="Arial"/>
              <a:buChar char="•"/>
              <a:tabLst>
                <a:tab pos="354965" algn="l"/>
                <a:tab pos="355600" algn="l"/>
              </a:tabLst>
              <a:defRPr/>
            </a:pPr>
            <a:r>
              <a:rPr kumimoji="0" lang="en-US" sz="2400" b="1" i="0" u="none" strike="noStrike" kern="1200" cap="none" spc="0" normalizeH="0" baseline="0" noProof="0" dirty="0">
                <a:ln>
                  <a:noFill/>
                </a:ln>
                <a:solidFill>
                  <a:prstClr val="black"/>
                </a:solidFill>
                <a:effectLst/>
                <a:uLnTx/>
                <a:uFillTx/>
                <a:latin typeface="Arial"/>
                <a:ea typeface="+mn-ea"/>
                <a:cs typeface="Arial"/>
              </a:rPr>
              <a:t>Administration (if</a:t>
            </a:r>
            <a:r>
              <a:rPr kumimoji="0" lang="en-US" sz="2400" b="1" i="0" u="none" strike="noStrike" kern="1200" cap="none" spc="-65" normalizeH="0" baseline="0" noProof="0" dirty="0">
                <a:ln>
                  <a:noFill/>
                </a:ln>
                <a:solidFill>
                  <a:prstClr val="black"/>
                </a:solidFill>
                <a:effectLst/>
                <a:uLnTx/>
                <a:uFillTx/>
                <a:latin typeface="Arial"/>
                <a:ea typeface="+mn-ea"/>
                <a:cs typeface="Arial"/>
              </a:rPr>
              <a:t> </a:t>
            </a:r>
            <a:r>
              <a:rPr kumimoji="0" lang="en-US" sz="2400" b="1" i="0" u="none" strike="noStrike" kern="1200" cap="none" spc="0" normalizeH="0" baseline="0" noProof="0" dirty="0">
                <a:ln>
                  <a:noFill/>
                </a:ln>
                <a:solidFill>
                  <a:prstClr val="black"/>
                </a:solidFill>
                <a:effectLst/>
                <a:uLnTx/>
                <a:uFillTx/>
                <a:latin typeface="Arial"/>
                <a:ea typeface="+mn-ea"/>
                <a:cs typeface="Arial"/>
              </a:rPr>
              <a:t>applicable)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Successes in </a:t>
            </a:r>
            <a:r>
              <a:rPr kumimoji="0" lang="en-US" sz="2000" b="0" i="0" u="none" strike="noStrike" kern="1200" cap="none" spc="-5" normalizeH="0" baseline="0" noProof="0" dirty="0">
                <a:ln>
                  <a:noFill/>
                </a:ln>
                <a:solidFill>
                  <a:prstClr val="black"/>
                </a:solidFill>
                <a:effectLst/>
                <a:uLnTx/>
                <a:uFillTx/>
                <a:latin typeface="Arial"/>
                <a:ea typeface="+mn-ea"/>
                <a:cs typeface="Arial"/>
              </a:rPr>
              <a:t>the </a:t>
            </a:r>
            <a:r>
              <a:rPr kumimoji="0" lang="en-US" sz="2000" b="0" i="0" u="none" strike="noStrike" kern="1200" cap="none" spc="0" normalizeH="0" baseline="0" noProof="0" dirty="0">
                <a:ln>
                  <a:noFill/>
                </a:ln>
                <a:solidFill>
                  <a:prstClr val="black"/>
                </a:solidFill>
                <a:effectLst/>
                <a:uLnTx/>
                <a:uFillTx/>
                <a:latin typeface="Arial"/>
                <a:ea typeface="+mn-ea"/>
                <a:cs typeface="Arial"/>
              </a:rPr>
              <a:t>outcomes of the programs</a:t>
            </a:r>
            <a:r>
              <a:rPr kumimoji="0" lang="en-US" sz="2000" b="0" i="0" u="none" strike="noStrike" kern="1200" cap="none" spc="-1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administered</a:t>
            </a:r>
          </a:p>
          <a:p>
            <a:pPr marL="756285" marR="88138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Innovation, quality improvement and scholarship</a:t>
            </a:r>
            <a:r>
              <a:rPr kumimoji="0" lang="en-US" sz="2000" b="0" i="0" u="none" strike="noStrike" kern="1200" cap="none" spc="-15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regarding the administration of</a:t>
            </a:r>
            <a:r>
              <a:rPr kumimoji="0" lang="en-US" sz="2000" b="0" i="0" u="none" strike="noStrike" kern="1200" cap="none" spc="-6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programs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Local, regional or national</a:t>
            </a:r>
            <a:r>
              <a:rPr kumimoji="0" lang="en-US" sz="2000" b="0" i="0" u="none" strike="noStrike" kern="1200" cap="none" spc="-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recognition</a:t>
            </a:r>
          </a:p>
          <a:p>
            <a:endParaRPr lang="en-US" dirty="0"/>
          </a:p>
        </p:txBody>
      </p:sp>
    </p:spTree>
    <p:extLst>
      <p:ext uri="{BB962C8B-B14F-4D97-AF65-F5344CB8AC3E}">
        <p14:creationId xmlns:p14="http://schemas.microsoft.com/office/powerpoint/2010/main" val="13712882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30925-4889-F775-8D84-A4B2B2243ACF}"/>
              </a:ext>
            </a:extLst>
          </p:cNvPr>
          <p:cNvSpPr>
            <a:spLocks noGrp="1"/>
          </p:cNvSpPr>
          <p:nvPr>
            <p:ph type="title"/>
          </p:nvPr>
        </p:nvSpPr>
        <p:spPr/>
        <p:txBody>
          <a:bodyPr>
            <a:noAutofit/>
          </a:bodyPr>
          <a:lstStyle/>
          <a:p>
            <a:pPr marL="13970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5" normalizeH="0" baseline="0" noProof="0" dirty="0">
                <a:ln>
                  <a:noFill/>
                </a:ln>
                <a:solidFill>
                  <a:prstClr val="black"/>
                </a:solidFill>
                <a:effectLst/>
                <a:uLnTx/>
                <a:uFillTx/>
                <a:latin typeface="Arial"/>
                <a:ea typeface="+mj-ea"/>
                <a:cs typeface="Arial"/>
              </a:rPr>
              <a:t>Teaching</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7E2C2FC6-5792-907F-5027-50ED090F7BA5}"/>
              </a:ext>
            </a:extLst>
          </p:cNvPr>
          <p:cNvSpPr>
            <a:spLocks noGrp="1"/>
          </p:cNvSpPr>
          <p:nvPr>
            <p:ph idx="1"/>
          </p:nvPr>
        </p:nvSpPr>
        <p:spPr/>
        <p:txBody>
          <a:bodyPr/>
          <a:lstStyle/>
          <a:p>
            <a:pPr marL="355600" marR="0" lvl="0" indent="-342900" algn="l" defTabSz="914400" rtl="0" eaLnBrk="1" fontAlgn="auto" latinLnBrk="0" hangingPunct="1">
              <a:lnSpc>
                <a:spcPct val="100000"/>
              </a:lnSpc>
              <a:spcBef>
                <a:spcPts val="675"/>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Evidence </a:t>
            </a:r>
            <a:r>
              <a:rPr kumimoji="0" lang="en-US" sz="2400" b="1" i="0" u="none" strike="noStrike" kern="1200" cap="none" spc="0" normalizeH="0" baseline="0" noProof="0" dirty="0">
                <a:ln>
                  <a:noFill/>
                </a:ln>
                <a:solidFill>
                  <a:prstClr val="black"/>
                </a:solidFill>
                <a:effectLst/>
                <a:uLnTx/>
                <a:uFillTx/>
                <a:latin typeface="Arial"/>
                <a:ea typeface="+mn-ea"/>
                <a:cs typeface="Arial"/>
              </a:rPr>
              <a:t>of </a:t>
            </a:r>
            <a:r>
              <a:rPr kumimoji="0" lang="en-US" sz="2400" b="1" i="0" u="none" strike="noStrike" kern="1200" cap="none" spc="-5" normalizeH="0" baseline="0" noProof="0" dirty="0">
                <a:ln>
                  <a:noFill/>
                </a:ln>
                <a:solidFill>
                  <a:prstClr val="black"/>
                </a:solidFill>
                <a:effectLst/>
                <a:uLnTx/>
                <a:uFillTx/>
                <a:latin typeface="Arial"/>
                <a:ea typeface="+mn-ea"/>
                <a:cs typeface="Arial"/>
              </a:rPr>
              <a:t>regional </a:t>
            </a:r>
            <a:r>
              <a:rPr kumimoji="0" lang="en-US" sz="2400" b="1" i="0" u="none" strike="noStrike" kern="1200" cap="none" spc="0" normalizeH="0" baseline="0" noProof="0" dirty="0">
                <a:ln>
                  <a:noFill/>
                </a:ln>
                <a:solidFill>
                  <a:prstClr val="black"/>
                </a:solidFill>
                <a:effectLst/>
                <a:uLnTx/>
                <a:uFillTx/>
                <a:latin typeface="Arial"/>
                <a:ea typeface="+mn-ea"/>
                <a:cs typeface="Arial"/>
              </a:rPr>
              <a:t>and national</a:t>
            </a:r>
            <a:r>
              <a:rPr kumimoji="0" lang="en-US" sz="2400" b="1" i="0" u="none" strike="noStrike" kern="1200" cap="none" spc="-45"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recognition</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5" normalizeH="0" baseline="0" noProof="0" dirty="0">
                <a:ln>
                  <a:noFill/>
                </a:ln>
                <a:solidFill>
                  <a:prstClr val="black"/>
                </a:solidFill>
                <a:effectLst/>
                <a:uLnTx/>
                <a:uFillTx/>
                <a:latin typeface="Arial"/>
                <a:ea typeface="+mn-ea"/>
                <a:cs typeface="Arial"/>
              </a:rPr>
              <a:t>Invitation </a:t>
            </a:r>
            <a:r>
              <a:rPr kumimoji="0" lang="en-US" sz="2000" b="0" i="0" u="none" strike="noStrike" kern="1200" cap="none" spc="0" normalizeH="0" baseline="0" noProof="0" dirty="0">
                <a:ln>
                  <a:noFill/>
                </a:ln>
                <a:solidFill>
                  <a:prstClr val="black"/>
                </a:solidFill>
                <a:effectLst/>
                <a:uLnTx/>
                <a:uFillTx/>
                <a:latin typeface="Arial"/>
                <a:ea typeface="+mn-ea"/>
                <a:cs typeface="Arial"/>
              </a:rPr>
              <a:t>as a speaker or visiting</a:t>
            </a:r>
            <a:r>
              <a:rPr kumimoji="0" lang="en-US" sz="2000" b="0" i="0" u="none" strike="noStrike" kern="1200" cap="none" spc="-9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professor</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Membership and positions of leadership in professional</a:t>
            </a:r>
            <a:r>
              <a:rPr kumimoji="0" lang="en-US" sz="2000" b="0" i="0" u="none" strike="noStrike" kern="1200" cap="none" spc="-14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societies</a:t>
            </a: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Editorial board memberships or editorial review</a:t>
            </a:r>
            <a:r>
              <a:rPr kumimoji="0" lang="en-US" sz="2000" b="0" i="0" u="none" strike="noStrike" kern="1200" cap="none" spc="-11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assignments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Consultative positions with government and private</a:t>
            </a:r>
            <a:r>
              <a:rPr kumimoji="0" lang="en-US" sz="2000" b="0" i="0" u="none" strike="noStrike" kern="1200" cap="none" spc="-17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agencies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Organizer of regional, national, and international</a:t>
            </a:r>
            <a:r>
              <a:rPr kumimoji="0" lang="en-US" sz="2000" b="0" i="0" u="none" strike="noStrike" kern="1200" cap="none" spc="-15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meetings</a:t>
            </a:r>
          </a:p>
          <a:p>
            <a:pPr marL="355600" marR="0" lvl="0" indent="-342900" algn="l" defTabSz="914400" rtl="0" eaLnBrk="1" fontAlgn="auto" latinLnBrk="0" hangingPunct="1">
              <a:lnSpc>
                <a:spcPct val="100000"/>
              </a:lnSpc>
              <a:spcBef>
                <a:spcPts val="575"/>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Service </a:t>
            </a:r>
            <a:r>
              <a:rPr kumimoji="0" lang="en-US" sz="2400" b="1" i="0" u="none" strike="noStrike" kern="1200" cap="none" spc="0" normalizeH="0" baseline="0" noProof="0" dirty="0">
                <a:ln>
                  <a:noFill/>
                </a:ln>
                <a:solidFill>
                  <a:prstClr val="black"/>
                </a:solidFill>
                <a:effectLst/>
                <a:uLnTx/>
                <a:uFillTx/>
                <a:latin typeface="Arial"/>
                <a:ea typeface="+mn-ea"/>
                <a:cs typeface="Arial"/>
              </a:rPr>
              <a:t>to Medical </a:t>
            </a:r>
            <a:r>
              <a:rPr kumimoji="0" lang="en-US" sz="2400" b="1" i="0" u="none" strike="noStrike" kern="1200" cap="none" spc="-5" normalizeH="0" baseline="0" noProof="0" dirty="0">
                <a:ln>
                  <a:noFill/>
                </a:ln>
                <a:solidFill>
                  <a:prstClr val="black"/>
                </a:solidFill>
                <a:effectLst/>
                <a:uLnTx/>
                <a:uFillTx/>
                <a:latin typeface="Arial"/>
                <a:ea typeface="+mn-ea"/>
                <a:cs typeface="Arial"/>
              </a:rPr>
              <a:t>Center, University,</a:t>
            </a:r>
            <a:r>
              <a:rPr kumimoji="0" lang="en-US" sz="2400" b="1" i="0" u="none" strike="noStrike" kern="1200" cap="none" spc="30"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Community</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Memberships in organizations and</a:t>
            </a:r>
            <a:r>
              <a:rPr kumimoji="0" lang="en-US" sz="2000" b="0" i="0" u="none" strike="noStrike" kern="1200" cap="none" spc="-11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societies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Grant review</a:t>
            </a:r>
            <a:r>
              <a:rPr kumimoji="0" lang="en-US" sz="2000" b="0" i="0" u="none" strike="noStrike" kern="1200" cap="none" spc="-5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panels</a:t>
            </a:r>
          </a:p>
          <a:p>
            <a:pPr marL="756285" marR="140335"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Community service </a:t>
            </a:r>
            <a:r>
              <a:rPr kumimoji="0" lang="en-US" sz="2000" b="0" i="0" u="none" strike="noStrike" kern="1200" cap="none" spc="-5" normalizeH="0" baseline="0" noProof="0" dirty="0">
                <a:ln>
                  <a:noFill/>
                </a:ln>
                <a:solidFill>
                  <a:prstClr val="black"/>
                </a:solidFill>
                <a:effectLst/>
                <a:uLnTx/>
                <a:uFillTx/>
                <a:latin typeface="Arial"/>
                <a:ea typeface="+mn-ea"/>
                <a:cs typeface="Arial"/>
              </a:rPr>
              <a:t>activities </a:t>
            </a:r>
            <a:r>
              <a:rPr kumimoji="0" lang="en-US" sz="2000" b="0" i="0" u="none" strike="noStrike" kern="1200" cap="none" spc="0" normalizeH="0" baseline="0" noProof="0" dirty="0">
                <a:ln>
                  <a:noFill/>
                </a:ln>
                <a:solidFill>
                  <a:prstClr val="black"/>
                </a:solidFill>
                <a:effectLst/>
                <a:uLnTx/>
                <a:uFillTx/>
                <a:latin typeface="Arial"/>
                <a:ea typeface="+mn-ea"/>
                <a:cs typeface="Arial"/>
              </a:rPr>
              <a:t>beyond those done as part of</a:t>
            </a:r>
            <a:r>
              <a:rPr kumimoji="0" lang="en-US" sz="2000" b="0" i="0" u="none" strike="noStrike" kern="1200" cap="none" spc="-16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their  normal funded faculty</a:t>
            </a:r>
            <a:r>
              <a:rPr kumimoji="0" lang="en-US" sz="2000" b="0" i="0" u="none" strike="noStrike" kern="1200" cap="none" spc="-7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roles</a:t>
            </a:r>
            <a:endParaRPr lang="en-US" dirty="0"/>
          </a:p>
        </p:txBody>
      </p:sp>
    </p:spTree>
    <p:extLst>
      <p:ext uri="{BB962C8B-B14F-4D97-AF65-F5344CB8AC3E}">
        <p14:creationId xmlns:p14="http://schemas.microsoft.com/office/powerpoint/2010/main" val="20531819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45419-7C0E-FEC7-38DA-85E2F0C7CC8F}"/>
              </a:ext>
            </a:extLst>
          </p:cNvPr>
          <p:cNvSpPr>
            <a:spLocks noGrp="1"/>
          </p:cNvSpPr>
          <p:nvPr>
            <p:ph type="title"/>
          </p:nvPr>
        </p:nvSpPr>
        <p:spPr/>
        <p:txBody>
          <a:bodyPr>
            <a:noAutofit/>
          </a:bodyPr>
          <a:lstStyle/>
          <a:p>
            <a:pPr marL="0" marR="0" lvl="0" indent="0" algn="ctr" defTabSz="914400" eaLnBrk="1" fontAlgn="auto" latinLnBrk="0" hangingPunct="1">
              <a:lnSpc>
                <a:spcPct val="100000"/>
              </a:lnSpc>
              <a:spcBef>
                <a:spcPts val="105"/>
              </a:spcBef>
              <a:spcAft>
                <a:spcPts val="0"/>
              </a:spcAft>
              <a:tabLst/>
              <a:defRPr/>
            </a:pPr>
            <a:r>
              <a:rPr kumimoji="0" lang="en-US" sz="4000" b="1" i="0" u="none" strike="noStrike" kern="0" cap="none" spc="-5" normalizeH="0" baseline="0" noProof="0" dirty="0">
                <a:ln>
                  <a:noFill/>
                </a:ln>
                <a:solidFill>
                  <a:prstClr val="black"/>
                </a:solidFill>
                <a:effectLst/>
                <a:uLnTx/>
                <a:uFillTx/>
                <a:latin typeface="Arial"/>
                <a:ea typeface="+mj-ea"/>
                <a:cs typeface="Arial"/>
              </a:rPr>
              <a:t>Teaching</a:t>
            </a:r>
            <a:r>
              <a:rPr kumimoji="0" lang="en-US" sz="4000" b="1" i="0" u="none" strike="noStrike" kern="0" cap="none" spc="-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62FA9A2E-4987-370E-C6CD-086CB3681A4F}"/>
              </a:ext>
            </a:extLst>
          </p:cNvPr>
          <p:cNvSpPr>
            <a:spLocks noGrp="1"/>
          </p:cNvSpPr>
          <p:nvPr>
            <p:ph idx="1"/>
          </p:nvPr>
        </p:nvSpPr>
        <p:spPr/>
        <p:txBody>
          <a:bodyPr/>
          <a:lstStyle/>
          <a:p>
            <a:pPr marL="355600" indent="-342900">
              <a:lnSpc>
                <a:spcPct val="100000"/>
              </a:lnSpc>
              <a:spcBef>
                <a:spcPts val="680"/>
              </a:spcBef>
              <a:buFont typeface="Arial"/>
              <a:buChar char="•"/>
              <a:tabLst>
                <a:tab pos="354965" algn="l"/>
                <a:tab pos="355600" algn="l"/>
              </a:tabLst>
            </a:pPr>
            <a:r>
              <a:rPr lang="en-US" sz="2400" b="1" spc="-5" dirty="0">
                <a:latin typeface="Arial"/>
                <a:cs typeface="Arial"/>
              </a:rPr>
              <a:t>Additional</a:t>
            </a:r>
            <a:r>
              <a:rPr lang="en-US" sz="2400" b="1" spc="-5" dirty="0">
                <a:solidFill>
                  <a:srgbClr val="3333CC"/>
                </a:solidFill>
                <a:latin typeface="Arial"/>
                <a:cs typeface="Arial"/>
              </a:rPr>
              <a:t> </a:t>
            </a:r>
            <a:r>
              <a:rPr lang="en-US" sz="2400" b="1" spc="-5" dirty="0">
                <a:latin typeface="Arial"/>
                <a:cs typeface="Arial"/>
              </a:rPr>
              <a:t>Criteria* </a:t>
            </a:r>
            <a:r>
              <a:rPr lang="en-US" sz="2400" b="1" dirty="0">
                <a:latin typeface="Arial"/>
                <a:cs typeface="Arial"/>
              </a:rPr>
              <a:t>for </a:t>
            </a:r>
            <a:r>
              <a:rPr lang="en-US" sz="2400" b="1" spc="-5" dirty="0">
                <a:latin typeface="Arial"/>
                <a:cs typeface="Arial"/>
              </a:rPr>
              <a:t>Teaching</a:t>
            </a:r>
            <a:r>
              <a:rPr lang="en-US" sz="2400" b="1" spc="-50" dirty="0">
                <a:latin typeface="Arial"/>
                <a:cs typeface="Arial"/>
              </a:rPr>
              <a:t> </a:t>
            </a:r>
            <a:r>
              <a:rPr lang="en-US" sz="2400" b="1" spc="-5" dirty="0">
                <a:latin typeface="Arial"/>
                <a:cs typeface="Arial"/>
              </a:rPr>
              <a:t>Track</a:t>
            </a:r>
            <a:endParaRPr lang="en-US" sz="2400" dirty="0">
              <a:latin typeface="Arial"/>
              <a:cs typeface="Arial"/>
            </a:endParaRPr>
          </a:p>
          <a:p>
            <a:pPr marL="756285" lvl="1" indent="-287020">
              <a:lnSpc>
                <a:spcPct val="100000"/>
              </a:lnSpc>
              <a:spcBef>
                <a:spcPts val="484"/>
              </a:spcBef>
              <a:buChar char="–"/>
              <a:tabLst>
                <a:tab pos="756285" algn="l"/>
                <a:tab pos="756920" algn="l"/>
              </a:tabLst>
            </a:pPr>
            <a:r>
              <a:rPr lang="en-US" sz="2000" dirty="0">
                <a:latin typeface="Arial"/>
                <a:cs typeface="Arial"/>
              </a:rPr>
              <a:t>Active participation in mentoring is</a:t>
            </a:r>
            <a:r>
              <a:rPr lang="en-US" sz="2000" spc="-85" dirty="0">
                <a:latin typeface="Arial"/>
                <a:cs typeface="Arial"/>
              </a:rPr>
              <a:t> </a:t>
            </a:r>
            <a:r>
              <a:rPr lang="en-US" sz="2000" dirty="0">
                <a:latin typeface="Arial"/>
                <a:cs typeface="Arial"/>
              </a:rPr>
              <a:t>expected</a:t>
            </a:r>
          </a:p>
          <a:p>
            <a:pPr marL="756285" marR="256540" lvl="1" indent="-287020">
              <a:lnSpc>
                <a:spcPct val="100000"/>
              </a:lnSpc>
              <a:spcBef>
                <a:spcPts val="480"/>
              </a:spcBef>
              <a:buChar char="–"/>
              <a:tabLst>
                <a:tab pos="756285" algn="l"/>
                <a:tab pos="756920" algn="l"/>
              </a:tabLst>
            </a:pPr>
            <a:r>
              <a:rPr lang="en-US" sz="2000" dirty="0">
                <a:latin typeface="Arial"/>
                <a:cs typeface="Arial"/>
              </a:rPr>
              <a:t>Quality Improvement (QI) initiatives/innovation is</a:t>
            </a:r>
            <a:r>
              <a:rPr lang="en-US" sz="2000" spc="-140" dirty="0">
                <a:latin typeface="Arial"/>
                <a:cs typeface="Arial"/>
              </a:rPr>
              <a:t> </a:t>
            </a:r>
            <a:r>
              <a:rPr lang="en-US" sz="2000" dirty="0">
                <a:latin typeface="Arial"/>
                <a:cs typeface="Arial"/>
              </a:rPr>
              <a:t>desirable;  leadership</a:t>
            </a:r>
          </a:p>
          <a:p>
            <a:pPr marL="756285" marR="5080" lvl="1" indent="-287020">
              <a:lnSpc>
                <a:spcPct val="100000"/>
              </a:lnSpc>
              <a:spcBef>
                <a:spcPts val="484"/>
              </a:spcBef>
              <a:buChar char="–"/>
              <a:tabLst>
                <a:tab pos="756285" algn="l"/>
                <a:tab pos="756920" algn="l"/>
              </a:tabLst>
            </a:pPr>
            <a:r>
              <a:rPr lang="en-US" sz="2000" dirty="0">
                <a:latin typeface="Arial"/>
                <a:cs typeface="Arial"/>
              </a:rPr>
              <a:t>Demonstrated engagement in Diversity, Equity, and</a:t>
            </a:r>
            <a:r>
              <a:rPr lang="en-US" sz="2000" spc="-175" dirty="0">
                <a:latin typeface="Arial"/>
                <a:cs typeface="Arial"/>
              </a:rPr>
              <a:t> </a:t>
            </a:r>
            <a:r>
              <a:rPr lang="en-US" sz="2000" dirty="0">
                <a:latin typeface="Arial"/>
                <a:cs typeface="Arial"/>
              </a:rPr>
              <a:t>Inclusion  programming and self-development</a:t>
            </a:r>
            <a:r>
              <a:rPr lang="en-US" sz="2000" spc="-105" dirty="0">
                <a:latin typeface="Arial"/>
                <a:cs typeface="Arial"/>
              </a:rPr>
              <a:t> </a:t>
            </a:r>
            <a:r>
              <a:rPr lang="en-US" sz="2000" spc="-5" dirty="0">
                <a:latin typeface="Arial"/>
                <a:cs typeface="Arial"/>
              </a:rPr>
              <a:t>activities</a:t>
            </a:r>
            <a:endParaRPr lang="en-US" sz="2000" dirty="0">
              <a:latin typeface="Arial"/>
              <a:cs typeface="Arial"/>
            </a:endParaRPr>
          </a:p>
          <a:p>
            <a:endParaRPr lang="en-US" dirty="0"/>
          </a:p>
        </p:txBody>
      </p:sp>
      <p:sp>
        <p:nvSpPr>
          <p:cNvPr id="4" name="object 6">
            <a:extLst>
              <a:ext uri="{FF2B5EF4-FFF2-40B4-BE49-F238E27FC236}">
                <a16:creationId xmlns:a16="http://schemas.microsoft.com/office/drawing/2014/main" id="{4647569C-DCD7-109A-C99A-3DE26184FD8A}"/>
              </a:ext>
            </a:extLst>
          </p:cNvPr>
          <p:cNvSpPr txBox="1"/>
          <p:nvPr/>
        </p:nvSpPr>
        <p:spPr>
          <a:xfrm>
            <a:off x="1571154" y="5684667"/>
            <a:ext cx="7874634" cy="289823"/>
          </a:xfrm>
          <a:prstGeom prst="rect">
            <a:avLst/>
          </a:prstGeom>
        </p:spPr>
        <p:txBody>
          <a:bodyPr vert="horz" wrap="square" lIns="0" tIns="12700" rIns="0" bIns="0" rtlCol="0">
            <a:spAutoFit/>
          </a:bodyPr>
          <a:lstStyle/>
          <a:p>
            <a:pPr>
              <a:lnSpc>
                <a:spcPct val="100000"/>
              </a:lnSpc>
              <a:spcBef>
                <a:spcPts val="100"/>
              </a:spcBef>
            </a:pPr>
            <a:r>
              <a:rPr sz="1800" spc="-5" dirty="0">
                <a:latin typeface="Arial"/>
                <a:cs typeface="Arial"/>
              </a:rPr>
              <a:t>*</a:t>
            </a:r>
            <a:r>
              <a:rPr sz="1800" spc="-5" dirty="0">
                <a:latin typeface="Arial"/>
                <a:cs typeface="Arial"/>
                <a:hlinkClick r:id="rId2"/>
              </a:rPr>
              <a:t>RBHS Criteria </a:t>
            </a:r>
            <a:r>
              <a:rPr sz="1800" dirty="0">
                <a:latin typeface="Arial"/>
                <a:cs typeface="Arial"/>
                <a:hlinkClick r:id="rId2"/>
              </a:rPr>
              <a:t>for </a:t>
            </a:r>
            <a:r>
              <a:rPr sz="1800" spc="-5" dirty="0">
                <a:latin typeface="Arial"/>
                <a:cs typeface="Arial"/>
                <a:hlinkClick r:id="rId2"/>
              </a:rPr>
              <a:t>promotion </a:t>
            </a:r>
            <a:r>
              <a:rPr sz="1800" dirty="0">
                <a:latin typeface="Arial"/>
                <a:cs typeface="Arial"/>
                <a:hlinkClick r:id="rId2"/>
              </a:rPr>
              <a:t>to </a:t>
            </a:r>
            <a:r>
              <a:rPr sz="1800" spc="-5" dirty="0">
                <a:latin typeface="Arial"/>
                <a:cs typeface="Arial"/>
                <a:hlinkClick r:id="rId2"/>
              </a:rPr>
              <a:t>Associate Professor or higher</a:t>
            </a:r>
            <a:endParaRPr sz="1800" dirty="0">
              <a:latin typeface="Arial"/>
              <a:cs typeface="Arial"/>
            </a:endParaRPr>
          </a:p>
        </p:txBody>
      </p:sp>
    </p:spTree>
    <p:extLst>
      <p:ext uri="{BB962C8B-B14F-4D97-AF65-F5344CB8AC3E}">
        <p14:creationId xmlns:p14="http://schemas.microsoft.com/office/powerpoint/2010/main" val="14173930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B9939-1A87-F073-7E7F-0BB50521235A}"/>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Professional Practice</a:t>
            </a:r>
            <a:r>
              <a:rPr kumimoji="0" lang="en-US" sz="4000" b="1" i="0" u="none" strike="noStrike" kern="0" cap="none" spc="-50"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a:t>
            </a:r>
            <a:endParaRPr lang="en-US" sz="4000" dirty="0"/>
          </a:p>
        </p:txBody>
      </p:sp>
      <p:sp>
        <p:nvSpPr>
          <p:cNvPr id="3" name="Content Placeholder 2">
            <a:extLst>
              <a:ext uri="{FF2B5EF4-FFF2-40B4-BE49-F238E27FC236}">
                <a16:creationId xmlns:a16="http://schemas.microsoft.com/office/drawing/2014/main" id="{E1CCE54A-E188-CEE1-D936-23765B9471FA}"/>
              </a:ext>
            </a:extLst>
          </p:cNvPr>
          <p:cNvSpPr>
            <a:spLocks noGrp="1"/>
          </p:cNvSpPr>
          <p:nvPr>
            <p:ph idx="1"/>
          </p:nvPr>
        </p:nvSpPr>
        <p:spPr>
          <a:xfrm>
            <a:off x="838200" y="1934985"/>
            <a:ext cx="10515600" cy="2405181"/>
          </a:xfrm>
        </p:spPr>
        <p:txBody>
          <a:bodyPr/>
          <a:lstStyle/>
          <a:p>
            <a:pPr marL="355600" marR="0" lvl="0" indent="-343535" algn="l" defTabSz="914400" rtl="0" eaLnBrk="1" fontAlgn="auto" latinLnBrk="0" hangingPunct="1">
              <a:lnSpc>
                <a:spcPct val="100000"/>
              </a:lnSpc>
              <a:spcBef>
                <a:spcPts val="770"/>
              </a:spcBef>
              <a:spcAft>
                <a:spcPts val="0"/>
              </a:spcAft>
              <a:buClrTx/>
              <a:buSzTx/>
              <a:buFontTx/>
              <a:buChar char="•"/>
              <a:tabLst>
                <a:tab pos="355600" algn="l"/>
                <a:tab pos="356235"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Superior healthcare</a:t>
            </a:r>
            <a:r>
              <a:rPr kumimoji="0" lang="en-US" sz="2600" b="0" i="0" u="none" strike="noStrike" kern="1200" cap="none" spc="30" normalizeH="0" baseline="0" noProof="0" dirty="0">
                <a:ln>
                  <a:noFill/>
                </a:ln>
                <a:solidFill>
                  <a:prstClr val="black"/>
                </a:solidFill>
                <a:effectLst/>
                <a:uLnTx/>
                <a:uFillTx/>
                <a:latin typeface="Arial"/>
                <a:ea typeface="+mn-ea"/>
                <a:cs typeface="Arial"/>
              </a:rPr>
              <a:t> </a:t>
            </a:r>
            <a:r>
              <a:rPr kumimoji="0" lang="en-US" sz="2600" b="0" i="0" u="none" strike="noStrike" kern="1200" cap="none" spc="0" normalizeH="0" baseline="0" noProof="0" dirty="0">
                <a:ln>
                  <a:noFill/>
                </a:ln>
                <a:solidFill>
                  <a:prstClr val="black"/>
                </a:solidFill>
                <a:effectLst/>
                <a:uLnTx/>
                <a:uFillTx/>
                <a:latin typeface="Arial"/>
                <a:ea typeface="+mn-ea"/>
                <a:cs typeface="Arial"/>
              </a:rPr>
              <a:t>skills</a:t>
            </a:r>
          </a:p>
          <a:p>
            <a:pPr marL="355600" marR="0" lvl="0" indent="-343535" algn="l" defTabSz="914400" rtl="0" eaLnBrk="1" fontAlgn="auto" latinLnBrk="0" hangingPunct="1">
              <a:lnSpc>
                <a:spcPct val="100000"/>
              </a:lnSpc>
              <a:spcBef>
                <a:spcPts val="670"/>
              </a:spcBef>
              <a:spcAft>
                <a:spcPts val="0"/>
              </a:spcAft>
              <a:buClrTx/>
              <a:buSzTx/>
              <a:buFontTx/>
              <a:buChar char="•"/>
              <a:tabLst>
                <a:tab pos="355600" algn="l"/>
                <a:tab pos="356235" algn="l"/>
              </a:tabLst>
              <a:defRPr/>
            </a:pPr>
            <a:r>
              <a:rPr kumimoji="0" lang="en-US" sz="2600" b="0" i="0" u="none" strike="noStrike" kern="1200" cap="none" spc="0" normalizeH="0" baseline="0" noProof="0" dirty="0">
                <a:ln>
                  <a:noFill/>
                </a:ln>
                <a:solidFill>
                  <a:prstClr val="black"/>
                </a:solidFill>
                <a:effectLst/>
                <a:uLnTx/>
                <a:uFillTx/>
                <a:latin typeface="Arial"/>
                <a:ea typeface="+mn-ea"/>
                <a:cs typeface="Arial"/>
              </a:rPr>
              <a:t>Recognition </a:t>
            </a:r>
            <a:r>
              <a:rPr kumimoji="0" lang="en-US" sz="2600" b="0" i="0" u="none" strike="noStrike" kern="1200" cap="none" spc="-5" normalizeH="0" baseline="0" noProof="0" dirty="0">
                <a:ln>
                  <a:noFill/>
                </a:ln>
                <a:solidFill>
                  <a:prstClr val="black"/>
                </a:solidFill>
                <a:effectLst/>
                <a:uLnTx/>
                <a:uFillTx/>
                <a:latin typeface="Arial"/>
                <a:ea typeface="+mn-ea"/>
                <a:cs typeface="Arial"/>
              </a:rPr>
              <a:t>and </a:t>
            </a:r>
            <a:r>
              <a:rPr kumimoji="0" lang="en-US" sz="2600" b="0" i="0" u="none" strike="noStrike" kern="1200" cap="none" spc="0" normalizeH="0" baseline="0" noProof="0" dirty="0">
                <a:ln>
                  <a:noFill/>
                </a:ln>
                <a:solidFill>
                  <a:prstClr val="black"/>
                </a:solidFill>
                <a:effectLst/>
                <a:uLnTx/>
                <a:uFillTx/>
                <a:latin typeface="Arial"/>
                <a:ea typeface="+mn-ea"/>
                <a:cs typeface="Arial"/>
              </a:rPr>
              <a:t>involvement </a:t>
            </a:r>
            <a:r>
              <a:rPr kumimoji="0" lang="en-US" sz="2600" b="0" i="0" u="none" strike="noStrike" kern="1200" cap="none" spc="-5" normalizeH="0" baseline="0" noProof="0" dirty="0">
                <a:ln>
                  <a:noFill/>
                </a:ln>
                <a:solidFill>
                  <a:prstClr val="black"/>
                </a:solidFill>
                <a:effectLst/>
                <a:uLnTx/>
                <a:uFillTx/>
                <a:latin typeface="Arial"/>
                <a:ea typeface="+mn-ea"/>
                <a:cs typeface="Arial"/>
              </a:rPr>
              <a:t>in</a:t>
            </a:r>
            <a:r>
              <a:rPr kumimoji="0" lang="en-US" sz="2600" b="0" i="0" u="none" strike="noStrike" kern="1200" cap="none" spc="25" normalizeH="0" baseline="0" noProof="0" dirty="0">
                <a:ln>
                  <a:noFill/>
                </a:ln>
                <a:solidFill>
                  <a:prstClr val="black"/>
                </a:solidFill>
                <a:effectLst/>
                <a:uLnTx/>
                <a:uFillTx/>
                <a:latin typeface="Arial"/>
                <a:ea typeface="+mn-ea"/>
                <a:cs typeface="Arial"/>
              </a:rPr>
              <a:t> </a:t>
            </a:r>
            <a:r>
              <a:rPr kumimoji="0" lang="en-US" sz="2600" b="0" i="0" u="none" strike="noStrike" kern="1200" cap="none" spc="0" normalizeH="0" baseline="0" noProof="0" dirty="0">
                <a:ln>
                  <a:noFill/>
                </a:ln>
                <a:solidFill>
                  <a:prstClr val="black"/>
                </a:solidFill>
                <a:effectLst/>
                <a:uLnTx/>
                <a:uFillTx/>
                <a:latin typeface="Arial"/>
                <a:ea typeface="+mn-ea"/>
                <a:cs typeface="Arial"/>
              </a:rPr>
              <a:t>teaching</a:t>
            </a:r>
          </a:p>
          <a:p>
            <a:pPr marL="355600" marR="5080" lvl="0" indent="-343535" algn="l" defTabSz="914400" rtl="0" eaLnBrk="1" fontAlgn="auto" latinLnBrk="0" hangingPunct="1">
              <a:lnSpc>
                <a:spcPct val="100000"/>
              </a:lnSpc>
              <a:spcBef>
                <a:spcPts val="675"/>
              </a:spcBef>
              <a:spcAft>
                <a:spcPts val="0"/>
              </a:spcAft>
              <a:buClrTx/>
              <a:buSzTx/>
              <a:buFontTx/>
              <a:buChar char="•"/>
              <a:tabLst>
                <a:tab pos="355600" algn="l"/>
                <a:tab pos="356235" algn="l"/>
              </a:tabLst>
              <a:defRPr/>
            </a:pPr>
            <a:r>
              <a:rPr kumimoji="0" lang="en-US" sz="2600" b="0" i="0" u="none" strike="noStrike" kern="1200" cap="none" spc="-5" normalizeH="0" baseline="0" noProof="0" dirty="0">
                <a:ln>
                  <a:noFill/>
                </a:ln>
                <a:solidFill>
                  <a:prstClr val="black"/>
                </a:solidFill>
                <a:effectLst/>
                <a:uLnTx/>
                <a:uFillTx/>
                <a:latin typeface="Arial"/>
                <a:ea typeface="+mn-ea"/>
                <a:cs typeface="Arial"/>
              </a:rPr>
              <a:t>Collaborative </a:t>
            </a:r>
            <a:r>
              <a:rPr kumimoji="0" lang="en-US" sz="2600" b="0" i="0" u="none" strike="noStrike" kern="1200" cap="none" spc="0" normalizeH="0" baseline="0" noProof="0" dirty="0">
                <a:ln>
                  <a:noFill/>
                </a:ln>
                <a:solidFill>
                  <a:prstClr val="black"/>
                </a:solidFill>
                <a:effectLst/>
                <a:uLnTx/>
                <a:uFillTx/>
                <a:latin typeface="Arial"/>
                <a:ea typeface="+mn-ea"/>
                <a:cs typeface="Arial"/>
              </a:rPr>
              <a:t>participation in ongoing clinical and translational research programs, preferably </a:t>
            </a:r>
            <a:r>
              <a:rPr kumimoji="0" lang="en-US" sz="2600" b="0" i="0" u="none" strike="noStrike" kern="1200" cap="none" spc="-5" normalizeH="0" baseline="0" noProof="0" dirty="0">
                <a:ln>
                  <a:noFill/>
                </a:ln>
                <a:solidFill>
                  <a:prstClr val="black"/>
                </a:solidFill>
                <a:effectLst/>
                <a:uLnTx/>
                <a:uFillTx/>
                <a:latin typeface="Arial"/>
                <a:ea typeface="+mn-ea"/>
                <a:cs typeface="Arial"/>
              </a:rPr>
              <a:t>leading to </a:t>
            </a:r>
            <a:r>
              <a:rPr kumimoji="0" lang="en-US" sz="2600" b="0" i="0" u="none" strike="noStrike" kern="1200" cap="none" spc="0" normalizeH="0" baseline="0" noProof="0" dirty="0">
                <a:ln>
                  <a:noFill/>
                </a:ln>
                <a:solidFill>
                  <a:prstClr val="black"/>
                </a:solidFill>
                <a:effectLst/>
                <a:uLnTx/>
                <a:uFillTx/>
                <a:latin typeface="Arial"/>
                <a:ea typeface="+mn-ea"/>
                <a:cs typeface="Arial"/>
              </a:rPr>
              <a:t>scholarly</a:t>
            </a:r>
            <a:r>
              <a:rPr kumimoji="0" lang="en-US" sz="2600" b="0" i="0" u="none" strike="noStrike" kern="1200" cap="none" spc="5" normalizeH="0" baseline="0" noProof="0" dirty="0">
                <a:ln>
                  <a:noFill/>
                </a:ln>
                <a:solidFill>
                  <a:prstClr val="black"/>
                </a:solidFill>
                <a:effectLst/>
                <a:uLnTx/>
                <a:uFillTx/>
                <a:latin typeface="Arial"/>
                <a:ea typeface="+mn-ea"/>
                <a:cs typeface="Arial"/>
              </a:rPr>
              <a:t> </a:t>
            </a:r>
            <a:r>
              <a:rPr kumimoji="0" lang="en-US" sz="2600" b="0" i="0" u="none" strike="noStrike" kern="1200" cap="none" spc="0" normalizeH="0" baseline="0" noProof="0" dirty="0">
                <a:ln>
                  <a:noFill/>
                </a:ln>
                <a:solidFill>
                  <a:prstClr val="black"/>
                </a:solidFill>
                <a:effectLst/>
                <a:uLnTx/>
                <a:uFillTx/>
                <a:latin typeface="Arial"/>
                <a:ea typeface="+mn-ea"/>
                <a:cs typeface="Arial"/>
              </a:rPr>
              <a:t>output</a:t>
            </a:r>
          </a:p>
          <a:p>
            <a:endParaRPr lang="en-US" dirty="0"/>
          </a:p>
        </p:txBody>
      </p:sp>
    </p:spTree>
    <p:extLst>
      <p:ext uri="{BB962C8B-B14F-4D97-AF65-F5344CB8AC3E}">
        <p14:creationId xmlns:p14="http://schemas.microsoft.com/office/powerpoint/2010/main" val="27878475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79164-446B-F0EB-9178-EFB9267CE50C}"/>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Professional Practice</a:t>
            </a:r>
            <a:r>
              <a:rPr kumimoji="0" lang="en-US" sz="4000" b="1" i="0" u="none" strike="noStrike" kern="0" cap="none" spc="-1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a:t>
            </a:r>
            <a:r>
              <a:rPr kumimoji="0" lang="en-US" sz="4000" b="1" i="0" u="none" strike="noStrike" kern="0" cap="none" spc="-40"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Criteria</a:t>
            </a:r>
            <a:endParaRPr lang="en-US" sz="4000" dirty="0"/>
          </a:p>
        </p:txBody>
      </p:sp>
      <p:sp>
        <p:nvSpPr>
          <p:cNvPr id="3" name="Content Placeholder 2">
            <a:extLst>
              <a:ext uri="{FF2B5EF4-FFF2-40B4-BE49-F238E27FC236}">
                <a16:creationId xmlns:a16="http://schemas.microsoft.com/office/drawing/2014/main" id="{CECF1693-664B-19CF-5E6F-FE07A0287497}"/>
              </a:ext>
            </a:extLst>
          </p:cNvPr>
          <p:cNvSpPr>
            <a:spLocks noGrp="1"/>
          </p:cNvSpPr>
          <p:nvPr>
            <p:ph idx="1"/>
          </p:nvPr>
        </p:nvSpPr>
        <p:spPr/>
        <p:txBody>
          <a:bodyPr>
            <a:normAutofit fontScale="92500" lnSpcReduction="20000"/>
          </a:bodyPr>
          <a:lstStyle/>
          <a:p>
            <a:pPr marL="355600" marR="0" lvl="0" indent="-342900" algn="l" defTabSz="914400" rtl="0" eaLnBrk="1" fontAlgn="auto" latinLnBrk="0" hangingPunct="1">
              <a:lnSpc>
                <a:spcPct val="100000"/>
              </a:lnSpc>
              <a:spcBef>
                <a:spcPts val="675"/>
              </a:spcBef>
              <a:spcAft>
                <a:spcPts val="0"/>
              </a:spcAft>
              <a:buClrTx/>
              <a:buSzTx/>
              <a:buFont typeface="Arial"/>
              <a:buChar char="•"/>
              <a:tabLst>
                <a:tab pos="354965" algn="l"/>
                <a:tab pos="355600" algn="l"/>
              </a:tabLst>
              <a:defRPr/>
            </a:pPr>
            <a:r>
              <a:rPr kumimoji="0" lang="en-US" sz="2400" b="1" i="0" u="none" strike="noStrike" kern="1200" cap="none" spc="0" normalizeH="0" baseline="0" noProof="0" dirty="0">
                <a:ln>
                  <a:noFill/>
                </a:ln>
                <a:solidFill>
                  <a:prstClr val="black"/>
                </a:solidFill>
                <a:effectLst/>
                <a:uLnTx/>
                <a:uFillTx/>
                <a:latin typeface="Arial"/>
                <a:ea typeface="+mn-ea"/>
                <a:cs typeface="Arial"/>
              </a:rPr>
              <a:t>Clinical</a:t>
            </a:r>
            <a:r>
              <a:rPr kumimoji="0" lang="en-US" sz="2400" b="1" i="0" u="none" strike="noStrike" kern="1200" cap="none" spc="-25"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Excellence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Outstanding clinicians in </a:t>
            </a:r>
            <a:r>
              <a:rPr kumimoji="0" lang="en-US" sz="2000" b="0" i="0" u="none" strike="noStrike" kern="1200" cap="none" spc="-5" normalizeH="0" baseline="0" noProof="0" dirty="0">
                <a:ln>
                  <a:noFill/>
                </a:ln>
                <a:solidFill>
                  <a:prstClr val="black"/>
                </a:solidFill>
                <a:effectLst/>
                <a:uLnTx/>
                <a:uFillTx/>
                <a:latin typeface="Arial"/>
                <a:ea typeface="+mn-ea"/>
                <a:cs typeface="Arial"/>
              </a:rPr>
              <a:t>their respective </a:t>
            </a:r>
            <a:r>
              <a:rPr kumimoji="0" lang="en-US" sz="2000" b="0" i="0" u="none" strike="noStrike" kern="1200" cap="none" spc="0" normalizeH="0" baseline="0" noProof="0" dirty="0">
                <a:ln>
                  <a:noFill/>
                </a:ln>
                <a:solidFill>
                  <a:prstClr val="black"/>
                </a:solidFill>
                <a:effectLst/>
                <a:uLnTx/>
                <a:uFillTx/>
                <a:latin typeface="Arial"/>
                <a:ea typeface="+mn-ea"/>
                <a:cs typeface="Arial"/>
              </a:rPr>
              <a:t>fields with a regional or</a:t>
            </a:r>
            <a:r>
              <a:rPr kumimoji="0" lang="en-US" sz="2000" b="0" i="0" u="none" strike="noStrike" kern="1200" cap="none" spc="-10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national</a:t>
            </a:r>
          </a:p>
          <a:p>
            <a:pPr marL="756285"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reputation</a:t>
            </a:r>
          </a:p>
          <a:p>
            <a:pPr marL="756285" marR="213995"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Receive referrals (where applicable) of challenging clinical problems</a:t>
            </a:r>
            <a:r>
              <a:rPr kumimoji="0" lang="en-US" sz="2000" b="0" i="0" u="none" strike="noStrike" kern="1200" cap="none" spc="-16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or  have unique clinical</a:t>
            </a:r>
            <a:r>
              <a:rPr kumimoji="0" lang="en-US" sz="2000" b="0" i="0" u="none" strike="noStrike" kern="1200" cap="none" spc="-4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expertise</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Clinical care that is regarded as</a:t>
            </a:r>
            <a:r>
              <a:rPr kumimoji="0" lang="en-US" sz="2000" b="0" i="0" u="none" strike="noStrike" kern="1200" cap="none" spc="-1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outstanding</a:t>
            </a:r>
          </a:p>
          <a:p>
            <a:pPr marL="1155065" marR="654050" lvl="2" indent="-228600" algn="l" defTabSz="914400" rtl="0" eaLnBrk="1" fontAlgn="auto" latinLnBrk="0" hangingPunct="1">
              <a:lnSpc>
                <a:spcPct val="100000"/>
              </a:lnSpc>
              <a:spcBef>
                <a:spcPts val="480"/>
              </a:spcBef>
              <a:spcAft>
                <a:spcPts val="0"/>
              </a:spcAft>
              <a:buClrTx/>
              <a:buSzTx/>
              <a:buFontTx/>
              <a:buChar char="•"/>
              <a:tabLst>
                <a:tab pos="1155065" algn="l"/>
                <a:tab pos="1155700" algn="l"/>
                <a:tab pos="642874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Based on opinions of senior</a:t>
            </a:r>
            <a:r>
              <a:rPr kumimoji="0" lang="en-US" sz="2000" b="0" i="0" u="none" strike="noStrike" kern="1200" cap="none" spc="-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faculty</a:t>
            </a:r>
            <a:r>
              <a:rPr kumimoji="0" lang="en-US" sz="2000" b="0" i="0" u="none" strike="noStrike" kern="1200" cap="none" spc="-1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members,	</a:t>
            </a:r>
            <a:r>
              <a:rPr kumimoji="0" lang="en-US" sz="2000" b="0" i="0" u="none" strike="noStrike" kern="1200" cap="none" spc="-5" normalizeH="0" baseline="0" noProof="0" dirty="0">
                <a:ln>
                  <a:noFill/>
                </a:ln>
                <a:solidFill>
                  <a:prstClr val="black"/>
                </a:solidFill>
                <a:effectLst/>
                <a:uLnTx/>
                <a:uFillTx/>
                <a:latin typeface="Arial"/>
                <a:ea typeface="+mn-ea"/>
                <a:cs typeface="Arial"/>
              </a:rPr>
              <a:t>other</a:t>
            </a:r>
            <a:r>
              <a:rPr kumimoji="0" lang="en-US" sz="2000" b="0" i="0" u="none" strike="noStrike" kern="1200" cap="none" spc="-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physicians  and/or health professionals, and</a:t>
            </a:r>
            <a:r>
              <a:rPr kumimoji="0" lang="en-US" sz="2000" b="0" i="0" u="none" strike="noStrike" kern="1200" cap="none" spc="-10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trainees</a:t>
            </a:r>
          </a:p>
          <a:p>
            <a:pPr marL="355600" marR="0" lvl="0" indent="-342900" algn="l" defTabSz="914400" rtl="0" eaLnBrk="1" fontAlgn="auto" latinLnBrk="0" hangingPunct="1">
              <a:lnSpc>
                <a:spcPct val="100000"/>
              </a:lnSpc>
              <a:spcBef>
                <a:spcPts val="575"/>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Teaching</a:t>
            </a:r>
            <a:r>
              <a:rPr kumimoji="0" lang="en-US" sz="2400" b="1" i="0" u="none" strike="noStrike" kern="1200" cap="none" spc="-20"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Excellence</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Involvement in curriculum and course development and</a:t>
            </a:r>
            <a:r>
              <a:rPr kumimoji="0" lang="en-US" sz="2000" b="0" i="0" u="none" strike="noStrike" kern="1200" cap="none" spc="-1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teaching</a:t>
            </a:r>
          </a:p>
          <a:p>
            <a:pPr marL="756285" marR="0" lvl="0" indent="0" algn="l" defTabSz="914400" rtl="0" eaLnBrk="1" fontAlgn="auto" latinLnBrk="0" hangingPunct="1">
              <a:lnSpc>
                <a:spcPct val="100000"/>
              </a:lnSpc>
              <a:spcBef>
                <a:spcPts val="5"/>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students, residents, and</a:t>
            </a:r>
            <a:r>
              <a:rPr kumimoji="0" lang="en-US" sz="2000" b="0" i="0" u="none" strike="noStrike" kern="1200" cap="none" spc="-11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fellows</a:t>
            </a:r>
          </a:p>
          <a:p>
            <a:pPr marL="756285" marR="69215"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Mentoring students or residents in preparation of abstracts, case</a:t>
            </a:r>
            <a:r>
              <a:rPr kumimoji="0" lang="en-US" sz="2000" b="0" i="0" u="none" strike="noStrike" kern="1200" cap="none" spc="-25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reports  or review</a:t>
            </a:r>
            <a:r>
              <a:rPr kumimoji="0" lang="en-US" sz="2000" b="0" i="0" u="none" strike="noStrike" kern="1200" cap="none" spc="-3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articles</a:t>
            </a: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Teaching</a:t>
            </a:r>
            <a:r>
              <a:rPr kumimoji="0" lang="en-US" sz="2000" b="0" i="0" u="none" strike="noStrike" kern="1200" cap="none" spc="-3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awards</a:t>
            </a:r>
          </a:p>
          <a:p>
            <a:pPr marL="756285" marR="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Invited</a:t>
            </a:r>
            <a:r>
              <a:rPr kumimoji="0" lang="en-US" sz="2000" b="0" i="0" u="none" strike="noStrike" kern="1200" cap="none" spc="-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lectures</a:t>
            </a:r>
            <a:endParaRPr lang="en-US" dirty="0"/>
          </a:p>
        </p:txBody>
      </p:sp>
    </p:spTree>
    <p:extLst>
      <p:ext uri="{BB962C8B-B14F-4D97-AF65-F5344CB8AC3E}">
        <p14:creationId xmlns:p14="http://schemas.microsoft.com/office/powerpoint/2010/main" val="23171658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BCF6D-BF00-8F54-074D-69D51529EE78}"/>
              </a:ext>
            </a:extLst>
          </p:cNvPr>
          <p:cNvSpPr>
            <a:spLocks noGrp="1"/>
          </p:cNvSpPr>
          <p:nvPr>
            <p:ph type="title"/>
          </p:nvPr>
        </p:nvSpPr>
        <p:spPr>
          <a:xfrm>
            <a:off x="838198" y="365125"/>
            <a:ext cx="10515601" cy="1325563"/>
          </a:xfrm>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Professional Practice</a:t>
            </a:r>
            <a:r>
              <a:rPr kumimoji="0" lang="en-US" sz="4000" b="1" i="0" u="none" strike="noStrike" kern="0" cap="none" spc="-1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br>
              <a:rPr kumimoji="0" lang="en-US" sz="4000" b="1" i="0" u="none" strike="noStrike" kern="0" cap="none" spc="-5" normalizeH="0" baseline="0" noProof="0" dirty="0">
                <a:ln>
                  <a:noFill/>
                </a:ln>
                <a:solidFill>
                  <a:prstClr val="black"/>
                </a:solidFill>
                <a:effectLst/>
                <a:uLnTx/>
                <a:uFillTx/>
                <a:latin typeface="Arial"/>
                <a:ea typeface="+mj-ea"/>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8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4FC3A0C5-7C51-B1CB-F47F-F01CCCFE4EC6}"/>
              </a:ext>
            </a:extLst>
          </p:cNvPr>
          <p:cNvSpPr>
            <a:spLocks noGrp="1"/>
          </p:cNvSpPr>
          <p:nvPr>
            <p:ph idx="1"/>
          </p:nvPr>
        </p:nvSpPr>
        <p:spPr/>
        <p:txBody>
          <a:bodyPr>
            <a:normAutofit lnSpcReduction="10000"/>
          </a:bodyPr>
          <a:lstStyle/>
          <a:p>
            <a:pPr marL="355600" marR="0" lvl="0" indent="-342900" defTabSz="91440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0" cap="none" spc="-5" normalizeH="0" baseline="0" noProof="0" dirty="0">
                <a:ln>
                  <a:noFill/>
                </a:ln>
                <a:solidFill>
                  <a:prstClr val="black"/>
                </a:solidFill>
                <a:effectLst/>
                <a:uLnTx/>
                <a:uFillTx/>
                <a:latin typeface="Arial"/>
                <a:ea typeface="+mn-ea"/>
                <a:cs typeface="Arial"/>
              </a:rPr>
              <a:t>Scholarly</a:t>
            </a:r>
            <a:r>
              <a:rPr kumimoji="0" lang="en-US" sz="2400" b="1" i="0" u="none" strike="noStrike" kern="0" cap="none" spc="-15" normalizeH="0" baseline="0" noProof="0" dirty="0">
                <a:ln>
                  <a:noFill/>
                </a:ln>
                <a:solidFill>
                  <a:prstClr val="black"/>
                </a:solidFill>
                <a:effectLst/>
                <a:uLnTx/>
                <a:uFillTx/>
                <a:latin typeface="Arial"/>
                <a:ea typeface="+mn-ea"/>
                <a:cs typeface="Arial"/>
              </a:rPr>
              <a:t> </a:t>
            </a:r>
            <a:r>
              <a:rPr kumimoji="0" lang="en-US" sz="2400" b="1" i="0" u="none" strike="noStrike" kern="0" cap="none" spc="0" normalizeH="0" baseline="0" noProof="0" dirty="0">
                <a:ln>
                  <a:noFill/>
                </a:ln>
                <a:solidFill>
                  <a:prstClr val="black"/>
                </a:solidFill>
                <a:effectLst/>
                <a:uLnTx/>
                <a:uFillTx/>
                <a:latin typeface="Arial"/>
                <a:ea typeface="+mn-ea"/>
                <a:cs typeface="Arial"/>
              </a:rPr>
              <a:t>Activities</a:t>
            </a:r>
          </a:p>
          <a:p>
            <a:pPr marL="756285" marR="0" lvl="1" indent="-287020" defTabSz="91440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Strongly encouraged and will be considered in promotion</a:t>
            </a:r>
            <a:r>
              <a:rPr kumimoji="0" lang="en-US" sz="2000" b="0" i="0" u="none" strike="noStrike" kern="0" cap="none" spc="-15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decisions</a:t>
            </a:r>
          </a:p>
          <a:p>
            <a:pPr marL="756285" marR="0" lvl="1" indent="-287020" defTabSz="91440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Expected to provide a supportive role in clinical</a:t>
            </a:r>
            <a:r>
              <a:rPr kumimoji="0" lang="en-US" sz="2000" b="0" i="0" u="none" strike="noStrike" kern="0" cap="none" spc="-125"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research</a:t>
            </a:r>
          </a:p>
          <a:p>
            <a:pPr marL="1155065" marR="0" lvl="2" indent="-229235" defTabSz="914400" eaLnBrk="1" fontAlgn="auto" latinLnBrk="0" hangingPunct="1">
              <a:lnSpc>
                <a:spcPct val="100000"/>
              </a:lnSpc>
              <a:spcBef>
                <a:spcPts val="480"/>
              </a:spcBef>
              <a:spcAft>
                <a:spcPts val="0"/>
              </a:spcAft>
              <a:buClrTx/>
              <a:buSzTx/>
              <a:buFontTx/>
              <a:buChar char="•"/>
              <a:tabLst>
                <a:tab pos="1155065" algn="l"/>
                <a:tab pos="115570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Include enrolling patients in clinical trials, interpretation of</a:t>
            </a:r>
            <a:r>
              <a:rPr kumimoji="0" lang="en-US" sz="2000" b="0" i="0" u="none" strike="noStrike" kern="0" cap="none" spc="-15"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images</a:t>
            </a:r>
          </a:p>
          <a:p>
            <a:pPr marL="1155065" marR="0" lvl="0" indent="0" defTabSz="914400" eaLnBrk="1" fontAlgn="auto" latinLnBrk="0" hangingPunct="1">
              <a:lnSpc>
                <a:spcPct val="100000"/>
              </a:lnSpc>
              <a:spcBef>
                <a:spcPts val="5"/>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Arial"/>
                <a:ea typeface="+mn-ea"/>
                <a:cs typeface="Arial"/>
              </a:rPr>
              <a:t>or of anatomic samples in clinical research,</a:t>
            </a:r>
            <a:r>
              <a:rPr kumimoji="0" lang="en-US" sz="2000" b="0" i="0" u="none" strike="noStrike" kern="0" cap="none" spc="-105" normalizeH="0" baseline="0" noProof="0" dirty="0">
                <a:ln>
                  <a:noFill/>
                </a:ln>
                <a:solidFill>
                  <a:prstClr val="black"/>
                </a:solidFill>
                <a:effectLst/>
                <a:uLnTx/>
                <a:uFillTx/>
                <a:latin typeface="Arial"/>
                <a:ea typeface="+mn-ea"/>
                <a:cs typeface="Arial"/>
              </a:rPr>
              <a:t> </a:t>
            </a:r>
            <a:r>
              <a:rPr kumimoji="0" lang="en-US" sz="2000" b="0" i="0" u="none" strike="noStrike" kern="0" cap="none" spc="0" normalizeH="0" baseline="0" noProof="0" dirty="0">
                <a:ln>
                  <a:noFill/>
                </a:ln>
                <a:solidFill>
                  <a:prstClr val="black"/>
                </a:solidFill>
                <a:effectLst/>
                <a:uLnTx/>
                <a:uFillTx/>
                <a:latin typeface="Arial"/>
                <a:ea typeface="+mn-ea"/>
                <a:cs typeface="Arial"/>
              </a:rPr>
              <a:t>etc.</a:t>
            </a:r>
            <a:endParaRPr kumimoji="0" lang="en-US" sz="2000" b="1" i="0" u="none" strike="noStrike" kern="0" cap="none" spc="0" normalizeH="0" baseline="0" noProof="0" dirty="0">
              <a:ln>
                <a:noFill/>
              </a:ln>
              <a:solidFill>
                <a:prstClr val="black"/>
              </a:solidFill>
              <a:effectLst/>
              <a:uLnTx/>
              <a:uFillTx/>
              <a:latin typeface="Arial"/>
              <a:ea typeface="+mn-ea"/>
              <a:cs typeface="Arial"/>
            </a:endParaRPr>
          </a:p>
          <a:p>
            <a:pPr marL="1155065" marR="269240" lvl="2" indent="-228600" defTabSz="914400" eaLnBrk="1" fontAlgn="auto" latinLnBrk="0" hangingPunct="1">
              <a:lnSpc>
                <a:spcPct val="100000"/>
              </a:lnSpc>
              <a:spcBef>
                <a:spcPts val="480"/>
              </a:spcBef>
              <a:spcAft>
                <a:spcPts val="0"/>
              </a:spcAft>
              <a:buClrTx/>
              <a:buSzTx/>
              <a:buFontTx/>
              <a:buChar char="•"/>
              <a:tabLst>
                <a:tab pos="1155065" algn="l"/>
                <a:tab pos="115570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Achievement needs to be documented, although may not be</a:t>
            </a:r>
            <a:r>
              <a:rPr kumimoji="0" lang="en-US" sz="2000" b="0" i="0" u="none" strike="noStrike" kern="0" cap="none" spc="-11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at  the level recognized by</a:t>
            </a:r>
            <a:r>
              <a:rPr kumimoji="0" lang="en-US" sz="2000" b="0" i="0" u="none" strike="noStrike" kern="0" cap="none" spc="-55"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5" normalizeH="0" baseline="0" noProof="0" dirty="0">
                <a:ln>
                  <a:noFill/>
                </a:ln>
                <a:solidFill>
                  <a:sysClr val="windowText" lastClr="000000"/>
                </a:solidFill>
                <a:effectLst/>
                <a:uLnTx/>
                <a:uFillTx/>
                <a:latin typeface="Arial"/>
                <a:ea typeface="+mn-ea"/>
                <a:cs typeface="Arial"/>
              </a:rPr>
              <a:t>co-authorship</a:t>
            </a:r>
            <a:endParaRPr kumimoji="0" lang="en-US" sz="2000" b="0" i="0" u="none" strike="noStrike" kern="0" cap="none" spc="0" normalizeH="0" baseline="0" noProof="0" dirty="0">
              <a:ln>
                <a:noFill/>
              </a:ln>
              <a:solidFill>
                <a:sysClr val="windowText" lastClr="000000"/>
              </a:solidFill>
              <a:effectLst/>
              <a:uLnTx/>
              <a:uFillTx/>
              <a:latin typeface="Arial"/>
              <a:ea typeface="+mn-ea"/>
              <a:cs typeface="Arial"/>
            </a:endParaRPr>
          </a:p>
          <a:p>
            <a:pPr marL="355600" marR="0" lvl="0" indent="-342900" defTabSz="914400" eaLnBrk="1" fontAlgn="auto" latinLnBrk="0" hangingPunct="1">
              <a:lnSpc>
                <a:spcPct val="100000"/>
              </a:lnSpc>
              <a:spcBef>
                <a:spcPts val="570"/>
              </a:spcBef>
              <a:spcAft>
                <a:spcPts val="0"/>
              </a:spcAft>
              <a:buClrTx/>
              <a:buSzTx/>
              <a:buFont typeface="Arial"/>
              <a:buChar char="•"/>
              <a:tabLst>
                <a:tab pos="354965" algn="l"/>
                <a:tab pos="355600" algn="l"/>
              </a:tabLst>
              <a:defRPr/>
            </a:pPr>
            <a:r>
              <a:rPr kumimoji="0" lang="en-US" sz="2400" b="1" i="0" u="none" strike="noStrike" kern="0" cap="none" spc="-5" normalizeH="0" baseline="0" noProof="0" dirty="0">
                <a:ln>
                  <a:noFill/>
                </a:ln>
                <a:solidFill>
                  <a:prstClr val="black"/>
                </a:solidFill>
                <a:effectLst/>
                <a:uLnTx/>
                <a:uFillTx/>
                <a:latin typeface="Arial"/>
                <a:ea typeface="+mn-ea"/>
                <a:cs typeface="Arial"/>
              </a:rPr>
              <a:t>Service </a:t>
            </a:r>
            <a:r>
              <a:rPr kumimoji="0" lang="en-US" sz="2400" b="1" i="0" u="none" strike="noStrike" kern="0" cap="none" spc="0" normalizeH="0" baseline="0" noProof="0" dirty="0">
                <a:ln>
                  <a:noFill/>
                </a:ln>
                <a:solidFill>
                  <a:prstClr val="black"/>
                </a:solidFill>
                <a:effectLst/>
                <a:uLnTx/>
                <a:uFillTx/>
                <a:latin typeface="Arial"/>
                <a:ea typeface="+mn-ea"/>
                <a:cs typeface="Arial"/>
              </a:rPr>
              <a:t>to </a:t>
            </a:r>
            <a:r>
              <a:rPr kumimoji="0" lang="en-US" sz="2400" b="1" i="0" u="none" strike="noStrike" kern="0" cap="none" spc="-5" normalizeH="0" baseline="0" noProof="0" dirty="0">
                <a:ln>
                  <a:noFill/>
                </a:ln>
                <a:solidFill>
                  <a:prstClr val="black"/>
                </a:solidFill>
                <a:effectLst/>
                <a:uLnTx/>
                <a:uFillTx/>
                <a:latin typeface="Arial"/>
                <a:ea typeface="+mn-ea"/>
                <a:cs typeface="Arial"/>
              </a:rPr>
              <a:t>Medical Center, University,</a:t>
            </a:r>
            <a:r>
              <a:rPr kumimoji="0" lang="en-US" sz="2400" b="1" i="0" u="none" strike="noStrike" kern="0" cap="none" spc="25" normalizeH="0" baseline="0" noProof="0" dirty="0">
                <a:ln>
                  <a:noFill/>
                </a:ln>
                <a:solidFill>
                  <a:prstClr val="black"/>
                </a:solidFill>
                <a:effectLst/>
                <a:uLnTx/>
                <a:uFillTx/>
                <a:latin typeface="Arial"/>
                <a:ea typeface="+mn-ea"/>
                <a:cs typeface="Arial"/>
              </a:rPr>
              <a:t> </a:t>
            </a:r>
            <a:r>
              <a:rPr kumimoji="0" lang="en-US" sz="2400" b="1" i="0" u="none" strike="noStrike" kern="0" cap="none" spc="0" normalizeH="0" baseline="0" noProof="0" dirty="0">
                <a:ln>
                  <a:noFill/>
                </a:ln>
                <a:solidFill>
                  <a:prstClr val="black"/>
                </a:solidFill>
                <a:effectLst/>
                <a:uLnTx/>
                <a:uFillTx/>
                <a:latin typeface="Arial"/>
                <a:ea typeface="+mn-ea"/>
                <a:cs typeface="Arial"/>
              </a:rPr>
              <a:t>Community</a:t>
            </a:r>
          </a:p>
          <a:p>
            <a:pPr marL="756285" marR="0" lvl="1" indent="-287020" defTabSz="91440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Administration, if applicable, or service on</a:t>
            </a:r>
            <a:r>
              <a:rPr kumimoji="0" lang="en-US" sz="2000" b="0" i="0" u="none" strike="noStrike" kern="0" cap="none" spc="-13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committees</a:t>
            </a:r>
          </a:p>
          <a:p>
            <a:pPr marL="756285" marR="0" lvl="1" indent="-287020" defTabSz="91440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Clinical laboratory</a:t>
            </a:r>
            <a:r>
              <a:rPr kumimoji="0" lang="en-US" sz="2000" b="0" i="0" u="none" strike="noStrike" kern="0" cap="none" spc="-4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program</a:t>
            </a:r>
          </a:p>
          <a:p>
            <a:pPr marL="756285" marR="0" lvl="1" indent="-287020" defTabSz="91440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Community service activities, beyond those done as part of</a:t>
            </a:r>
            <a:r>
              <a:rPr kumimoji="0" lang="en-US" sz="2000" b="0" i="0" u="none" strike="noStrike" kern="0" cap="none" spc="-200" normalizeH="0" baseline="0" noProof="0" dirty="0">
                <a:ln>
                  <a:noFill/>
                </a:ln>
                <a:solidFill>
                  <a:sysClr val="windowText" lastClr="000000"/>
                </a:solidFill>
                <a:effectLst/>
                <a:uLnTx/>
                <a:uFillTx/>
                <a:latin typeface="Arial"/>
                <a:ea typeface="+mn-ea"/>
                <a:cs typeface="Arial"/>
              </a:rPr>
              <a:t> </a:t>
            </a:r>
            <a:r>
              <a:rPr kumimoji="0" lang="en-US" sz="2000" b="0" i="0" u="none" strike="noStrike" kern="0" cap="none" spc="0" normalizeH="0" baseline="0" noProof="0" dirty="0">
                <a:ln>
                  <a:noFill/>
                </a:ln>
                <a:solidFill>
                  <a:sysClr val="windowText" lastClr="000000"/>
                </a:solidFill>
                <a:effectLst/>
                <a:uLnTx/>
                <a:uFillTx/>
                <a:latin typeface="Arial"/>
                <a:ea typeface="+mn-ea"/>
                <a:cs typeface="Arial"/>
              </a:rPr>
              <a:t>their</a:t>
            </a:r>
          </a:p>
          <a:p>
            <a:pPr marL="756285" marR="0" lvl="0" indent="0" defTabSz="914400" eaLnBrk="1" fontAlgn="auto" latinLnBrk="0" hangingPunct="1">
              <a:lnSpc>
                <a:spcPct val="100000"/>
              </a:lnSpc>
              <a:spcBef>
                <a:spcPts val="5"/>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Arial"/>
                <a:ea typeface="+mn-ea"/>
                <a:cs typeface="Arial"/>
              </a:rPr>
              <a:t>normal funded faculty</a:t>
            </a:r>
            <a:r>
              <a:rPr kumimoji="0" lang="en-US" sz="2000" b="0" i="0" u="none" strike="noStrike" kern="0" cap="none" spc="-70" normalizeH="0" baseline="0" noProof="0" dirty="0">
                <a:ln>
                  <a:noFill/>
                </a:ln>
                <a:solidFill>
                  <a:prstClr val="black"/>
                </a:solidFill>
                <a:effectLst/>
                <a:uLnTx/>
                <a:uFillTx/>
                <a:latin typeface="Arial"/>
                <a:ea typeface="+mn-ea"/>
                <a:cs typeface="Arial"/>
              </a:rPr>
              <a:t> </a:t>
            </a:r>
            <a:r>
              <a:rPr kumimoji="0" lang="en-US" sz="2000" b="0" i="0" u="none" strike="noStrike" kern="0" cap="none" spc="0" normalizeH="0" baseline="0" noProof="0" dirty="0">
                <a:ln>
                  <a:noFill/>
                </a:ln>
                <a:solidFill>
                  <a:prstClr val="black"/>
                </a:solidFill>
                <a:effectLst/>
                <a:uLnTx/>
                <a:uFillTx/>
                <a:latin typeface="Arial"/>
                <a:ea typeface="+mn-ea"/>
                <a:cs typeface="Arial"/>
              </a:rPr>
              <a:t>roles</a:t>
            </a:r>
            <a:endParaRPr kumimoji="0" lang="en-US" sz="2000" b="1" i="0" u="none" strike="noStrike" kern="0" cap="none" spc="0" normalizeH="0" baseline="0" noProof="0" dirty="0">
              <a:ln>
                <a:noFill/>
              </a:ln>
              <a:solidFill>
                <a:prstClr val="black"/>
              </a:solidFill>
              <a:effectLst/>
              <a:uLnTx/>
              <a:uFillTx/>
              <a:latin typeface="Arial"/>
              <a:ea typeface="+mn-ea"/>
              <a:cs typeface="Arial"/>
            </a:endParaRPr>
          </a:p>
          <a:p>
            <a:endParaRPr lang="en-US" dirty="0"/>
          </a:p>
        </p:txBody>
      </p:sp>
    </p:spTree>
    <p:extLst>
      <p:ext uri="{BB962C8B-B14F-4D97-AF65-F5344CB8AC3E}">
        <p14:creationId xmlns:p14="http://schemas.microsoft.com/office/powerpoint/2010/main" val="38115215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968C8-F02F-7699-95E3-C652025A66A0}"/>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Professional Practice</a:t>
            </a:r>
            <a:r>
              <a:rPr kumimoji="0" lang="en-US" sz="4000" b="1" i="0" u="none" strike="noStrike" kern="0" cap="none" spc="-13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Track </a:t>
            </a:r>
            <a:br>
              <a:rPr lang="en-US" sz="4000" b="1" kern="0" spc="-5" dirty="0">
                <a:solidFill>
                  <a:prstClr val="black"/>
                </a:solidFill>
                <a:latin typeface="Arial"/>
                <a:cs typeface="Arial"/>
              </a:rPr>
            </a:br>
            <a:r>
              <a:rPr kumimoji="0" lang="en-US" sz="4000" b="1" i="0" u="none" strike="noStrike" kern="0" cap="none" spc="0" normalizeH="0" baseline="0" noProof="0" dirty="0">
                <a:ln>
                  <a:noFill/>
                </a:ln>
                <a:solidFill>
                  <a:prstClr val="black"/>
                </a:solidFill>
                <a:effectLst/>
                <a:uLnTx/>
                <a:uFillTx/>
                <a:latin typeface="Arial"/>
                <a:ea typeface="+mj-ea"/>
                <a:cs typeface="Arial"/>
              </a:rPr>
              <a:t>Promotion </a:t>
            </a:r>
            <a:r>
              <a:rPr kumimoji="0" lang="en-US" sz="4000" b="1" i="0" u="none" strike="noStrike" kern="0" cap="none" spc="-5" normalizeH="0" baseline="0" noProof="0" dirty="0">
                <a:ln>
                  <a:noFill/>
                </a:ln>
                <a:solidFill>
                  <a:prstClr val="black"/>
                </a:solidFill>
                <a:effectLst/>
                <a:uLnTx/>
                <a:uFillTx/>
                <a:latin typeface="Arial"/>
                <a:ea typeface="+mj-ea"/>
                <a:cs typeface="Arial"/>
              </a:rPr>
              <a:t>Criteria,</a:t>
            </a:r>
            <a:r>
              <a:rPr kumimoji="0" lang="en-US" sz="4000" b="1" i="0" u="none" strike="noStrike" kern="0" cap="none" spc="-85" normalizeH="0" baseline="0" noProof="0" dirty="0">
                <a:ln>
                  <a:noFill/>
                </a:ln>
                <a:solidFill>
                  <a:prstClr val="black"/>
                </a:solidFill>
                <a:effectLst/>
                <a:uLnTx/>
                <a:uFillTx/>
                <a:latin typeface="Arial"/>
                <a:ea typeface="+mj-ea"/>
                <a:cs typeface="Arial"/>
              </a:rPr>
              <a:t> </a:t>
            </a:r>
            <a:r>
              <a:rPr kumimoji="0" lang="en-US" sz="4000" b="1" i="0" u="none" strike="noStrike" kern="0" cap="none" spc="-5" normalizeH="0" baseline="0" noProof="0" dirty="0">
                <a:ln>
                  <a:noFill/>
                </a:ln>
                <a:solidFill>
                  <a:prstClr val="black"/>
                </a:solidFill>
                <a:effectLst/>
                <a:uLnTx/>
                <a:uFillTx/>
                <a:latin typeface="Arial"/>
                <a:ea typeface="+mj-ea"/>
                <a:cs typeface="Arial"/>
              </a:rPr>
              <a:t>Cont’d.</a:t>
            </a:r>
            <a:endParaRPr lang="en-US" sz="4000" dirty="0"/>
          </a:p>
        </p:txBody>
      </p:sp>
      <p:sp>
        <p:nvSpPr>
          <p:cNvPr id="3" name="Content Placeholder 2">
            <a:extLst>
              <a:ext uri="{FF2B5EF4-FFF2-40B4-BE49-F238E27FC236}">
                <a16:creationId xmlns:a16="http://schemas.microsoft.com/office/drawing/2014/main" id="{AC5B0212-2AB4-0166-DC2A-ED3B6842B887}"/>
              </a:ext>
            </a:extLst>
          </p:cNvPr>
          <p:cNvSpPr>
            <a:spLocks noGrp="1"/>
          </p:cNvSpPr>
          <p:nvPr>
            <p:ph idx="1"/>
          </p:nvPr>
        </p:nvSpPr>
        <p:spPr>
          <a:xfrm>
            <a:off x="838200" y="1903979"/>
            <a:ext cx="10515600" cy="4351338"/>
          </a:xfrm>
        </p:spPr>
        <p:txBody>
          <a:bodyPr/>
          <a:lstStyle/>
          <a:p>
            <a:pPr marL="355600" marR="0" lvl="0" indent="-342900" algn="l" defTabSz="914400" rtl="0" eaLnBrk="1" fontAlgn="auto" latinLnBrk="0" hangingPunct="1">
              <a:lnSpc>
                <a:spcPct val="100000"/>
              </a:lnSpc>
              <a:spcBef>
                <a:spcPts val="680"/>
              </a:spcBef>
              <a:spcAft>
                <a:spcPts val="0"/>
              </a:spcAft>
              <a:buClrTx/>
              <a:buSzTx/>
              <a:buFont typeface="Arial"/>
              <a:buChar char="•"/>
              <a:tabLst>
                <a:tab pos="354965" algn="l"/>
                <a:tab pos="355600" algn="l"/>
              </a:tabLst>
              <a:defRPr/>
            </a:pPr>
            <a:r>
              <a:rPr kumimoji="0" lang="en-US" sz="2400" b="1" i="0" u="none" strike="noStrike" kern="1200" cap="none" spc="-5" normalizeH="0" baseline="0" noProof="0" dirty="0">
                <a:ln>
                  <a:noFill/>
                </a:ln>
                <a:solidFill>
                  <a:prstClr val="black"/>
                </a:solidFill>
                <a:effectLst/>
                <a:uLnTx/>
                <a:uFillTx/>
                <a:latin typeface="Arial"/>
                <a:ea typeface="+mn-ea"/>
                <a:cs typeface="Arial"/>
              </a:rPr>
              <a:t>Additional</a:t>
            </a:r>
            <a:r>
              <a:rPr kumimoji="0" lang="en-US" sz="2400" b="1" i="0" u="none" strike="noStrike" kern="1200" cap="none" spc="-5" normalizeH="0" baseline="0" noProof="0" dirty="0">
                <a:ln>
                  <a:noFill/>
                </a:ln>
                <a:solidFill>
                  <a:srgbClr val="3333CC"/>
                </a:solidFill>
                <a:effectLst/>
                <a:uLnTx/>
                <a:uFillTx/>
                <a:latin typeface="Arial"/>
                <a:ea typeface="+mn-ea"/>
                <a:cs typeface="Arial"/>
              </a:rPr>
              <a:t> </a:t>
            </a:r>
            <a:r>
              <a:rPr kumimoji="0" lang="en-US" sz="2400" b="1" i="0" u="none" strike="noStrike" kern="1200" cap="none" spc="-5" normalizeH="0" baseline="0" noProof="0" dirty="0">
                <a:ln>
                  <a:noFill/>
                </a:ln>
                <a:effectLst/>
                <a:uLnTx/>
                <a:uFillTx/>
                <a:latin typeface="Arial"/>
                <a:ea typeface="+mn-ea"/>
                <a:cs typeface="Arial"/>
              </a:rPr>
              <a:t>Criteria* </a:t>
            </a:r>
            <a:r>
              <a:rPr kumimoji="0" lang="en-US" sz="2400" b="1" i="0" u="none" strike="noStrike" kern="1200" cap="none" spc="0" normalizeH="0" baseline="0" noProof="0" dirty="0">
                <a:ln>
                  <a:noFill/>
                </a:ln>
                <a:solidFill>
                  <a:prstClr val="black"/>
                </a:solidFill>
                <a:effectLst/>
                <a:uLnTx/>
                <a:uFillTx/>
                <a:latin typeface="Arial"/>
                <a:ea typeface="+mn-ea"/>
                <a:cs typeface="Arial"/>
              </a:rPr>
              <a:t>for </a:t>
            </a:r>
            <a:r>
              <a:rPr kumimoji="0" lang="en-US" sz="2400" b="1" i="0" u="none" strike="noStrike" kern="1200" cap="none" spc="-5" normalizeH="0" baseline="0" noProof="0" dirty="0">
                <a:ln>
                  <a:noFill/>
                </a:ln>
                <a:solidFill>
                  <a:prstClr val="black"/>
                </a:solidFill>
                <a:effectLst/>
                <a:uLnTx/>
                <a:uFillTx/>
                <a:latin typeface="Arial"/>
                <a:ea typeface="+mn-ea"/>
                <a:cs typeface="Arial"/>
              </a:rPr>
              <a:t>Professional Practice</a:t>
            </a:r>
            <a:r>
              <a:rPr kumimoji="0" lang="en-US" sz="2400" b="1" i="0" u="none" strike="noStrike" kern="1200" cap="none" spc="25" normalizeH="0" baseline="0" noProof="0" dirty="0">
                <a:ln>
                  <a:noFill/>
                </a:ln>
                <a:solidFill>
                  <a:prstClr val="black"/>
                </a:solidFill>
                <a:effectLst/>
                <a:uLnTx/>
                <a:uFillTx/>
                <a:latin typeface="Arial"/>
                <a:ea typeface="+mn-ea"/>
                <a:cs typeface="Arial"/>
              </a:rPr>
              <a:t> </a:t>
            </a:r>
            <a:r>
              <a:rPr kumimoji="0" lang="en-US" sz="2400" b="1" i="0" u="none" strike="noStrike" kern="1200" cap="none" spc="-5" normalizeH="0" baseline="0" noProof="0" dirty="0">
                <a:ln>
                  <a:noFill/>
                </a:ln>
                <a:solidFill>
                  <a:prstClr val="black"/>
                </a:solidFill>
                <a:effectLst/>
                <a:uLnTx/>
                <a:uFillTx/>
                <a:latin typeface="Arial"/>
                <a:ea typeface="+mn-ea"/>
                <a:cs typeface="Arial"/>
              </a:rPr>
              <a:t>Track</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756285" marR="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Active participation in mentoring is</a:t>
            </a:r>
            <a:r>
              <a:rPr kumimoji="0" lang="en-US" sz="2000" b="0" i="0" u="none" strike="noStrike" kern="1200" cap="none" spc="-8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expected</a:t>
            </a:r>
          </a:p>
          <a:p>
            <a:pPr marL="756285" marR="434340" lvl="1" indent="-287020" algn="l" defTabSz="914400" rtl="0" eaLnBrk="1" fontAlgn="auto" latinLnBrk="0" hangingPunct="1">
              <a:lnSpc>
                <a:spcPct val="100000"/>
              </a:lnSpc>
              <a:spcBef>
                <a:spcPts val="480"/>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Quality Improvement (QI) initiatives/innovation is</a:t>
            </a:r>
            <a:r>
              <a:rPr kumimoji="0" lang="en-US" sz="2000" b="0" i="0" u="none" strike="noStrike" kern="1200" cap="none" spc="-14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desirable;  leadership</a:t>
            </a:r>
          </a:p>
          <a:p>
            <a:pPr marL="756285" marR="182880" lvl="1" indent="-287020" algn="l" defTabSz="914400" rtl="0" eaLnBrk="1" fontAlgn="auto" latinLnBrk="0" hangingPunct="1">
              <a:lnSpc>
                <a:spcPct val="100000"/>
              </a:lnSpc>
              <a:spcBef>
                <a:spcPts val="484"/>
              </a:spcBef>
              <a:spcAft>
                <a:spcPts val="0"/>
              </a:spcAft>
              <a:buClrTx/>
              <a:buSzTx/>
              <a:buFontTx/>
              <a:buChar char="–"/>
              <a:tabLst>
                <a:tab pos="756285" algn="l"/>
                <a:tab pos="756920" algn="l"/>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Demonstrated engagement in Diversity, Equity, and</a:t>
            </a:r>
            <a:r>
              <a:rPr kumimoji="0" lang="en-US" sz="2000" b="0" i="0" u="none" strike="noStrike" kern="1200" cap="none" spc="-17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Inclusion  programming and self-development</a:t>
            </a:r>
            <a:r>
              <a:rPr kumimoji="0" lang="en-US" sz="2000" b="0" i="0" u="none" strike="noStrike" kern="1200" cap="none" spc="-105" normalizeH="0" baseline="0" noProof="0" dirty="0">
                <a:ln>
                  <a:noFill/>
                </a:ln>
                <a:solidFill>
                  <a:prstClr val="black"/>
                </a:solidFill>
                <a:effectLst/>
                <a:uLnTx/>
                <a:uFillTx/>
                <a:latin typeface="Arial"/>
                <a:ea typeface="+mn-ea"/>
                <a:cs typeface="Arial"/>
              </a:rPr>
              <a:t> </a:t>
            </a:r>
            <a:r>
              <a:rPr kumimoji="0" lang="en-US" sz="2000" b="0" i="0" u="none" strike="noStrike" kern="1200" cap="none" spc="-5" normalizeH="0" baseline="0" noProof="0" dirty="0">
                <a:ln>
                  <a:noFill/>
                </a:ln>
                <a:solidFill>
                  <a:prstClr val="black"/>
                </a:solidFill>
                <a:effectLst/>
                <a:uLnTx/>
                <a:uFillTx/>
                <a:latin typeface="Arial"/>
                <a:ea typeface="+mn-ea"/>
                <a:cs typeface="Arial"/>
              </a:rPr>
              <a:t>activities</a:t>
            </a: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a:p>
            <a:endParaRPr lang="en-US" dirty="0"/>
          </a:p>
          <a:p>
            <a:endParaRPr lang="en-US" dirty="0"/>
          </a:p>
          <a:p>
            <a:pPr marL="0" indent="0">
              <a:buNone/>
            </a:pPr>
            <a:endParaRPr lang="en-US" dirty="0"/>
          </a:p>
        </p:txBody>
      </p:sp>
      <p:sp>
        <p:nvSpPr>
          <p:cNvPr id="6" name="TextBox 5">
            <a:extLst>
              <a:ext uri="{FF2B5EF4-FFF2-40B4-BE49-F238E27FC236}">
                <a16:creationId xmlns:a16="http://schemas.microsoft.com/office/drawing/2014/main" id="{409F4CD5-35B8-A2EE-0D52-BC8E5F2631FE}"/>
              </a:ext>
            </a:extLst>
          </p:cNvPr>
          <p:cNvSpPr txBox="1"/>
          <p:nvPr/>
        </p:nvSpPr>
        <p:spPr>
          <a:xfrm>
            <a:off x="1298021" y="5663732"/>
            <a:ext cx="8302387" cy="369332"/>
          </a:xfrm>
          <a:prstGeom prst="rect">
            <a:avLst/>
          </a:prstGeom>
          <a:noFill/>
        </p:spPr>
        <p:txBody>
          <a:bodyPr wrap="square">
            <a:spAutoFit/>
          </a:bodyPr>
          <a:lstStyle/>
          <a:p>
            <a:r>
              <a:rPr lang="en-US" spc="-5" dirty="0">
                <a:solidFill>
                  <a:prstClr val="black"/>
                </a:solidFill>
                <a:latin typeface="Arial"/>
                <a:cs typeface="Arial"/>
              </a:rPr>
              <a:t>*</a:t>
            </a:r>
            <a:r>
              <a:rPr lang="en-US" spc="-5" dirty="0">
                <a:solidFill>
                  <a:prstClr val="black"/>
                </a:solidFill>
                <a:latin typeface="Arial"/>
                <a:cs typeface="Arial"/>
                <a:hlinkClick r:id="rId2"/>
              </a:rPr>
              <a:t>Rutgers Health</a:t>
            </a:r>
            <a:r>
              <a:rPr kumimoji="0" lang="en-US" sz="1800" b="0" i="0" u="none" strike="noStrike" kern="1200" cap="none" spc="-5" normalizeH="0" baseline="0" noProof="0" dirty="0">
                <a:ln>
                  <a:noFill/>
                </a:ln>
                <a:solidFill>
                  <a:prstClr val="black"/>
                </a:solidFill>
                <a:effectLst/>
                <a:uLnTx/>
                <a:uFillTx/>
                <a:latin typeface="Arial"/>
                <a:cs typeface="Arial"/>
                <a:hlinkClick r:id="rId2"/>
              </a:rPr>
              <a:t> Criteria </a:t>
            </a:r>
            <a:r>
              <a:rPr kumimoji="0" lang="en-US" sz="1800" b="0" i="0" u="none" strike="noStrike" kern="1200" cap="none" spc="0" normalizeH="0" baseline="0" noProof="0" dirty="0">
                <a:ln>
                  <a:noFill/>
                </a:ln>
                <a:solidFill>
                  <a:prstClr val="black"/>
                </a:solidFill>
                <a:effectLst/>
                <a:uLnTx/>
                <a:uFillTx/>
                <a:latin typeface="Arial"/>
                <a:cs typeface="Arial"/>
                <a:hlinkClick r:id="rId2"/>
              </a:rPr>
              <a:t>for </a:t>
            </a:r>
            <a:r>
              <a:rPr kumimoji="0" lang="en-US" sz="1800" b="0" i="0" u="none" strike="noStrike" kern="1200" cap="none" spc="-5" normalizeH="0" baseline="0" noProof="0" dirty="0">
                <a:ln>
                  <a:noFill/>
                </a:ln>
                <a:solidFill>
                  <a:prstClr val="black"/>
                </a:solidFill>
                <a:effectLst/>
                <a:uLnTx/>
                <a:uFillTx/>
                <a:latin typeface="Arial"/>
                <a:cs typeface="Arial"/>
                <a:hlinkClick r:id="rId2"/>
              </a:rPr>
              <a:t>promotion </a:t>
            </a:r>
            <a:r>
              <a:rPr kumimoji="0" lang="en-US" sz="1800" b="0" i="0" u="none" strike="noStrike" kern="1200" cap="none" spc="0" normalizeH="0" baseline="0" noProof="0" dirty="0">
                <a:ln>
                  <a:noFill/>
                </a:ln>
                <a:solidFill>
                  <a:prstClr val="black"/>
                </a:solidFill>
                <a:effectLst/>
                <a:uLnTx/>
                <a:uFillTx/>
                <a:latin typeface="Arial"/>
                <a:cs typeface="Arial"/>
                <a:hlinkClick r:id="rId2"/>
              </a:rPr>
              <a:t>to </a:t>
            </a:r>
            <a:r>
              <a:rPr kumimoji="0" lang="en-US" sz="1800" b="0" i="0" u="none" strike="noStrike" kern="1200" cap="none" spc="-5" normalizeH="0" baseline="0" noProof="0" dirty="0">
                <a:ln>
                  <a:noFill/>
                </a:ln>
                <a:solidFill>
                  <a:prstClr val="black"/>
                </a:solidFill>
                <a:effectLst/>
                <a:uLnTx/>
                <a:uFillTx/>
                <a:latin typeface="Arial"/>
                <a:cs typeface="Arial"/>
                <a:hlinkClick r:id="rId2"/>
              </a:rPr>
              <a:t>Associate Professor or higher</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8316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598915" y="117475"/>
            <a:ext cx="659765" cy="299720"/>
          </a:xfrm>
          <a:prstGeom prst="rect">
            <a:avLst/>
          </a:prstGeom>
        </p:spPr>
        <p:txBody>
          <a:bodyPr vert="horz" wrap="square" lIns="0" tIns="12700" rIns="0" bIns="0" rtlCol="0" anchor="ctr">
            <a:spAutoFit/>
          </a:bodyPr>
          <a:lstStyle/>
          <a:p>
            <a:pPr marL="12700">
              <a:lnSpc>
                <a:spcPct val="100000"/>
              </a:lnSpc>
              <a:spcBef>
                <a:spcPts val="100"/>
              </a:spcBef>
            </a:pPr>
            <a:r>
              <a:rPr sz="1800" spc="-5" dirty="0">
                <a:solidFill>
                  <a:srgbClr val="FFFFFF"/>
                </a:solidFill>
                <a:latin typeface="Arial"/>
                <a:cs typeface="Arial"/>
              </a:rPr>
              <a:t>RB</a:t>
            </a:r>
            <a:r>
              <a:rPr sz="1800" spc="-15" dirty="0">
                <a:solidFill>
                  <a:srgbClr val="FFFFFF"/>
                </a:solidFill>
                <a:latin typeface="Arial"/>
                <a:cs typeface="Arial"/>
              </a:rPr>
              <a:t>H</a:t>
            </a:r>
            <a:r>
              <a:rPr sz="1800" dirty="0">
                <a:solidFill>
                  <a:srgbClr val="FFFFFF"/>
                </a:solidFill>
                <a:latin typeface="Arial"/>
                <a:cs typeface="Arial"/>
              </a:rPr>
              <a:t>S</a:t>
            </a:r>
            <a:endParaRPr sz="1800" dirty="0">
              <a:latin typeface="Arial"/>
              <a:cs typeface="Arial"/>
            </a:endParaRPr>
          </a:p>
        </p:txBody>
      </p:sp>
      <p:sp>
        <p:nvSpPr>
          <p:cNvPr id="3" name="object 3"/>
          <p:cNvSpPr txBox="1"/>
          <p:nvPr/>
        </p:nvSpPr>
        <p:spPr>
          <a:xfrm>
            <a:off x="3200526" y="665193"/>
            <a:ext cx="6153150" cy="1249060"/>
          </a:xfrm>
          <a:prstGeom prst="rect">
            <a:avLst/>
          </a:prstGeom>
        </p:spPr>
        <p:txBody>
          <a:bodyPr vert="horz" wrap="square" lIns="0" tIns="53340" rIns="0" bIns="0" rtlCol="0">
            <a:spAutoFit/>
          </a:bodyPr>
          <a:lstStyle/>
          <a:p>
            <a:pPr marR="351155" algn="ctr">
              <a:spcBef>
                <a:spcPts val="420"/>
              </a:spcBef>
            </a:pPr>
            <a:r>
              <a:rPr sz="4000" b="1" spc="-5" dirty="0">
                <a:latin typeface="Arial"/>
                <a:cs typeface="Arial"/>
              </a:rPr>
              <a:t>A&amp;P Guidelines</a:t>
            </a:r>
            <a:endParaRPr sz="4000" dirty="0">
              <a:latin typeface="Arial"/>
              <a:cs typeface="Arial"/>
            </a:endParaRPr>
          </a:p>
          <a:p>
            <a:pPr marL="12700" marR="5080" indent="466090">
              <a:spcBef>
                <a:spcPts val="210"/>
              </a:spcBef>
            </a:pPr>
            <a:r>
              <a:rPr u="sng" spc="-5" dirty="0">
                <a:solidFill>
                  <a:srgbClr val="3333CC"/>
                </a:solidFill>
                <a:uFill>
                  <a:solidFill>
                    <a:srgbClr val="3333CC"/>
                  </a:solidFill>
                </a:uFill>
                <a:latin typeface="Arial"/>
                <a:cs typeface="Arial"/>
                <a:hlinkClick r:id="rId2"/>
              </a:rPr>
              <a:t>https://facultyaffairs.rbhs.rutgers.edu/appointments- </a:t>
            </a:r>
            <a:r>
              <a:rPr spc="-5" dirty="0">
                <a:solidFill>
                  <a:srgbClr val="3333CC"/>
                </a:solidFill>
                <a:latin typeface="Arial"/>
                <a:cs typeface="Arial"/>
              </a:rPr>
              <a:t> </a:t>
            </a:r>
            <a:r>
              <a:rPr u="sng" spc="-5" dirty="0">
                <a:solidFill>
                  <a:srgbClr val="3333CC"/>
                </a:solidFill>
                <a:uFill>
                  <a:solidFill>
                    <a:srgbClr val="3333CC"/>
                  </a:solidFill>
                </a:uFill>
                <a:latin typeface="Arial"/>
                <a:cs typeface="Arial"/>
                <a:hlinkClick r:id="rId2"/>
              </a:rPr>
              <a:t>promotions/faculty-appointments-and-promotions-guidelines/</a:t>
            </a:r>
            <a:endParaRPr dirty="0">
              <a:latin typeface="Arial"/>
              <a:cs typeface="Arial"/>
            </a:endParaRPr>
          </a:p>
        </p:txBody>
      </p:sp>
      <p:sp>
        <p:nvSpPr>
          <p:cNvPr id="4" name="object 4"/>
          <p:cNvSpPr/>
          <p:nvPr/>
        </p:nvSpPr>
        <p:spPr>
          <a:xfrm>
            <a:off x="1828800" y="1892807"/>
            <a:ext cx="8589264" cy="4075506"/>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CBA38-5D90-6264-447A-4937C07D44EC}"/>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Criteria </a:t>
            </a:r>
            <a:r>
              <a:rPr kumimoji="0" lang="en-US" sz="4000" b="1" i="0" u="none" strike="noStrike" kern="0" cap="none" spc="-5" normalizeH="0" baseline="0" noProof="0" dirty="0">
                <a:ln>
                  <a:noFill/>
                </a:ln>
                <a:solidFill>
                  <a:prstClr val="black"/>
                </a:solidFill>
                <a:effectLst/>
                <a:uLnTx/>
                <a:uFillTx/>
                <a:latin typeface="Arial"/>
                <a:ea typeface="+mj-ea"/>
                <a:cs typeface="Arial"/>
              </a:rPr>
              <a:t>Teaching, CE, PPT, CFUPs, and VCFs </a:t>
            </a:r>
            <a:r>
              <a:rPr kumimoji="0" lang="en-US" sz="4000" b="1" i="0" u="none" strike="noStrike" kern="0" cap="none" spc="0" normalizeH="0" baseline="0" noProof="0" dirty="0">
                <a:ln>
                  <a:noFill/>
                </a:ln>
                <a:solidFill>
                  <a:prstClr val="black"/>
                </a:solidFill>
                <a:effectLst/>
                <a:uLnTx/>
                <a:uFillTx/>
                <a:latin typeface="Arial"/>
                <a:ea typeface="+mj-ea"/>
                <a:cs typeface="Arial"/>
              </a:rPr>
              <a:t>Promotions</a:t>
            </a:r>
            <a:endParaRPr lang="en-US" sz="4000" dirty="0"/>
          </a:p>
        </p:txBody>
      </p:sp>
      <p:sp>
        <p:nvSpPr>
          <p:cNvPr id="3" name="Content Placeholder 2">
            <a:extLst>
              <a:ext uri="{FF2B5EF4-FFF2-40B4-BE49-F238E27FC236}">
                <a16:creationId xmlns:a16="http://schemas.microsoft.com/office/drawing/2014/main" id="{E44E662B-EA67-D803-1CDC-734108449201}"/>
              </a:ext>
            </a:extLst>
          </p:cNvPr>
          <p:cNvSpPr>
            <a:spLocks noGrp="1"/>
          </p:cNvSpPr>
          <p:nvPr>
            <p:ph idx="1"/>
          </p:nvPr>
        </p:nvSpPr>
        <p:spPr/>
        <p:txBody>
          <a:bodyPr/>
          <a:lstStyle/>
          <a:p>
            <a:pPr marL="355600" marR="50165" lvl="0" indent="-342900" algn="l" defTabSz="914400" rtl="0" eaLnBrk="1" fontAlgn="auto" latinLnBrk="0" hangingPunct="1">
              <a:lnSpc>
                <a:spcPct val="100000"/>
              </a:lnSpc>
              <a:spcBef>
                <a:spcPts val="100"/>
              </a:spcBef>
              <a:spcAft>
                <a:spcPts val="0"/>
              </a:spcAft>
              <a:buClrTx/>
              <a:buSzTx/>
              <a:buFontTx/>
              <a:buChar char="•"/>
              <a:tabLst>
                <a:tab pos="354965" algn="l"/>
                <a:tab pos="355600" algn="l"/>
                <a:tab pos="1627505" algn="l"/>
              </a:tabLst>
              <a:defRPr/>
            </a:pPr>
            <a:r>
              <a:rPr kumimoji="0" lang="en-US" sz="1800" b="0" i="0" u="none" strike="noStrike" kern="1200" cap="none" spc="-5" normalizeH="0" baseline="0" noProof="0" dirty="0">
                <a:ln>
                  <a:noFill/>
                </a:ln>
                <a:solidFill>
                  <a:srgbClr val="212121"/>
                </a:solidFill>
                <a:effectLst/>
                <a:uLnTx/>
                <a:uFillTx/>
                <a:latin typeface="Arial"/>
                <a:ea typeface="+mn-ea"/>
                <a:cs typeface="Arial"/>
              </a:rPr>
              <a:t>During </a:t>
            </a:r>
            <a:r>
              <a:rPr kumimoji="0" lang="en-US" sz="1800" b="0" i="0" u="none" strike="noStrike" kern="1200" cap="none" spc="0" normalizeH="0" baseline="0" noProof="0" dirty="0">
                <a:ln>
                  <a:noFill/>
                </a:ln>
                <a:solidFill>
                  <a:srgbClr val="212121"/>
                </a:solidFill>
                <a:effectLst/>
                <a:uLnTx/>
                <a:uFillTx/>
                <a:latin typeface="Arial"/>
                <a:ea typeface="+mn-ea"/>
                <a:cs typeface="Arial"/>
              </a:rPr>
              <a:t>FY22 </a:t>
            </a:r>
            <a:r>
              <a:rPr kumimoji="0" lang="en-US" sz="1800" b="0" i="0" u="none" strike="noStrike" kern="1200" cap="none" spc="-5" normalizeH="0" baseline="0" noProof="0" dirty="0">
                <a:ln>
                  <a:noFill/>
                </a:ln>
                <a:solidFill>
                  <a:srgbClr val="212121"/>
                </a:solidFill>
                <a:effectLst/>
                <a:uLnTx/>
                <a:uFillTx/>
                <a:latin typeface="Arial"/>
                <a:ea typeface="+mn-ea"/>
                <a:cs typeface="Arial"/>
              </a:rPr>
              <a:t>and </a:t>
            </a:r>
            <a:r>
              <a:rPr kumimoji="0" lang="en-US" sz="1800" b="0" i="0" u="none" strike="noStrike" kern="1200" cap="none" spc="0" normalizeH="0" baseline="0" noProof="0" dirty="0">
                <a:ln>
                  <a:noFill/>
                </a:ln>
                <a:solidFill>
                  <a:srgbClr val="212121"/>
                </a:solidFill>
                <a:effectLst/>
                <a:uLnTx/>
                <a:uFillTx/>
                <a:latin typeface="Arial"/>
                <a:ea typeface="+mn-ea"/>
                <a:cs typeface="Arial"/>
              </a:rPr>
              <a:t>FY23, </a:t>
            </a:r>
            <a:r>
              <a:rPr kumimoji="0" lang="en-US" sz="1800" b="0" i="0" u="none" strike="noStrike" kern="1200" cap="none" spc="-5" normalizeH="0" baseline="0" noProof="0" dirty="0">
                <a:ln>
                  <a:noFill/>
                </a:ln>
                <a:solidFill>
                  <a:srgbClr val="212121"/>
                </a:solidFill>
                <a:effectLst/>
                <a:uLnTx/>
                <a:uFillTx/>
                <a:latin typeface="Arial"/>
                <a:ea typeface="+mn-ea"/>
                <a:cs typeface="Arial"/>
              </a:rPr>
              <a:t>the </a:t>
            </a:r>
            <a:r>
              <a:rPr kumimoji="0" lang="en-US" sz="1800" b="0" i="0" u="none" strike="noStrike" kern="1200" cap="none" spc="0" normalizeH="0" baseline="0" noProof="0" dirty="0">
                <a:ln>
                  <a:noFill/>
                </a:ln>
                <a:solidFill>
                  <a:srgbClr val="212121"/>
                </a:solidFill>
                <a:effectLst/>
                <a:uLnTx/>
                <a:uFillTx/>
                <a:latin typeface="Arial"/>
                <a:ea typeface="+mn-ea"/>
                <a:cs typeface="Arial"/>
              </a:rPr>
              <a:t>Provosts </a:t>
            </a:r>
            <a:r>
              <a:rPr kumimoji="0" lang="en-US" sz="1800" b="0" i="0" u="none" strike="noStrike" kern="1200" cap="none" spc="-10" normalizeH="0" baseline="0" noProof="0" dirty="0">
                <a:ln>
                  <a:noFill/>
                </a:ln>
                <a:solidFill>
                  <a:srgbClr val="212121"/>
                </a:solidFill>
                <a:effectLst/>
                <a:uLnTx/>
                <a:uFillTx/>
                <a:latin typeface="Arial"/>
                <a:ea typeface="+mn-ea"/>
                <a:cs typeface="Arial"/>
              </a:rPr>
              <a:t>reviewed </a:t>
            </a:r>
            <a:r>
              <a:rPr kumimoji="0" lang="en-US" sz="1800" b="0" i="0" u="none" strike="noStrike" kern="1200" cap="none" spc="-5" normalizeH="0" baseline="0" noProof="0" dirty="0">
                <a:ln>
                  <a:noFill/>
                </a:ln>
                <a:solidFill>
                  <a:srgbClr val="212121"/>
                </a:solidFill>
                <a:effectLst/>
                <a:uLnTx/>
                <a:uFillTx/>
                <a:latin typeface="Arial"/>
                <a:ea typeface="+mn-ea"/>
                <a:cs typeface="Arial"/>
              </a:rPr>
              <a:t>the </a:t>
            </a:r>
            <a:r>
              <a:rPr kumimoji="0" lang="en-US" sz="1800" b="0" i="0" u="none" strike="noStrike" kern="1200" cap="none" spc="0" normalizeH="0" baseline="0" noProof="0" dirty="0">
                <a:ln>
                  <a:noFill/>
                </a:ln>
                <a:solidFill>
                  <a:srgbClr val="212121"/>
                </a:solidFill>
                <a:effectLst/>
                <a:uLnTx/>
                <a:uFillTx/>
                <a:latin typeface="Arial"/>
                <a:ea typeface="+mn-ea"/>
                <a:cs typeface="Arial"/>
              </a:rPr>
              <a:t>criteria </a:t>
            </a:r>
            <a:r>
              <a:rPr kumimoji="0" lang="en-US" sz="1800" b="0" i="0" u="none" strike="noStrike" kern="1200" cap="none" spc="-35" normalizeH="0" baseline="0" noProof="0" dirty="0">
                <a:ln>
                  <a:noFill/>
                </a:ln>
                <a:solidFill>
                  <a:srgbClr val="212121"/>
                </a:solidFill>
                <a:effectLst/>
                <a:uLnTx/>
                <a:uFillTx/>
                <a:latin typeface="Arial"/>
                <a:ea typeface="+mn-ea"/>
                <a:cs typeface="Arial"/>
              </a:rPr>
              <a:t>for </a:t>
            </a:r>
            <a:r>
              <a:rPr kumimoji="0" lang="en-US" sz="1800" b="0" i="0" u="none" strike="noStrike" kern="1200" cap="none" spc="-5" normalizeH="0" baseline="0" noProof="0" dirty="0">
                <a:ln>
                  <a:noFill/>
                </a:ln>
                <a:solidFill>
                  <a:srgbClr val="212121"/>
                </a:solidFill>
                <a:effectLst/>
                <a:uLnTx/>
                <a:uFillTx/>
                <a:latin typeface="Arial"/>
                <a:ea typeface="+mn-ea"/>
                <a:cs typeface="Arial"/>
              </a:rPr>
              <a:t>promotion on </a:t>
            </a:r>
            <a:r>
              <a:rPr kumimoji="0" lang="en-US" sz="1800" b="0" i="0" u="none" strike="noStrike" kern="1200" cap="none" spc="0" normalizeH="0" baseline="0" noProof="0" dirty="0">
                <a:ln>
                  <a:noFill/>
                </a:ln>
                <a:solidFill>
                  <a:srgbClr val="212121"/>
                </a:solidFill>
                <a:effectLst/>
                <a:uLnTx/>
                <a:uFillTx/>
                <a:latin typeface="Arial"/>
                <a:ea typeface="+mn-ea"/>
                <a:cs typeface="Arial"/>
              </a:rPr>
              <a:t>the  </a:t>
            </a:r>
            <a:r>
              <a:rPr kumimoji="0" lang="en-US" sz="1800" b="0" i="0" u="none" strike="noStrike" kern="1200" cap="none" spc="-5" normalizeH="0" baseline="0" noProof="0" dirty="0">
                <a:ln>
                  <a:noFill/>
                </a:ln>
                <a:solidFill>
                  <a:srgbClr val="212121"/>
                </a:solidFill>
                <a:effectLst/>
                <a:uLnTx/>
                <a:uFillTx/>
                <a:latin typeface="Arial"/>
                <a:ea typeface="+mn-ea"/>
                <a:cs typeface="Arial"/>
              </a:rPr>
              <a:t>Clinical Educator </a:t>
            </a:r>
            <a:r>
              <a:rPr kumimoji="0" lang="en-US" sz="1800" b="0" i="0" u="none" strike="noStrike" kern="1200" cap="none" spc="0" normalizeH="0" baseline="0" noProof="0" dirty="0">
                <a:ln>
                  <a:noFill/>
                </a:ln>
                <a:solidFill>
                  <a:srgbClr val="212121"/>
                </a:solidFill>
                <a:effectLst/>
                <a:uLnTx/>
                <a:uFillTx/>
                <a:latin typeface="Arial"/>
                <a:ea typeface="+mn-ea"/>
                <a:cs typeface="Arial"/>
              </a:rPr>
              <a:t>track </a:t>
            </a:r>
            <a:r>
              <a:rPr kumimoji="0" lang="en-US" sz="1800" b="0" i="0" u="none" strike="noStrike" kern="1200" cap="none" spc="-5" normalizeH="0" baseline="0" noProof="0" dirty="0">
                <a:ln>
                  <a:noFill/>
                </a:ln>
                <a:solidFill>
                  <a:srgbClr val="212121"/>
                </a:solidFill>
                <a:effectLst/>
                <a:uLnTx/>
                <a:uFillTx/>
                <a:latin typeface="Arial"/>
                <a:ea typeface="+mn-ea"/>
                <a:cs typeface="Arial"/>
              </a:rPr>
              <a:t>and </a:t>
            </a:r>
            <a:r>
              <a:rPr kumimoji="0" lang="en-US" sz="1800" b="0" i="0" u="none" strike="noStrike" kern="1200" cap="none" spc="0" normalizeH="0" baseline="0" noProof="0" dirty="0">
                <a:ln>
                  <a:noFill/>
                </a:ln>
                <a:solidFill>
                  <a:srgbClr val="212121"/>
                </a:solidFill>
                <a:effectLst/>
                <a:uLnTx/>
                <a:uFillTx/>
                <a:latin typeface="Arial"/>
                <a:ea typeface="+mn-ea"/>
                <a:cs typeface="Arial"/>
              </a:rPr>
              <a:t>Teaching track, </a:t>
            </a:r>
            <a:r>
              <a:rPr kumimoji="0" lang="en-US" sz="1800" b="0" i="0" u="none" strike="noStrike" kern="1200" cap="none" spc="-15" normalizeH="0" baseline="0" noProof="0" dirty="0">
                <a:ln>
                  <a:noFill/>
                </a:ln>
                <a:solidFill>
                  <a:srgbClr val="212121"/>
                </a:solidFill>
                <a:effectLst/>
                <a:uLnTx/>
                <a:uFillTx/>
                <a:latin typeface="Arial"/>
                <a:ea typeface="+mn-ea"/>
                <a:cs typeface="Arial"/>
              </a:rPr>
              <a:t>which </a:t>
            </a:r>
            <a:r>
              <a:rPr kumimoji="0" lang="en-US" sz="1800" b="0" i="0" u="none" strike="noStrike" kern="1200" cap="none" spc="-5" normalizeH="0" baseline="0" noProof="0" dirty="0">
                <a:ln>
                  <a:noFill/>
                </a:ln>
                <a:solidFill>
                  <a:srgbClr val="212121"/>
                </a:solidFill>
                <a:effectLst/>
                <a:uLnTx/>
                <a:uFillTx/>
                <a:latin typeface="Arial"/>
                <a:ea typeface="+mn-ea"/>
                <a:cs typeface="Arial"/>
              </a:rPr>
              <a:t>included seeking feedback </a:t>
            </a:r>
            <a:r>
              <a:rPr kumimoji="0" lang="en-US" sz="1800" b="0" i="0" u="none" strike="noStrike" kern="1200" cap="none" spc="0" normalizeH="0" baseline="0" noProof="0" dirty="0">
                <a:ln>
                  <a:noFill/>
                </a:ln>
                <a:solidFill>
                  <a:srgbClr val="212121"/>
                </a:solidFill>
                <a:effectLst/>
                <a:uLnTx/>
                <a:uFillTx/>
                <a:latin typeface="Arial"/>
                <a:ea typeface="+mn-ea"/>
                <a:cs typeface="Arial"/>
              </a:rPr>
              <a:t>from </a:t>
            </a:r>
            <a:r>
              <a:rPr kumimoji="0" lang="en-US" sz="1800" b="0" i="0" u="none" strike="noStrike" kern="1200" cap="none" spc="-5" normalizeH="0" baseline="0" noProof="0" dirty="0">
                <a:ln>
                  <a:noFill/>
                </a:ln>
                <a:solidFill>
                  <a:srgbClr val="212121"/>
                </a:solidFill>
                <a:effectLst/>
                <a:uLnTx/>
                <a:uFillTx/>
                <a:latin typeface="Arial"/>
                <a:ea typeface="+mn-ea"/>
                <a:cs typeface="Arial"/>
              </a:rPr>
              <a:t>leadership and faculty and produced a table </a:t>
            </a:r>
            <a:r>
              <a:rPr kumimoji="0" lang="en-US" sz="1800" b="0" i="0" u="none" strike="noStrike" kern="1200" cap="none" spc="-15" normalizeH="0" baseline="0" noProof="0" dirty="0">
                <a:ln>
                  <a:noFill/>
                </a:ln>
                <a:solidFill>
                  <a:srgbClr val="212121"/>
                </a:solidFill>
                <a:effectLst/>
                <a:uLnTx/>
                <a:uFillTx/>
                <a:latin typeface="Arial"/>
                <a:ea typeface="+mn-ea"/>
                <a:cs typeface="Arial"/>
              </a:rPr>
              <a:t>with </a:t>
            </a:r>
            <a:r>
              <a:rPr kumimoji="0" lang="en-US" sz="1800" b="0" i="0" u="none" strike="noStrike" kern="1200" cap="none" spc="-5" normalizeH="0" baseline="0" noProof="0" dirty="0">
                <a:ln>
                  <a:noFill/>
                </a:ln>
                <a:solidFill>
                  <a:srgbClr val="212121"/>
                </a:solidFill>
                <a:effectLst/>
                <a:uLnTx/>
                <a:uFillTx/>
                <a:latin typeface="Arial"/>
                <a:ea typeface="+mn-ea"/>
                <a:cs typeface="Arial"/>
              </a:rPr>
              <a:t>updated guidance (see link</a:t>
            </a:r>
            <a:r>
              <a:rPr kumimoji="0" lang="en-US" sz="1800" b="0" i="0" u="none" strike="noStrike" kern="1200" cap="none" spc="15" normalizeH="0" baseline="0" noProof="0" dirty="0">
                <a:ln>
                  <a:noFill/>
                </a:ln>
                <a:solidFill>
                  <a:srgbClr val="212121"/>
                </a:solidFill>
                <a:effectLst/>
                <a:uLnTx/>
                <a:uFillTx/>
                <a:latin typeface="Arial"/>
                <a:ea typeface="+mn-ea"/>
                <a:cs typeface="Arial"/>
              </a:rPr>
              <a:t> </a:t>
            </a:r>
            <a:r>
              <a:rPr kumimoji="0" lang="en-US" sz="1800" b="0" i="0" u="none" strike="noStrike" kern="1200" cap="none" spc="-10" normalizeH="0" baseline="0" noProof="0" dirty="0">
                <a:ln>
                  <a:noFill/>
                </a:ln>
                <a:solidFill>
                  <a:srgbClr val="212121"/>
                </a:solidFill>
                <a:effectLst/>
                <a:uLnTx/>
                <a:uFillTx/>
                <a:latin typeface="Arial"/>
                <a:ea typeface="+mn-ea"/>
                <a:cs typeface="Arial"/>
              </a:rPr>
              <a:t>below). </a:t>
            </a:r>
            <a:r>
              <a:rPr kumimoji="0" lang="en-US" sz="1800" b="0" i="0" u="none" strike="noStrike" kern="1200" cap="none" spc="-5" normalizeH="0" baseline="0" noProof="0" dirty="0">
                <a:ln>
                  <a:noFill/>
                </a:ln>
                <a:solidFill>
                  <a:srgbClr val="212121"/>
                </a:solidFill>
                <a:effectLst/>
                <a:uLnTx/>
                <a:uFillTx/>
                <a:latin typeface="Arial"/>
                <a:ea typeface="+mn-ea"/>
                <a:cs typeface="Arial"/>
              </a:rPr>
              <a:t>During </a:t>
            </a:r>
            <a:r>
              <a:rPr kumimoji="0" lang="en-US" sz="1800" b="0" i="0" u="none" strike="noStrike" kern="1200" cap="none" spc="0" normalizeH="0" baseline="0" noProof="0" dirty="0">
                <a:ln>
                  <a:noFill/>
                </a:ln>
                <a:solidFill>
                  <a:srgbClr val="212121"/>
                </a:solidFill>
                <a:effectLst/>
                <a:uLnTx/>
                <a:uFillTx/>
                <a:latin typeface="Arial"/>
                <a:ea typeface="+mn-ea"/>
                <a:cs typeface="Arial"/>
              </a:rPr>
              <a:t>FY24, </a:t>
            </a:r>
            <a:r>
              <a:rPr kumimoji="0" lang="en-US" sz="1800" b="0" i="0" u="none" strike="noStrike" kern="1200" cap="none" spc="-5" normalizeH="0" baseline="0" noProof="0" dirty="0">
                <a:ln>
                  <a:noFill/>
                </a:ln>
                <a:solidFill>
                  <a:srgbClr val="212121"/>
                </a:solidFill>
                <a:effectLst/>
                <a:uLnTx/>
                <a:uFillTx/>
                <a:latin typeface="Arial"/>
                <a:ea typeface="+mn-ea"/>
                <a:cs typeface="Arial"/>
              </a:rPr>
              <a:t>they </a:t>
            </a:r>
            <a:r>
              <a:rPr kumimoji="0" lang="en-US" sz="1800" b="0" i="0" u="none" strike="noStrike" kern="1200" cap="none" spc="-15" normalizeH="0" baseline="0" noProof="0" dirty="0">
                <a:ln>
                  <a:noFill/>
                </a:ln>
                <a:solidFill>
                  <a:srgbClr val="212121"/>
                </a:solidFill>
                <a:effectLst/>
                <a:uLnTx/>
                <a:uFillTx/>
                <a:latin typeface="Arial"/>
                <a:ea typeface="+mn-ea"/>
                <a:cs typeface="Arial"/>
              </a:rPr>
              <a:t>will </a:t>
            </a:r>
            <a:r>
              <a:rPr kumimoji="0" lang="en-US" sz="1800" b="0" i="0" u="none" strike="noStrike" kern="1200" cap="none" spc="-5" normalizeH="0" baseline="0" noProof="0" dirty="0">
                <a:ln>
                  <a:noFill/>
                </a:ln>
                <a:solidFill>
                  <a:srgbClr val="212121"/>
                </a:solidFill>
                <a:effectLst/>
                <a:uLnTx/>
                <a:uFillTx/>
                <a:latin typeface="Arial"/>
                <a:ea typeface="+mn-ea"/>
                <a:cs typeface="Arial"/>
              </a:rPr>
              <a:t>conduct </a:t>
            </a:r>
            <a:r>
              <a:rPr kumimoji="0" lang="en-US" sz="1800" b="0" i="0" u="none" strike="noStrike" kern="1200" cap="none" spc="-25" normalizeH="0" baseline="0" noProof="0" dirty="0">
                <a:ln>
                  <a:noFill/>
                </a:ln>
                <a:solidFill>
                  <a:srgbClr val="212121"/>
                </a:solidFill>
                <a:effectLst/>
                <a:uLnTx/>
                <a:uFillTx/>
                <a:latin typeface="Arial"/>
                <a:ea typeface="+mn-ea"/>
                <a:cs typeface="Arial"/>
              </a:rPr>
              <a:t>the </a:t>
            </a:r>
            <a:r>
              <a:rPr kumimoji="0" lang="en-US" sz="1800" b="0" i="0" u="none" strike="noStrike" kern="1200" cap="none" spc="-5" normalizeH="0" baseline="0" noProof="0" dirty="0">
                <a:ln>
                  <a:noFill/>
                </a:ln>
                <a:solidFill>
                  <a:srgbClr val="212121"/>
                </a:solidFill>
                <a:effectLst/>
                <a:uLnTx/>
                <a:uFillTx/>
                <a:latin typeface="Arial"/>
                <a:ea typeface="+mn-ea"/>
                <a:cs typeface="Arial"/>
              </a:rPr>
              <a:t>same review of </a:t>
            </a:r>
            <a:r>
              <a:rPr kumimoji="0" lang="en-US" sz="1800" b="0" i="0" u="none" strike="noStrike" kern="1200" cap="none" spc="0" normalizeH="0" baseline="0" noProof="0" dirty="0">
                <a:ln>
                  <a:noFill/>
                </a:ln>
                <a:solidFill>
                  <a:srgbClr val="212121"/>
                </a:solidFill>
                <a:effectLst/>
                <a:uLnTx/>
                <a:uFillTx/>
                <a:latin typeface="Arial"/>
                <a:ea typeface="+mn-ea"/>
                <a:cs typeface="Arial"/>
              </a:rPr>
              <a:t>the </a:t>
            </a:r>
            <a:r>
              <a:rPr kumimoji="0" lang="en-US" sz="1800" b="0" i="0" u="none" strike="noStrike" kern="1200" cap="none" spc="-5" normalizeH="0" baseline="0" noProof="0" dirty="0">
                <a:ln>
                  <a:noFill/>
                </a:ln>
                <a:solidFill>
                  <a:srgbClr val="212121"/>
                </a:solidFill>
                <a:effectLst/>
                <a:uLnTx/>
                <a:uFillTx/>
                <a:latin typeface="Arial"/>
                <a:ea typeface="+mn-ea"/>
                <a:cs typeface="Arial"/>
              </a:rPr>
              <a:t>Research and Clinical Scholar</a:t>
            </a:r>
            <a:r>
              <a:rPr kumimoji="0" lang="en-US" sz="1800" b="0" i="0" u="none" strike="noStrike" kern="1200" cap="none" spc="55" normalizeH="0" baseline="0" noProof="0" dirty="0">
                <a:ln>
                  <a:noFill/>
                </a:ln>
                <a:solidFill>
                  <a:srgbClr val="212121"/>
                </a:solidFill>
                <a:effectLst/>
                <a:uLnTx/>
                <a:uFillTx/>
                <a:latin typeface="Arial"/>
                <a:ea typeface="+mn-ea"/>
                <a:cs typeface="Arial"/>
              </a:rPr>
              <a:t> </a:t>
            </a:r>
            <a:r>
              <a:rPr kumimoji="0" lang="en-US" sz="1800" b="0" i="0" u="none" strike="noStrike" kern="1200" cap="none" spc="0" normalizeH="0" baseline="0" noProof="0" dirty="0">
                <a:ln>
                  <a:noFill/>
                </a:ln>
                <a:solidFill>
                  <a:srgbClr val="212121"/>
                </a:solidFill>
                <a:effectLst/>
                <a:uLnTx/>
                <a:uFillTx/>
                <a:latin typeface="Arial"/>
                <a:ea typeface="+mn-ea"/>
                <a:cs typeface="Arial"/>
              </a:rPr>
              <a:t>tracks.</a:t>
            </a:r>
            <a:endParaRPr kumimoji="0" lang="en-US" sz="18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35"/>
              </a:spcBef>
              <a:spcAft>
                <a:spcPts val="0"/>
              </a:spcAft>
              <a:buClr>
                <a:srgbClr val="212121"/>
              </a:buClr>
              <a:buSzTx/>
              <a:buFont typeface="Arial"/>
              <a:buChar char="•"/>
              <a:tabLst/>
              <a:defRPr/>
            </a:pPr>
            <a:endParaRPr kumimoji="0" lang="en-US" sz="2600" b="0" i="0" u="none" strike="noStrike" kern="1200" cap="none" spc="0" normalizeH="0" baseline="0" noProof="0" dirty="0">
              <a:ln>
                <a:noFill/>
              </a:ln>
              <a:solidFill>
                <a:prstClr val="black"/>
              </a:solidFill>
              <a:effectLst/>
              <a:uLnTx/>
              <a:uFillTx/>
              <a:latin typeface="Arial"/>
              <a:ea typeface="+mn-ea"/>
              <a:cs typeface="Arial"/>
            </a:endParaRPr>
          </a:p>
          <a:p>
            <a:pPr marL="355600" marR="20955" lvl="0" indent="-342900" algn="l" defTabSz="914400" rtl="0" eaLnBrk="1" fontAlgn="auto" latinLnBrk="0" hangingPunct="1">
              <a:lnSpc>
                <a:spcPct val="100000"/>
              </a:lnSpc>
              <a:spcBef>
                <a:spcPts val="0"/>
              </a:spcBef>
              <a:spcAft>
                <a:spcPts val="0"/>
              </a:spcAft>
              <a:buClrTx/>
              <a:buSzTx/>
              <a:buFontTx/>
              <a:buChar char="•"/>
              <a:tabLst>
                <a:tab pos="354965" algn="l"/>
                <a:tab pos="355600" algn="l"/>
              </a:tabLst>
              <a:defRPr/>
            </a:pPr>
            <a:r>
              <a:rPr kumimoji="0" lang="en-US" sz="1800" b="0" i="0" u="none" strike="noStrike" kern="1200" cap="none" spc="0" normalizeH="0" baseline="0" noProof="0" dirty="0">
                <a:ln>
                  <a:noFill/>
                </a:ln>
                <a:solidFill>
                  <a:srgbClr val="212121"/>
                </a:solidFill>
                <a:effectLst/>
                <a:uLnTx/>
                <a:uFillTx/>
                <a:latin typeface="Arial"/>
                <a:ea typeface="+mn-ea"/>
                <a:cs typeface="Arial"/>
              </a:rPr>
              <a:t>The </a:t>
            </a:r>
            <a:r>
              <a:rPr kumimoji="0" lang="en-US" sz="1800" b="0" i="0" u="none" strike="noStrike" kern="1200" cap="none" spc="-5" normalizeH="0" baseline="0" noProof="0" dirty="0">
                <a:ln>
                  <a:noFill/>
                </a:ln>
                <a:solidFill>
                  <a:srgbClr val="212121"/>
                </a:solidFill>
                <a:effectLst/>
                <a:uLnTx/>
                <a:uFillTx/>
                <a:latin typeface="Arial"/>
                <a:ea typeface="+mn-ea"/>
                <a:cs typeface="Arial"/>
              </a:rPr>
              <a:t>document below lists the categories </a:t>
            </a:r>
            <a:r>
              <a:rPr kumimoji="0" lang="en-US" sz="1800" b="0" i="0" u="none" strike="noStrike" kern="1200" cap="none" spc="0" normalizeH="0" baseline="0" noProof="0" dirty="0">
                <a:ln>
                  <a:noFill/>
                </a:ln>
                <a:solidFill>
                  <a:srgbClr val="212121"/>
                </a:solidFill>
                <a:effectLst/>
                <a:uLnTx/>
                <a:uFillTx/>
                <a:latin typeface="Arial"/>
                <a:ea typeface="+mn-ea"/>
                <a:cs typeface="Arial"/>
              </a:rPr>
              <a:t>that </a:t>
            </a:r>
            <a:r>
              <a:rPr kumimoji="0" lang="en-US" sz="1800" b="0" i="0" u="none" strike="noStrike" kern="1200" cap="none" spc="-15" normalizeH="0" baseline="0" noProof="0" dirty="0">
                <a:ln>
                  <a:noFill/>
                </a:ln>
                <a:solidFill>
                  <a:srgbClr val="212121"/>
                </a:solidFill>
                <a:effectLst/>
                <a:uLnTx/>
                <a:uFillTx/>
                <a:latin typeface="Arial"/>
                <a:ea typeface="+mn-ea"/>
                <a:cs typeface="Arial"/>
              </a:rPr>
              <a:t>will </a:t>
            </a:r>
            <a:r>
              <a:rPr kumimoji="0" lang="en-US" sz="1800" b="0" i="0" u="none" strike="noStrike" kern="1200" cap="none" spc="-5" normalizeH="0" baseline="0" noProof="0" dirty="0">
                <a:ln>
                  <a:noFill/>
                </a:ln>
                <a:solidFill>
                  <a:srgbClr val="212121"/>
                </a:solidFill>
                <a:effectLst/>
                <a:uLnTx/>
                <a:uFillTx/>
                <a:latin typeface="Arial"/>
                <a:ea typeface="+mn-ea"/>
                <a:cs typeface="Arial"/>
              </a:rPr>
              <a:t>be evaluated </a:t>
            </a:r>
            <a:r>
              <a:rPr kumimoji="0" lang="en-US" sz="1800" b="0" i="0" u="none" strike="noStrike" kern="1200" cap="none" spc="-15" normalizeH="0" baseline="0" noProof="0" dirty="0">
                <a:ln>
                  <a:noFill/>
                </a:ln>
                <a:solidFill>
                  <a:srgbClr val="212121"/>
                </a:solidFill>
                <a:effectLst/>
                <a:uLnTx/>
                <a:uFillTx/>
                <a:latin typeface="Arial"/>
                <a:ea typeface="+mn-ea"/>
                <a:cs typeface="Arial"/>
              </a:rPr>
              <a:t>while </a:t>
            </a:r>
            <a:r>
              <a:rPr kumimoji="0" lang="en-US" sz="1800" b="0" i="0" u="none" strike="noStrike" kern="1200" cap="none" spc="-5" normalizeH="0" baseline="0" noProof="0" dirty="0">
                <a:ln>
                  <a:noFill/>
                </a:ln>
                <a:solidFill>
                  <a:srgbClr val="212121"/>
                </a:solidFill>
                <a:effectLst/>
                <a:uLnTx/>
                <a:uFillTx/>
                <a:latin typeface="Arial"/>
                <a:ea typeface="+mn-ea"/>
                <a:cs typeface="Arial"/>
              </a:rPr>
              <a:t>in rank </a:t>
            </a:r>
            <a:r>
              <a:rPr kumimoji="0" lang="en-US" sz="1800" b="0" i="0" u="none" strike="noStrike" kern="1200" cap="none" spc="0" normalizeH="0" baseline="0" noProof="0" dirty="0">
                <a:ln>
                  <a:noFill/>
                </a:ln>
                <a:solidFill>
                  <a:srgbClr val="212121"/>
                </a:solidFill>
                <a:effectLst/>
                <a:uLnTx/>
                <a:uFillTx/>
                <a:latin typeface="Arial"/>
                <a:ea typeface="+mn-ea"/>
                <a:cs typeface="Arial"/>
              </a:rPr>
              <a:t>for </a:t>
            </a:r>
            <a:r>
              <a:rPr kumimoji="0" lang="en-US" sz="1800" b="0" i="0" u="none" strike="noStrike" kern="1200" cap="none" spc="-5" normalizeH="0" baseline="0" noProof="0" dirty="0">
                <a:ln>
                  <a:noFill/>
                </a:ln>
                <a:solidFill>
                  <a:srgbClr val="212121"/>
                </a:solidFill>
                <a:effectLst/>
                <a:uLnTx/>
                <a:uFillTx/>
                <a:latin typeface="Arial"/>
                <a:ea typeface="+mn-ea"/>
                <a:cs typeface="Arial"/>
              </a:rPr>
              <a:t>promotion </a:t>
            </a:r>
            <a:r>
              <a:rPr kumimoji="0" lang="en-US" sz="1800" b="0" i="0" u="none" strike="noStrike" kern="1200" cap="none" spc="0" normalizeH="0" baseline="0" noProof="0" dirty="0">
                <a:ln>
                  <a:noFill/>
                </a:ln>
                <a:solidFill>
                  <a:srgbClr val="212121"/>
                </a:solidFill>
                <a:effectLst/>
                <a:uLnTx/>
                <a:uFillTx/>
                <a:latin typeface="Arial"/>
                <a:ea typeface="+mn-ea"/>
                <a:cs typeface="Arial"/>
              </a:rPr>
              <a:t>in the Teaching Track, Research Track, Clinical Scholar Track (CS), </a:t>
            </a:r>
            <a:r>
              <a:rPr kumimoji="0" lang="en-US" sz="1800" b="0" i="0" u="none" strike="noStrike" kern="1200" cap="none" spc="-5" normalizeH="0" baseline="0" noProof="0" dirty="0">
                <a:ln>
                  <a:noFill/>
                </a:ln>
                <a:solidFill>
                  <a:srgbClr val="212121"/>
                </a:solidFill>
                <a:effectLst/>
                <a:uLnTx/>
                <a:uFillTx/>
                <a:latin typeface="Arial"/>
                <a:ea typeface="+mn-ea"/>
                <a:cs typeface="Arial"/>
              </a:rPr>
              <a:t>Clinical Educator </a:t>
            </a:r>
            <a:r>
              <a:rPr kumimoji="0" lang="en-US" sz="1800" b="0" i="0" u="none" strike="noStrike" kern="1200" cap="none" spc="0" normalizeH="0" baseline="0" noProof="0" dirty="0">
                <a:ln>
                  <a:noFill/>
                </a:ln>
                <a:solidFill>
                  <a:srgbClr val="212121"/>
                </a:solidFill>
                <a:effectLst/>
                <a:uLnTx/>
                <a:uFillTx/>
                <a:latin typeface="Arial"/>
                <a:ea typeface="+mn-ea"/>
                <a:cs typeface="Arial"/>
              </a:rPr>
              <a:t>Track (CE), Professional  Practice Track (PP), </a:t>
            </a:r>
            <a:r>
              <a:rPr kumimoji="0" lang="en-US" sz="1800" b="0" i="0" u="none" strike="noStrike" kern="1200" cap="none" spc="-5" normalizeH="0" baseline="0" noProof="0" dirty="0">
                <a:ln>
                  <a:noFill/>
                </a:ln>
                <a:solidFill>
                  <a:srgbClr val="212121"/>
                </a:solidFill>
                <a:effectLst/>
                <a:uLnTx/>
                <a:uFillTx/>
                <a:latin typeface="Arial"/>
                <a:ea typeface="+mn-ea"/>
                <a:cs typeface="Arial"/>
              </a:rPr>
              <a:t>and </a:t>
            </a:r>
            <a:r>
              <a:rPr kumimoji="0" lang="en-US" sz="1800" b="0" i="0" u="none" strike="noStrike" kern="1200" cap="none" spc="0" normalizeH="0" baseline="0" noProof="0" dirty="0">
                <a:ln>
                  <a:noFill/>
                </a:ln>
                <a:solidFill>
                  <a:srgbClr val="212121"/>
                </a:solidFill>
                <a:effectLst/>
                <a:uLnTx/>
                <a:uFillTx/>
                <a:latin typeface="Arial"/>
                <a:ea typeface="+mn-ea"/>
                <a:cs typeface="Arial"/>
              </a:rPr>
              <a:t>for </a:t>
            </a:r>
            <a:r>
              <a:rPr kumimoji="0" lang="en-US" sz="1800" b="0" i="0" u="none" strike="noStrike" kern="1200" cap="none" spc="-5" normalizeH="0" baseline="0" noProof="0" dirty="0">
                <a:ln>
                  <a:noFill/>
                </a:ln>
                <a:solidFill>
                  <a:srgbClr val="212121"/>
                </a:solidFill>
                <a:effectLst/>
                <a:uLnTx/>
                <a:uFillTx/>
                <a:latin typeface="Arial"/>
                <a:ea typeface="+mn-ea"/>
                <a:cs typeface="Arial"/>
              </a:rPr>
              <a:t>Clinically </a:t>
            </a:r>
            <a:r>
              <a:rPr kumimoji="0" lang="en-US" sz="1800" b="0" i="0" u="none" strike="noStrike" kern="1200" cap="none" spc="0" normalizeH="0" baseline="0" noProof="0" dirty="0">
                <a:ln>
                  <a:noFill/>
                </a:ln>
                <a:solidFill>
                  <a:srgbClr val="212121"/>
                </a:solidFill>
                <a:effectLst/>
                <a:uLnTx/>
                <a:uFillTx/>
                <a:latin typeface="Arial"/>
                <a:ea typeface="+mn-ea"/>
                <a:cs typeface="Arial"/>
              </a:rPr>
              <a:t>Focused </a:t>
            </a:r>
            <a:r>
              <a:rPr kumimoji="0" lang="en-US" sz="1800" b="0" i="0" u="none" strike="noStrike" kern="1200" cap="none" spc="-5" normalizeH="0" baseline="0" noProof="0" dirty="0">
                <a:ln>
                  <a:noFill/>
                </a:ln>
                <a:solidFill>
                  <a:srgbClr val="212121"/>
                </a:solidFill>
                <a:effectLst/>
                <a:uLnTx/>
                <a:uFillTx/>
                <a:latin typeface="Arial"/>
                <a:ea typeface="+mn-ea"/>
                <a:cs typeface="Arial"/>
              </a:rPr>
              <a:t>University Practitioners </a:t>
            </a:r>
            <a:r>
              <a:rPr kumimoji="0" lang="en-US" sz="1800" b="0" i="0" u="none" strike="noStrike" kern="1200" cap="none" spc="0" normalizeH="0" baseline="0" noProof="0" dirty="0">
                <a:ln>
                  <a:noFill/>
                </a:ln>
                <a:solidFill>
                  <a:srgbClr val="212121"/>
                </a:solidFill>
                <a:effectLst/>
                <a:uLnTx/>
                <a:uFillTx/>
                <a:latin typeface="Arial"/>
                <a:ea typeface="+mn-ea"/>
                <a:cs typeface="Arial"/>
              </a:rPr>
              <a:t>(CFUP) </a:t>
            </a:r>
            <a:r>
              <a:rPr kumimoji="0" lang="en-US" sz="1800" b="0" i="0" u="none" strike="noStrike" kern="1200" cap="none" spc="-5" normalizeH="0" baseline="0" noProof="0" dirty="0">
                <a:ln>
                  <a:noFill/>
                </a:ln>
                <a:solidFill>
                  <a:srgbClr val="212121"/>
                </a:solidFill>
                <a:effectLst/>
                <a:uLnTx/>
                <a:uFillTx/>
                <a:latin typeface="Arial"/>
                <a:ea typeface="+mn-ea"/>
                <a:cs typeface="Arial"/>
              </a:rPr>
              <a:t>and Voluntary Clinical Faculty</a:t>
            </a:r>
            <a:r>
              <a:rPr kumimoji="0" lang="en-US" sz="1800" b="0" i="0" u="none" strike="noStrike" kern="1200" cap="none" spc="70" normalizeH="0" baseline="0" noProof="0" dirty="0">
                <a:ln>
                  <a:noFill/>
                </a:ln>
                <a:solidFill>
                  <a:srgbClr val="212121"/>
                </a:solidFill>
                <a:effectLst/>
                <a:uLnTx/>
                <a:uFillTx/>
                <a:latin typeface="Arial"/>
                <a:ea typeface="+mn-ea"/>
                <a:cs typeface="Arial"/>
              </a:rPr>
              <a:t> </a:t>
            </a:r>
            <a:r>
              <a:rPr kumimoji="0" lang="en-US" sz="1800" b="0" i="0" u="none" strike="noStrike" kern="1200" cap="none" spc="0" normalizeH="0" baseline="0" noProof="0" dirty="0">
                <a:ln>
                  <a:noFill/>
                </a:ln>
                <a:solidFill>
                  <a:srgbClr val="212121"/>
                </a:solidFill>
                <a:effectLst/>
                <a:uLnTx/>
                <a:uFillTx/>
                <a:latin typeface="Arial"/>
                <a:ea typeface="+mn-ea"/>
                <a:cs typeface="Arial"/>
              </a:rPr>
              <a:t>(VCF).</a:t>
            </a:r>
            <a:endParaRPr kumimoji="0" lang="en-US" sz="18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l" defTabSz="914400" rtl="0" eaLnBrk="1" fontAlgn="auto" latinLnBrk="0" hangingPunct="1">
              <a:lnSpc>
                <a:spcPct val="100000"/>
              </a:lnSpc>
              <a:spcBef>
                <a:spcPts val="45"/>
              </a:spcBef>
              <a:spcAft>
                <a:spcPts val="0"/>
              </a:spcAft>
              <a:buClr>
                <a:srgbClr val="212121"/>
              </a:buClr>
              <a:buSzTx/>
              <a:buFont typeface="Arial"/>
              <a:buChar char="•"/>
              <a:tabLst/>
              <a:defRPr/>
            </a:pPr>
            <a:endParaRPr kumimoji="0" lang="en-US" sz="2550" b="0" i="0" u="none" strike="noStrike" kern="1200" cap="none" spc="0" normalizeH="0" baseline="0" noProof="0" dirty="0">
              <a:ln>
                <a:noFill/>
              </a:ln>
              <a:solidFill>
                <a:prstClr val="black"/>
              </a:solidFill>
              <a:effectLst/>
              <a:uLnTx/>
              <a:uFillTx/>
              <a:latin typeface="Arial"/>
              <a:ea typeface="+mn-ea"/>
              <a:cs typeface="Arial"/>
            </a:endParaRPr>
          </a:p>
          <a:p>
            <a:pPr marL="419100" marR="0" lvl="0" indent="-407034" algn="l" defTabSz="914400" rtl="0" eaLnBrk="1" fontAlgn="auto" latinLnBrk="0" hangingPunct="1">
              <a:lnSpc>
                <a:spcPts val="2155"/>
              </a:lnSpc>
              <a:spcBef>
                <a:spcPts val="0"/>
              </a:spcBef>
              <a:spcAft>
                <a:spcPts val="0"/>
              </a:spcAft>
              <a:buClr>
                <a:srgbClr val="212121"/>
              </a:buClr>
              <a:buSzTx/>
              <a:buFont typeface="Arial"/>
              <a:buChar char="•"/>
              <a:tabLst>
                <a:tab pos="419100" algn="l"/>
                <a:tab pos="419734" algn="l"/>
              </a:tabLst>
              <a:defRPr/>
            </a:pPr>
            <a:r>
              <a:rPr kumimoji="0" lang="en-US" sz="1800" b="1" i="0" u="sng" strike="noStrike" kern="1200" cap="none" spc="-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Rutgers Health </a:t>
            </a:r>
            <a:r>
              <a:rPr kumimoji="0" lang="en-US" sz="1800" b="1" i="0" u="sng" strike="noStrike" kern="1200" cap="none" spc="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Criteria for Promotion </a:t>
            </a:r>
            <a:r>
              <a:rPr kumimoji="0" lang="en-US" sz="1800" b="1" i="0" u="sng" strike="noStrike" kern="1200" cap="none" spc="1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to </a:t>
            </a:r>
            <a:r>
              <a:rPr kumimoji="0" lang="en-US" sz="1800" b="1" i="0" u="sng" strike="noStrike" kern="1200" cap="none" spc="-1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Associate Professor </a:t>
            </a:r>
            <a:r>
              <a:rPr kumimoji="0" lang="en-US" sz="1800" b="1" i="0" u="sng" strike="noStrike" kern="1200" cap="none" spc="1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and </a:t>
            </a:r>
            <a:r>
              <a:rPr kumimoji="0" lang="en-US" sz="1800" b="1" i="0" u="sng" strike="noStrike" kern="1200" cap="none" spc="2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from</a:t>
            </a:r>
            <a:r>
              <a:rPr kumimoji="0" lang="en-US" sz="1800" b="1" i="0" u="sng" strike="noStrike" kern="1200" cap="none" spc="-36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  </a:t>
            </a:r>
            <a:r>
              <a:rPr kumimoji="0" lang="en-US" sz="1800" b="1" i="0" u="sng" strike="noStrike" kern="1200" cap="none" spc="-1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Associate</a:t>
            </a:r>
            <a:endPar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2"/>
            </a:endParaRPr>
          </a:p>
          <a:p>
            <a:pPr marL="355600" marR="0" lvl="0" indent="0" algn="l" defTabSz="914400" rtl="0" eaLnBrk="1" fontAlgn="auto" latinLnBrk="0" hangingPunct="1">
              <a:lnSpc>
                <a:spcPts val="2155"/>
              </a:lnSpc>
              <a:spcBef>
                <a:spcPts val="0"/>
              </a:spcBef>
              <a:spcAft>
                <a:spcPts val="0"/>
              </a:spcAft>
              <a:buClrTx/>
              <a:buSzTx/>
              <a:buFontTx/>
              <a:buNone/>
              <a:tabLst/>
              <a:defRPr/>
            </a:pPr>
            <a:r>
              <a:rPr kumimoji="0" lang="en-US" sz="1800" b="1" i="0" u="sng" strike="noStrike" kern="1200" cap="none" spc="-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 Professor </a:t>
            </a:r>
            <a:r>
              <a:rPr kumimoji="0" lang="en-US" sz="1800" b="1" i="0" u="sng" strike="noStrike" kern="1200" cap="none" spc="1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to</a:t>
            </a:r>
            <a:r>
              <a:rPr kumimoji="0" lang="en-US" sz="1800" b="1" i="0" u="sng" strike="noStrike" kern="1200" cap="none" spc="-140"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 </a:t>
            </a:r>
            <a:r>
              <a:rPr kumimoji="0" lang="en-US" sz="1800" b="1" i="0" u="sng" strike="noStrike" kern="1200" cap="none" spc="-5" normalizeH="0" baseline="0" noProof="0" dirty="0">
                <a:ln>
                  <a:noFill/>
                </a:ln>
                <a:solidFill>
                  <a:srgbClr val="3333CC"/>
                </a:solidFill>
                <a:effectLst/>
                <a:uLnTx/>
                <a:uFill>
                  <a:solidFill>
                    <a:srgbClr val="3333CC"/>
                  </a:solidFill>
                </a:uFill>
                <a:latin typeface="Arial" panose="020B0604020202020204" pitchFamily="34" charset="0"/>
                <a:cs typeface="Arial" panose="020B0604020202020204" pitchFamily="34" charset="0"/>
                <a:hlinkClick r:id="rId2"/>
              </a:rPr>
              <a:t>Professor</a:t>
            </a:r>
            <a:endPar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842346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01208-B2F5-2417-CD8D-E72B23CB0414}"/>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Additional</a:t>
            </a:r>
            <a:r>
              <a:rPr kumimoji="0" lang="en-US" sz="4000" b="1" i="0" u="none" strike="noStrike" kern="0" cap="none" spc="-2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Resources</a:t>
            </a:r>
            <a:endParaRPr lang="en-US" sz="4000" dirty="0"/>
          </a:p>
        </p:txBody>
      </p:sp>
      <p:sp>
        <p:nvSpPr>
          <p:cNvPr id="3" name="Content Placeholder 2">
            <a:extLst>
              <a:ext uri="{FF2B5EF4-FFF2-40B4-BE49-F238E27FC236}">
                <a16:creationId xmlns:a16="http://schemas.microsoft.com/office/drawing/2014/main" id="{59D05BED-CE6D-A8CC-B9B8-C42E796F376E}"/>
              </a:ext>
            </a:extLst>
          </p:cNvPr>
          <p:cNvSpPr>
            <a:spLocks noGrp="1"/>
          </p:cNvSpPr>
          <p:nvPr>
            <p:ph idx="1"/>
          </p:nvPr>
        </p:nvSpPr>
        <p:spPr/>
        <p:txBody>
          <a:bodyPr>
            <a:normAutofit lnSpcReduction="10000"/>
          </a:bodyPr>
          <a:lstStyle/>
          <a:p>
            <a:pPr marL="413384" marR="775970" lvl="0" indent="0" algn="l" defTabSz="914400" rtl="0" eaLnBrk="1" fontAlgn="auto" latinLnBrk="0" hangingPunct="1">
              <a:lnSpc>
                <a:spcPct val="100000"/>
              </a:lnSpc>
              <a:spcBef>
                <a:spcPts val="445"/>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a:ea typeface="+mn-ea"/>
                <a:cs typeface="Arial"/>
                <a:hlinkClick r:id="rId2"/>
              </a:rPr>
              <a:t>Rutgers Health Promotion Data </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413384" marR="775970" lvl="0" indent="0">
              <a:lnSpc>
                <a:spcPct val="100000"/>
              </a:lnSpc>
              <a:spcBef>
                <a:spcPts val="445"/>
              </a:spcBef>
              <a:buNone/>
              <a:defRPr/>
            </a:pPr>
            <a:r>
              <a:rPr kumimoji="0" lang="en-US" sz="1800" b="0" i="0" u="none" strike="noStrike" kern="1200" cap="none" spc="0" normalizeH="0" baseline="0" noProof="0" dirty="0">
                <a:ln>
                  <a:noFill/>
                </a:ln>
                <a:solidFill>
                  <a:prstClr val="black"/>
                </a:solidFill>
                <a:effectLst/>
                <a:uLnTx/>
                <a:uFillTx/>
                <a:latin typeface="Arial"/>
                <a:ea typeface="+mn-ea"/>
                <a:cs typeface="Arial"/>
              </a:rPr>
              <a:t>The chart </a:t>
            </a:r>
            <a:r>
              <a:rPr lang="en-US" sz="1800" dirty="0">
                <a:solidFill>
                  <a:prstClr val="black"/>
                </a:solidFill>
                <a:latin typeface="Arial"/>
                <a:cs typeface="Arial"/>
              </a:rPr>
              <a:t>summarizes various publication types by rank and track for those </a:t>
            </a:r>
            <a:r>
              <a:rPr kumimoji="0" lang="en-US" sz="1800" b="0" i="0" u="none" strike="noStrike" kern="1200" cap="none" spc="0" normalizeH="0" baseline="0" noProof="0" dirty="0">
                <a:ln>
                  <a:noFill/>
                </a:ln>
                <a:solidFill>
                  <a:prstClr val="black"/>
                </a:solidFill>
                <a:effectLst/>
                <a:uLnTx/>
                <a:uFillTx/>
                <a:latin typeface="Arial"/>
                <a:ea typeface="+mn-ea"/>
                <a:cs typeface="Arial"/>
              </a:rPr>
              <a:t>promoted from FY17 to FY25.</a:t>
            </a:r>
          </a:p>
          <a:p>
            <a:pPr marL="413384" marR="775970" indent="0">
              <a:lnSpc>
                <a:spcPct val="100000"/>
              </a:lnSpc>
              <a:spcBef>
                <a:spcPts val="445"/>
              </a:spcBef>
              <a:buNone/>
              <a:defRPr/>
            </a:pPr>
            <a:endParaRPr kumimoji="0" lang="en-US" sz="24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3"/>
            </a:endParaRPr>
          </a:p>
          <a:p>
            <a:pPr marL="413384" marR="775970" indent="0">
              <a:lnSpc>
                <a:spcPct val="100000"/>
              </a:lnSpc>
              <a:spcBef>
                <a:spcPts val="445"/>
              </a:spcBef>
              <a:buNone/>
              <a:defRPr/>
            </a:pPr>
            <a:r>
              <a:rPr kumimoji="0" lang="en-US" sz="24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3"/>
              </a:rPr>
              <a:t>Rutgers Health Definition </a:t>
            </a:r>
            <a:r>
              <a:rPr kumimoji="0" lang="en-US" sz="2400" b="0" i="0" u="heavy" strike="noStrike" kern="1200" cap="none" spc="0" normalizeH="0" baseline="0" noProof="0" dirty="0">
                <a:ln>
                  <a:noFill/>
                </a:ln>
                <a:solidFill>
                  <a:srgbClr val="3333CC"/>
                </a:solidFill>
                <a:effectLst/>
                <a:uLnTx/>
                <a:uFill>
                  <a:solidFill>
                    <a:srgbClr val="3333CC"/>
                  </a:solidFill>
                </a:uFill>
                <a:latin typeface="Arial"/>
                <a:ea typeface="+mn-ea"/>
                <a:cs typeface="Arial"/>
                <a:hlinkClick r:id="rId3"/>
              </a:rPr>
              <a:t>for </a:t>
            </a:r>
            <a:r>
              <a:rPr kumimoji="0" lang="en-US" sz="24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3"/>
              </a:rPr>
              <a:t>R01</a:t>
            </a:r>
            <a:r>
              <a:rPr kumimoji="0" lang="en-US" sz="2400" b="0" i="0" u="heavy" strike="noStrike" kern="1200" cap="none" spc="80" normalizeH="0" baseline="0" noProof="0" dirty="0">
                <a:ln>
                  <a:noFill/>
                </a:ln>
                <a:solidFill>
                  <a:srgbClr val="3333CC"/>
                </a:solidFill>
                <a:effectLst/>
                <a:uLnTx/>
                <a:uFill>
                  <a:solidFill>
                    <a:srgbClr val="3333CC"/>
                  </a:solidFill>
                </a:uFill>
                <a:latin typeface="Arial"/>
                <a:ea typeface="+mn-ea"/>
                <a:cs typeface="Arial"/>
                <a:hlinkClick r:id="rId3"/>
              </a:rPr>
              <a:t> </a:t>
            </a:r>
            <a:r>
              <a:rPr kumimoji="0" lang="en-US" sz="24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3"/>
              </a:rPr>
              <a:t>Equivalents</a:t>
            </a: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413384" marR="5080" lvl="0" indent="0" algn="l" defTabSz="914400" rtl="0" eaLnBrk="1" fontAlgn="auto" latinLnBrk="0" hangingPunct="1">
              <a:lnSpc>
                <a:spcPct val="100800"/>
              </a:lnSpc>
              <a:spcBef>
                <a:spcPts val="425"/>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a:ea typeface="+mn-ea"/>
                <a:cs typeface="Arial"/>
              </a:rPr>
              <a:t>The </a:t>
            </a:r>
            <a:r>
              <a:rPr kumimoji="0" lang="en-US" sz="1800" b="0" i="0" u="none" strike="noStrike" kern="1200" cap="none" spc="-5" normalizeH="0" baseline="0" noProof="0" dirty="0">
                <a:ln>
                  <a:noFill/>
                </a:ln>
                <a:solidFill>
                  <a:prstClr val="black"/>
                </a:solidFill>
                <a:effectLst/>
                <a:uLnTx/>
                <a:uFillTx/>
                <a:latin typeface="Arial"/>
                <a:ea typeface="+mn-ea"/>
                <a:cs typeface="Arial"/>
              </a:rPr>
              <a:t>purpose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this document is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5" normalizeH="0" baseline="0" noProof="0" dirty="0">
                <a:ln>
                  <a:noFill/>
                </a:ln>
                <a:solidFill>
                  <a:prstClr val="black"/>
                </a:solidFill>
                <a:effectLst/>
                <a:uLnTx/>
                <a:uFillTx/>
                <a:latin typeface="Arial"/>
                <a:ea typeface="+mn-ea"/>
                <a:cs typeface="Arial"/>
              </a:rPr>
              <a:t>provide clarification on </a:t>
            </a:r>
            <a:r>
              <a:rPr kumimoji="0" lang="en-US" sz="1800" b="0" i="0" u="none" strike="noStrike" kern="1200" cap="none" spc="-15" normalizeH="0" baseline="0" noProof="0" dirty="0">
                <a:ln>
                  <a:noFill/>
                </a:ln>
                <a:solidFill>
                  <a:prstClr val="black"/>
                </a:solidFill>
                <a:effectLst/>
                <a:uLnTx/>
                <a:uFillTx/>
                <a:latin typeface="Arial"/>
                <a:ea typeface="+mn-ea"/>
                <a:cs typeface="Arial"/>
              </a:rPr>
              <a:t>what </a:t>
            </a:r>
            <a:r>
              <a:rPr kumimoji="0" lang="en-US" sz="1800" b="0" i="0" u="none" strike="noStrike" kern="1200" cap="none" spc="-5" normalizeH="0" baseline="0" noProof="0" dirty="0">
                <a:ln>
                  <a:noFill/>
                </a:ln>
                <a:solidFill>
                  <a:prstClr val="black"/>
                </a:solidFill>
                <a:effectLst/>
                <a:uLnTx/>
                <a:uFillTx/>
                <a:latin typeface="Arial"/>
                <a:ea typeface="+mn-ea"/>
                <a:cs typeface="Arial"/>
              </a:rPr>
              <a:t>qualifies as an  NIH R01 equivalent, as related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0" normalizeH="0" baseline="0" noProof="0" dirty="0">
                <a:ln>
                  <a:noFill/>
                </a:ln>
                <a:solidFill>
                  <a:prstClr val="black"/>
                </a:solidFill>
                <a:effectLst/>
                <a:uLnTx/>
                <a:uFillTx/>
                <a:latin typeface="Arial"/>
                <a:ea typeface="+mn-ea"/>
                <a:cs typeface="Arial"/>
                <a:hlinkClick r:id="rId4"/>
              </a:rPr>
              <a:t>the </a:t>
            </a:r>
            <a:r>
              <a:rPr kumimoji="0" lang="en-US" sz="18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4"/>
              </a:rPr>
              <a:t>Rutgers Health Policies and Guidelines Governing </a:t>
            </a:r>
            <a:r>
              <a:rPr kumimoji="0" lang="en-US" sz="1800" b="0" i="0" u="none" strike="noStrike" kern="1200" cap="none" spc="-5" normalizeH="0" baseline="0" noProof="0" dirty="0">
                <a:ln>
                  <a:noFill/>
                </a:ln>
                <a:solidFill>
                  <a:srgbClr val="3333CC"/>
                </a:solidFill>
                <a:effectLst/>
                <a:uLnTx/>
                <a:uFillTx/>
                <a:latin typeface="Arial"/>
                <a:ea typeface="+mn-ea"/>
                <a:cs typeface="Arial"/>
                <a:hlinkClick r:id="rId4"/>
              </a:rPr>
              <a:t> </a:t>
            </a:r>
            <a:r>
              <a:rPr kumimoji="0" lang="en-US" sz="18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4"/>
              </a:rPr>
              <a:t>Appointments, </a:t>
            </a:r>
            <a:r>
              <a:rPr kumimoji="0" lang="en-US" sz="1800" b="0" i="0" u="heavy" strike="noStrike" kern="1200" cap="none" spc="0" normalizeH="0" baseline="0" noProof="0" dirty="0">
                <a:ln>
                  <a:noFill/>
                </a:ln>
                <a:solidFill>
                  <a:srgbClr val="3333CC"/>
                </a:solidFill>
                <a:effectLst/>
                <a:uLnTx/>
                <a:uFill>
                  <a:solidFill>
                    <a:srgbClr val="3333CC"/>
                  </a:solidFill>
                </a:uFill>
                <a:latin typeface="Arial"/>
                <a:ea typeface="+mn-ea"/>
                <a:cs typeface="Arial"/>
                <a:hlinkClick r:id="rId4"/>
              </a:rPr>
              <a:t>Promotions, </a:t>
            </a:r>
            <a:r>
              <a:rPr kumimoji="0" lang="en-US" sz="18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4"/>
              </a:rPr>
              <a:t>and Professional </a:t>
            </a:r>
            <a:r>
              <a:rPr kumimoji="0" lang="en-US" sz="1800" b="0" i="0" u="heavy" strike="noStrike" kern="1200" cap="none" spc="0" normalizeH="0" baseline="0" noProof="0" dirty="0">
                <a:ln>
                  <a:noFill/>
                </a:ln>
                <a:solidFill>
                  <a:srgbClr val="3333CC"/>
                </a:solidFill>
                <a:effectLst/>
                <a:uLnTx/>
                <a:uFill>
                  <a:solidFill>
                    <a:srgbClr val="3333CC"/>
                  </a:solidFill>
                </a:uFill>
                <a:latin typeface="Arial"/>
                <a:ea typeface="+mn-ea"/>
                <a:cs typeface="Arial"/>
                <a:hlinkClick r:id="rId4"/>
              </a:rPr>
              <a:t>Activities of the Faculty (A&amp;P </a:t>
            </a:r>
            <a:r>
              <a:rPr kumimoji="0" lang="en-US" sz="1800" b="0" i="0" u="none" strike="noStrike" kern="1200" cap="none" spc="0" normalizeH="0" baseline="0" noProof="0" dirty="0">
                <a:ln>
                  <a:noFill/>
                </a:ln>
                <a:solidFill>
                  <a:srgbClr val="3333CC"/>
                </a:solidFill>
                <a:effectLst/>
                <a:uLnTx/>
                <a:uFillTx/>
                <a:latin typeface="Arial"/>
                <a:ea typeface="+mn-ea"/>
                <a:cs typeface="Arial"/>
                <a:hlinkClick r:id="rId4"/>
              </a:rPr>
              <a:t> </a:t>
            </a:r>
            <a:r>
              <a:rPr kumimoji="0" lang="en-US" sz="1800" b="0" i="0" u="heavy" strike="noStrike" kern="1200" cap="none" spc="-5" normalizeH="0" baseline="0" noProof="0" dirty="0">
                <a:ln>
                  <a:noFill/>
                </a:ln>
                <a:solidFill>
                  <a:srgbClr val="3333CC"/>
                </a:solidFill>
                <a:effectLst/>
                <a:uLnTx/>
                <a:uFill>
                  <a:solidFill>
                    <a:srgbClr val="3333CC"/>
                  </a:solidFill>
                </a:uFill>
                <a:latin typeface="Arial"/>
                <a:ea typeface="+mn-ea"/>
                <a:cs typeface="Arial"/>
                <a:hlinkClick r:id="rId4"/>
              </a:rPr>
              <a:t>Guidelines)</a:t>
            </a:r>
            <a:r>
              <a:rPr kumimoji="0" lang="en-US" sz="1800" b="0" i="0" u="none" strike="noStrike" kern="1200" cap="none" spc="-5" normalizeH="0" baseline="0" noProof="0" dirty="0">
                <a:ln>
                  <a:noFill/>
                </a:ln>
                <a:solidFill>
                  <a:prstClr val="black"/>
                </a:solidFill>
                <a:effectLst/>
                <a:uLnTx/>
                <a:uFillTx/>
                <a:latin typeface="Arial"/>
                <a:ea typeface="+mn-ea"/>
                <a:cs typeface="Arial"/>
                <a:hlinkClick r:id="rId4"/>
              </a:rPr>
              <a:t>; </a:t>
            </a:r>
            <a:r>
              <a:rPr kumimoji="0" lang="en-US" sz="1800" b="0" i="0" u="none" strike="noStrike" kern="1200" cap="none" spc="-5" normalizeH="0" baseline="0" noProof="0" dirty="0">
                <a:ln>
                  <a:noFill/>
                </a:ln>
                <a:solidFill>
                  <a:prstClr val="black"/>
                </a:solidFill>
                <a:effectLst/>
                <a:uLnTx/>
                <a:uFillTx/>
                <a:latin typeface="Arial"/>
                <a:ea typeface="+mn-ea"/>
                <a:cs typeface="Arial"/>
              </a:rPr>
              <a:t>these </a:t>
            </a:r>
            <a:r>
              <a:rPr kumimoji="0" lang="en-US" sz="1800" b="0" i="0" u="none" strike="noStrike" kern="1200" cap="none" spc="-10" normalizeH="0" baseline="0" noProof="0" dirty="0">
                <a:ln>
                  <a:noFill/>
                </a:ln>
                <a:solidFill>
                  <a:prstClr val="black"/>
                </a:solidFill>
                <a:effectLst/>
                <a:uLnTx/>
                <a:uFillTx/>
                <a:latin typeface="Arial"/>
                <a:ea typeface="+mn-ea"/>
                <a:cs typeface="Arial"/>
              </a:rPr>
              <a:t>Guidelines </a:t>
            </a:r>
            <a:r>
              <a:rPr kumimoji="0" lang="en-US" sz="1800" b="0" i="0" u="none" strike="noStrike" kern="1200" cap="none" spc="-5" normalizeH="0" baseline="0" noProof="0" dirty="0">
                <a:ln>
                  <a:noFill/>
                </a:ln>
                <a:solidFill>
                  <a:prstClr val="black"/>
                </a:solidFill>
                <a:effectLst/>
                <a:uLnTx/>
                <a:uFillTx/>
                <a:latin typeface="Arial"/>
                <a:ea typeface="+mn-ea"/>
                <a:cs typeface="Arial"/>
              </a:rPr>
              <a:t>require “sustained and </a:t>
            </a:r>
            <a:r>
              <a:rPr kumimoji="0" lang="en-US" sz="1800" b="0" i="0" u="none" strike="noStrike" kern="1200" cap="none" spc="-10" normalizeH="0" baseline="0" noProof="0" dirty="0">
                <a:ln>
                  <a:noFill/>
                </a:ln>
                <a:solidFill>
                  <a:prstClr val="black"/>
                </a:solidFill>
                <a:effectLst/>
                <a:uLnTx/>
                <a:uFillTx/>
                <a:latin typeface="Arial"/>
                <a:ea typeface="+mn-ea"/>
                <a:cs typeface="Arial"/>
              </a:rPr>
              <a:t>substantial peer-reviewed </a:t>
            </a:r>
            <a:r>
              <a:rPr kumimoji="0" lang="en-US" sz="1800" b="0" i="0" u="none" strike="noStrike" kern="1200" cap="none" spc="-5" normalizeH="0" baseline="0" noProof="0" dirty="0">
                <a:ln>
                  <a:noFill/>
                </a:ln>
                <a:solidFill>
                  <a:prstClr val="black"/>
                </a:solidFill>
                <a:effectLst/>
                <a:uLnTx/>
                <a:uFillTx/>
                <a:latin typeface="Arial"/>
                <a:ea typeface="+mn-ea"/>
                <a:cs typeface="Arial"/>
              </a:rPr>
              <a:t>extramural support” for promotion on </a:t>
            </a:r>
            <a:r>
              <a:rPr kumimoji="0" lang="en-US" sz="1800" b="0" i="0" u="none" strike="noStrike" kern="1200" cap="none" spc="0" normalizeH="0" baseline="0" noProof="0" dirty="0">
                <a:ln>
                  <a:noFill/>
                </a:ln>
                <a:solidFill>
                  <a:prstClr val="black"/>
                </a:solidFill>
                <a:effectLst/>
                <a:uLnTx/>
                <a:uFillTx/>
                <a:latin typeface="Arial"/>
                <a:ea typeface="+mn-ea"/>
                <a:cs typeface="Arial"/>
              </a:rPr>
              <a:t>the </a:t>
            </a:r>
            <a:r>
              <a:rPr kumimoji="0" lang="en-US" sz="1800" b="0" i="0" u="none" strike="noStrike" kern="1200" cap="none" spc="-5" normalizeH="0" baseline="0" noProof="0" dirty="0">
                <a:ln>
                  <a:noFill/>
                </a:ln>
                <a:solidFill>
                  <a:prstClr val="black"/>
                </a:solidFill>
                <a:effectLst/>
                <a:uLnTx/>
                <a:uFillTx/>
                <a:latin typeface="Arial"/>
                <a:ea typeface="+mn-ea"/>
                <a:cs typeface="Arial"/>
              </a:rPr>
              <a:t>tenure </a:t>
            </a:r>
            <a:r>
              <a:rPr kumimoji="0" lang="en-US" sz="1800" b="0" i="0" u="none" strike="noStrike" kern="1200" cap="none" spc="0" normalizeH="0" baseline="0" noProof="0" dirty="0">
                <a:ln>
                  <a:noFill/>
                </a:ln>
                <a:solidFill>
                  <a:prstClr val="black"/>
                </a:solidFill>
                <a:effectLst/>
                <a:uLnTx/>
                <a:uFillTx/>
                <a:latin typeface="Arial"/>
                <a:ea typeface="+mn-ea"/>
                <a:cs typeface="Arial"/>
              </a:rPr>
              <a:t>track </a:t>
            </a:r>
            <a:r>
              <a:rPr kumimoji="0" lang="en-US" sz="1800" b="0" i="0" u="none" strike="noStrike" kern="1200" cap="none" spc="-5" normalizeH="0" baseline="0" noProof="0" dirty="0">
                <a:ln>
                  <a:noFill/>
                </a:ln>
                <a:solidFill>
                  <a:prstClr val="black"/>
                </a:solidFill>
                <a:effectLst/>
                <a:uLnTx/>
                <a:uFillTx/>
                <a:latin typeface="Arial"/>
                <a:ea typeface="+mn-ea"/>
                <a:cs typeface="Arial"/>
              </a:rPr>
              <a:t>and </a:t>
            </a:r>
            <a:r>
              <a:rPr kumimoji="0" lang="en-US" sz="1800" b="0" i="0" u="none" strike="noStrike" kern="1200" cap="none" spc="-15" normalizeH="0" baseline="0" noProof="0" dirty="0">
                <a:ln>
                  <a:noFill/>
                </a:ln>
                <a:solidFill>
                  <a:prstClr val="black"/>
                </a:solidFill>
                <a:effectLst/>
                <a:uLnTx/>
                <a:uFillTx/>
                <a:latin typeface="Arial"/>
                <a:ea typeface="+mn-ea"/>
                <a:cs typeface="Arial"/>
              </a:rPr>
              <a:t>award </a:t>
            </a:r>
            <a:r>
              <a:rPr kumimoji="0" lang="en-US" sz="1800" b="0" i="0" u="none" strike="noStrike" kern="1200" cap="none" spc="-5" normalizeH="0" baseline="0" noProof="0" dirty="0">
                <a:ln>
                  <a:noFill/>
                </a:ln>
                <a:solidFill>
                  <a:prstClr val="black"/>
                </a:solidFill>
                <a:effectLst/>
                <a:uLnTx/>
                <a:uFillTx/>
                <a:latin typeface="Arial"/>
                <a:ea typeface="+mn-ea"/>
                <a:cs typeface="Arial"/>
              </a:rPr>
              <a:t>of tenure. Note </a:t>
            </a:r>
            <a:r>
              <a:rPr kumimoji="0" lang="en-US" sz="1800" b="0" i="0" u="none" strike="noStrike" kern="1200" cap="none" spc="0" normalizeH="0" baseline="0" noProof="0" dirty="0">
                <a:ln>
                  <a:noFill/>
                </a:ln>
                <a:solidFill>
                  <a:prstClr val="black"/>
                </a:solidFill>
                <a:effectLst/>
                <a:uLnTx/>
                <a:uFillTx/>
                <a:latin typeface="Arial"/>
                <a:ea typeface="+mn-ea"/>
                <a:cs typeface="Arial"/>
              </a:rPr>
              <a:t>that for </a:t>
            </a:r>
            <a:r>
              <a:rPr kumimoji="0" lang="en-US" sz="1800" b="0" i="0" u="none" strike="noStrike" kern="1200" cap="none" spc="-5" normalizeH="0" baseline="0" noProof="0" dirty="0">
                <a:ln>
                  <a:noFill/>
                </a:ln>
                <a:solidFill>
                  <a:prstClr val="black"/>
                </a:solidFill>
                <a:effectLst/>
                <a:uLnTx/>
                <a:uFillTx/>
                <a:latin typeface="Arial"/>
                <a:ea typeface="+mn-ea"/>
                <a:cs typeface="Arial"/>
              </a:rPr>
              <a:t>schools/units </a:t>
            </a:r>
            <a:r>
              <a:rPr kumimoji="0" lang="en-US" sz="1800" b="0" i="0" u="none" strike="noStrike" kern="1200" cap="none" spc="-10" normalizeH="0" baseline="0" noProof="0" dirty="0">
                <a:ln>
                  <a:noFill/>
                </a:ln>
                <a:solidFill>
                  <a:prstClr val="black"/>
                </a:solidFill>
                <a:effectLst/>
                <a:uLnTx/>
                <a:uFillTx/>
                <a:latin typeface="Arial"/>
                <a:ea typeface="+mn-ea"/>
                <a:cs typeface="Arial"/>
              </a:rPr>
              <a:t>following </a:t>
            </a:r>
            <a:r>
              <a:rPr kumimoji="0" lang="en-US" sz="1800" b="0" i="0" u="none" strike="noStrike" kern="1200" cap="none" spc="-5" normalizeH="0" baseline="0" noProof="0" dirty="0">
                <a:ln>
                  <a:noFill/>
                </a:ln>
                <a:solidFill>
                  <a:prstClr val="black"/>
                </a:solidFill>
                <a:effectLst/>
                <a:uLnTx/>
                <a:uFillTx/>
                <a:latin typeface="Arial"/>
                <a:ea typeface="+mn-ea"/>
                <a:cs typeface="Arial"/>
              </a:rPr>
              <a:t>the </a:t>
            </a:r>
            <a:r>
              <a:rPr kumimoji="0" lang="en-US" sz="1800" b="0" i="0" u="none" strike="noStrike" kern="1200" cap="none" spc="-10" normalizeH="0" baseline="0" noProof="0" dirty="0">
                <a:ln>
                  <a:noFill/>
                </a:ln>
                <a:solidFill>
                  <a:prstClr val="black"/>
                </a:solidFill>
                <a:effectLst/>
                <a:uLnTx/>
                <a:uFillTx/>
                <a:latin typeface="Arial"/>
                <a:ea typeface="+mn-ea"/>
                <a:cs typeface="Arial"/>
              </a:rPr>
              <a:t>AAUP-AFT </a:t>
            </a:r>
            <a:r>
              <a:rPr kumimoji="0" lang="en-US" sz="1800" b="0" i="0" u="none" strike="noStrike" kern="1200" cap="none" spc="-5" normalizeH="0" baseline="0" noProof="0" dirty="0">
                <a:ln>
                  <a:noFill/>
                </a:ln>
                <a:solidFill>
                  <a:prstClr val="black"/>
                </a:solidFill>
                <a:effectLst/>
                <a:uLnTx/>
                <a:uFillTx/>
                <a:latin typeface="Arial"/>
                <a:ea typeface="+mn-ea"/>
                <a:cs typeface="Arial"/>
              </a:rPr>
              <a:t>guidelines, </a:t>
            </a:r>
            <a:r>
              <a:rPr kumimoji="0" lang="en-US" sz="1800" b="0" i="0" u="none" strike="noStrike" kern="1200" cap="none" spc="-15" normalizeH="0" baseline="0" noProof="0" dirty="0">
                <a:ln>
                  <a:noFill/>
                </a:ln>
                <a:solidFill>
                  <a:prstClr val="black"/>
                </a:solidFill>
                <a:effectLst/>
                <a:uLnTx/>
                <a:uFillTx/>
                <a:latin typeface="Arial"/>
                <a:ea typeface="+mn-ea"/>
                <a:cs typeface="Arial"/>
              </a:rPr>
              <a:t>which </a:t>
            </a:r>
            <a:r>
              <a:rPr kumimoji="0" lang="en-US" sz="1800" b="0" i="0" u="none" strike="noStrike" kern="1200" cap="none" spc="-5" normalizeH="0" baseline="0" noProof="0" dirty="0">
                <a:ln>
                  <a:noFill/>
                </a:ln>
                <a:solidFill>
                  <a:prstClr val="black"/>
                </a:solidFill>
                <a:effectLst/>
                <a:uLnTx/>
                <a:uFillTx/>
                <a:latin typeface="Arial"/>
                <a:ea typeface="+mn-ea"/>
                <a:cs typeface="Arial"/>
              </a:rPr>
              <a:t>provides </a:t>
            </a:r>
            <a:r>
              <a:rPr kumimoji="0" lang="en-US" sz="1800" b="0" i="0" u="none" strike="noStrike" kern="1200" cap="none" spc="0" normalizeH="0" baseline="0" noProof="0" dirty="0">
                <a:ln>
                  <a:noFill/>
                </a:ln>
                <a:solidFill>
                  <a:prstClr val="black"/>
                </a:solidFill>
                <a:effectLst/>
                <a:uLnTx/>
                <a:uFillTx/>
                <a:latin typeface="Arial"/>
                <a:ea typeface="+mn-ea"/>
                <a:cs typeface="Arial"/>
              </a:rPr>
              <a:t>for </a:t>
            </a:r>
            <a:r>
              <a:rPr kumimoji="0" lang="en-US" sz="1800" b="0" i="0" u="none" strike="noStrike" kern="1200" cap="none" spc="-5" normalizeH="0" baseline="0" noProof="0" dirty="0">
                <a:ln>
                  <a:noFill/>
                </a:ln>
                <a:solidFill>
                  <a:prstClr val="black"/>
                </a:solidFill>
                <a:effectLst/>
                <a:uLnTx/>
                <a:uFillTx/>
                <a:latin typeface="Arial"/>
                <a:ea typeface="+mn-ea"/>
                <a:cs typeface="Arial"/>
              </a:rPr>
              <a:t>a  </a:t>
            </a:r>
            <a:r>
              <a:rPr kumimoji="0" lang="en-US" sz="1800" b="0" i="0" u="none" strike="noStrike" kern="1200" cap="none" spc="0" normalizeH="0" baseline="0" noProof="0" dirty="0">
                <a:ln>
                  <a:noFill/>
                </a:ln>
                <a:solidFill>
                  <a:prstClr val="black"/>
                </a:solidFill>
                <a:effectLst/>
                <a:uLnTx/>
                <a:uFillTx/>
                <a:latin typeface="Arial"/>
                <a:ea typeface="+mn-ea"/>
                <a:cs typeface="Arial"/>
              </a:rPr>
              <a:t>shorter </a:t>
            </a:r>
            <a:r>
              <a:rPr kumimoji="0" lang="en-US" sz="1800" b="0" i="0" u="none" strike="noStrike" kern="1200" cap="none" spc="-5" normalizeH="0" baseline="0" noProof="0" dirty="0">
                <a:ln>
                  <a:noFill/>
                </a:ln>
                <a:solidFill>
                  <a:prstClr val="black"/>
                </a:solidFill>
                <a:effectLst/>
                <a:uLnTx/>
                <a:uFillTx/>
                <a:latin typeface="Arial"/>
                <a:ea typeface="+mn-ea"/>
                <a:cs typeface="Arial"/>
              </a:rPr>
              <a:t>tenure-track period than that </a:t>
            </a:r>
            <a:r>
              <a:rPr kumimoji="0" lang="en-US" sz="1800" b="0" i="0" u="none" strike="noStrike" kern="1200" cap="none" spc="0" normalizeH="0" baseline="0" noProof="0" dirty="0">
                <a:ln>
                  <a:noFill/>
                </a:ln>
                <a:solidFill>
                  <a:prstClr val="black"/>
                </a:solidFill>
                <a:effectLst/>
                <a:uLnTx/>
                <a:uFillTx/>
                <a:latin typeface="Arial"/>
                <a:ea typeface="+mn-ea"/>
                <a:cs typeface="Arial"/>
              </a:rPr>
              <a:t>in the </a:t>
            </a:r>
            <a:r>
              <a:rPr kumimoji="0" lang="en-US" sz="1800" b="0" i="0" u="none" strike="noStrike" kern="1200" cap="none" spc="-5" normalizeH="0" baseline="0" noProof="0" dirty="0">
                <a:ln>
                  <a:noFill/>
                </a:ln>
                <a:solidFill>
                  <a:prstClr val="black"/>
                </a:solidFill>
                <a:effectLst/>
                <a:uLnTx/>
                <a:uFillTx/>
                <a:latin typeface="Arial"/>
                <a:ea typeface="+mn-ea"/>
                <a:cs typeface="Arial"/>
              </a:rPr>
              <a:t>AAUP-BHSNJ Guidelines, </a:t>
            </a:r>
            <a:r>
              <a:rPr kumimoji="0" lang="en-US" sz="1800" b="0" i="0" u="none" strike="noStrike" kern="1200" cap="none" spc="0" normalizeH="0" baseline="0" noProof="0" dirty="0">
                <a:ln>
                  <a:noFill/>
                </a:ln>
                <a:solidFill>
                  <a:prstClr val="black"/>
                </a:solidFill>
                <a:effectLst/>
                <a:uLnTx/>
                <a:uFillTx/>
                <a:latin typeface="Arial"/>
                <a:ea typeface="+mn-ea"/>
                <a:cs typeface="Arial"/>
              </a:rPr>
              <a:t>the </a:t>
            </a:r>
            <a:r>
              <a:rPr kumimoji="0" lang="en-US" sz="1800" b="0" i="0" u="none" strike="noStrike" kern="1200" cap="none" spc="-5" normalizeH="0" baseline="0" noProof="0" dirty="0">
                <a:ln>
                  <a:noFill/>
                </a:ln>
                <a:solidFill>
                  <a:prstClr val="black"/>
                </a:solidFill>
                <a:effectLst/>
                <a:uLnTx/>
                <a:uFillTx/>
                <a:latin typeface="Arial"/>
                <a:ea typeface="+mn-ea"/>
                <a:cs typeface="Arial"/>
              </a:rPr>
              <a:t>length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the pre-tenure period </a:t>
            </a:r>
            <a:r>
              <a:rPr kumimoji="0" lang="en-US" sz="1800" b="0" i="0" u="none" strike="noStrike" kern="1200" cap="none" spc="-15" normalizeH="0" baseline="0" noProof="0" dirty="0">
                <a:ln>
                  <a:noFill/>
                </a:ln>
                <a:solidFill>
                  <a:prstClr val="black"/>
                </a:solidFill>
                <a:effectLst/>
                <a:uLnTx/>
                <a:uFillTx/>
                <a:latin typeface="Arial"/>
                <a:ea typeface="+mn-ea"/>
                <a:cs typeface="Arial"/>
              </a:rPr>
              <a:t>will </a:t>
            </a:r>
            <a:r>
              <a:rPr kumimoji="0" lang="en-US" sz="1800" b="0" i="0" u="none" strike="noStrike" kern="1200" cap="none" spc="-5" normalizeH="0" baseline="0" noProof="0" dirty="0">
                <a:ln>
                  <a:noFill/>
                </a:ln>
                <a:solidFill>
                  <a:prstClr val="black"/>
                </a:solidFill>
                <a:effectLst/>
                <a:uLnTx/>
                <a:uFillTx/>
                <a:latin typeface="Arial"/>
                <a:ea typeface="+mn-ea"/>
                <a:cs typeface="Arial"/>
              </a:rPr>
              <a:t>be taken into account in assessing productivity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the faculty </a:t>
            </a:r>
            <a:r>
              <a:rPr kumimoji="0" lang="en-US" sz="1800" b="0" i="0" u="none" strike="noStrike" kern="1200" cap="none" spc="0" normalizeH="0" baseline="0" noProof="0" dirty="0">
                <a:ln>
                  <a:noFill/>
                </a:ln>
                <a:solidFill>
                  <a:prstClr val="black"/>
                </a:solidFill>
                <a:effectLst/>
                <a:uLnTx/>
                <a:uFillTx/>
                <a:latin typeface="Arial"/>
                <a:ea typeface="+mn-ea"/>
                <a:cs typeface="Arial"/>
              </a:rPr>
              <a:t>member. </a:t>
            </a:r>
            <a:r>
              <a:rPr kumimoji="0" lang="en-US" sz="1800" b="0" i="0" u="none" strike="noStrike" kern="1200" cap="none" spc="-5" normalizeH="0" baseline="0" noProof="0" dirty="0">
                <a:ln>
                  <a:noFill/>
                </a:ln>
                <a:solidFill>
                  <a:prstClr val="black"/>
                </a:solidFill>
                <a:effectLst/>
                <a:uLnTx/>
                <a:uFillTx/>
                <a:latin typeface="Arial"/>
                <a:ea typeface="+mn-ea"/>
                <a:cs typeface="Arial"/>
              </a:rPr>
              <a:t>Importantly, this document is </a:t>
            </a:r>
            <a:r>
              <a:rPr kumimoji="0" lang="en-US" sz="1800" b="0" i="0" u="none" strike="noStrike" kern="1200" cap="none" spc="0" normalizeH="0" baseline="0" noProof="0" dirty="0">
                <a:ln>
                  <a:noFill/>
                </a:ln>
                <a:solidFill>
                  <a:prstClr val="black"/>
                </a:solidFill>
                <a:effectLst/>
                <a:uLnTx/>
                <a:uFillTx/>
                <a:latin typeface="Arial"/>
                <a:ea typeface="+mn-ea"/>
                <a:cs typeface="Arial"/>
              </a:rPr>
              <a:t>not </a:t>
            </a:r>
            <a:r>
              <a:rPr kumimoji="0" lang="en-US" sz="1800" b="0" i="0" u="none" strike="noStrike" kern="1200" cap="none" spc="-5" normalizeH="0" baseline="0" noProof="0" dirty="0">
                <a:ln>
                  <a:noFill/>
                </a:ln>
                <a:solidFill>
                  <a:prstClr val="black"/>
                </a:solidFill>
                <a:effectLst/>
                <a:uLnTx/>
                <a:uFillTx/>
                <a:latin typeface="Arial"/>
                <a:ea typeface="+mn-ea"/>
                <a:cs typeface="Arial"/>
              </a:rPr>
              <a:t>meant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5" normalizeH="0" baseline="0" noProof="0" dirty="0">
                <a:ln>
                  <a:noFill/>
                </a:ln>
                <a:solidFill>
                  <a:prstClr val="black"/>
                </a:solidFill>
                <a:effectLst/>
                <a:uLnTx/>
                <a:uFillTx/>
                <a:latin typeface="Arial"/>
                <a:ea typeface="+mn-ea"/>
                <a:cs typeface="Arial"/>
              </a:rPr>
              <a:t>be </a:t>
            </a:r>
            <a:r>
              <a:rPr kumimoji="0" lang="en-US" sz="1800" b="0" i="0" u="none" strike="noStrike" kern="1200" cap="none" spc="-15" normalizeH="0" baseline="0" noProof="0" dirty="0">
                <a:ln>
                  <a:noFill/>
                </a:ln>
                <a:solidFill>
                  <a:prstClr val="black"/>
                </a:solidFill>
                <a:effectLst/>
                <a:uLnTx/>
                <a:uFillTx/>
                <a:latin typeface="Arial"/>
                <a:ea typeface="+mn-ea"/>
                <a:cs typeface="Arial"/>
              </a:rPr>
              <a:t>all-inclusive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every possible grant mechanism </a:t>
            </a:r>
            <a:r>
              <a:rPr kumimoji="0" lang="en-US" sz="1800" b="0" i="0" u="none" strike="noStrike" kern="1200" cap="none" spc="0" normalizeH="0" baseline="0" noProof="0" dirty="0">
                <a:ln>
                  <a:noFill/>
                </a:ln>
                <a:solidFill>
                  <a:prstClr val="black"/>
                </a:solidFill>
                <a:effectLst/>
                <a:uLnTx/>
                <a:uFillTx/>
                <a:latin typeface="Arial"/>
                <a:ea typeface="+mn-ea"/>
                <a:cs typeface="Arial"/>
              </a:rPr>
              <a:t>that may </a:t>
            </a:r>
            <a:r>
              <a:rPr kumimoji="0" lang="en-US" sz="1800" b="0" i="0" u="none" strike="noStrike" kern="1200" cap="none" spc="-5" normalizeH="0" baseline="0" noProof="0" dirty="0">
                <a:ln>
                  <a:noFill/>
                </a:ln>
                <a:solidFill>
                  <a:prstClr val="black"/>
                </a:solidFill>
                <a:effectLst/>
                <a:uLnTx/>
                <a:uFillTx/>
                <a:latin typeface="Arial"/>
                <a:ea typeface="+mn-ea"/>
                <a:cs typeface="Arial"/>
              </a:rPr>
              <a:t>be considered, </a:t>
            </a:r>
            <a:r>
              <a:rPr kumimoji="0" lang="en-US" sz="1800" b="0" i="0" u="none" strike="noStrike" kern="1200" cap="none" spc="0" normalizeH="0" baseline="0" noProof="0" dirty="0">
                <a:ln>
                  <a:noFill/>
                </a:ln>
                <a:solidFill>
                  <a:prstClr val="black"/>
                </a:solidFill>
                <a:effectLst/>
                <a:uLnTx/>
                <a:uFillTx/>
                <a:latin typeface="Arial"/>
                <a:ea typeface="+mn-ea"/>
                <a:cs typeface="Arial"/>
              </a:rPr>
              <a:t>but rather to </a:t>
            </a:r>
            <a:r>
              <a:rPr kumimoji="0" lang="en-US" sz="1800" b="0" i="0" u="none" strike="noStrike" kern="1200" cap="none" spc="-5" normalizeH="0" baseline="0" noProof="0" dirty="0">
                <a:ln>
                  <a:noFill/>
                </a:ln>
                <a:solidFill>
                  <a:prstClr val="black"/>
                </a:solidFill>
                <a:effectLst/>
                <a:uLnTx/>
                <a:uFillTx/>
                <a:latin typeface="Arial"/>
                <a:ea typeface="+mn-ea"/>
                <a:cs typeface="Arial"/>
              </a:rPr>
              <a:t>provide guidance as </a:t>
            </a:r>
            <a:r>
              <a:rPr kumimoji="0" lang="en-US" sz="1800" b="0" i="0" u="none" strike="noStrike" kern="1200" cap="none" spc="0" normalizeH="0" baseline="0" noProof="0" dirty="0">
                <a:ln>
                  <a:noFill/>
                </a:ln>
                <a:solidFill>
                  <a:prstClr val="black"/>
                </a:solidFill>
                <a:effectLst/>
                <a:uLnTx/>
                <a:uFillTx/>
                <a:latin typeface="Arial"/>
                <a:ea typeface="+mn-ea"/>
                <a:cs typeface="Arial"/>
              </a:rPr>
              <a:t>to </a:t>
            </a:r>
            <a:r>
              <a:rPr kumimoji="0" lang="en-US" sz="1800" b="0" i="0" u="none" strike="noStrike" kern="1200" cap="none" spc="-5" normalizeH="0" baseline="0" noProof="0" dirty="0">
                <a:ln>
                  <a:noFill/>
                </a:ln>
                <a:solidFill>
                  <a:prstClr val="black"/>
                </a:solidFill>
                <a:effectLst/>
                <a:uLnTx/>
                <a:uFillTx/>
                <a:latin typeface="Arial"/>
                <a:ea typeface="+mn-ea"/>
                <a:cs typeface="Arial"/>
              </a:rPr>
              <a:t>examples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10" normalizeH="0" baseline="0" noProof="0" dirty="0">
                <a:ln>
                  <a:noFill/>
                </a:ln>
                <a:solidFill>
                  <a:prstClr val="black"/>
                </a:solidFill>
                <a:effectLst/>
                <a:uLnTx/>
                <a:uFillTx/>
                <a:latin typeface="Arial"/>
                <a:ea typeface="+mn-ea"/>
                <a:cs typeface="Arial"/>
              </a:rPr>
              <a:t>types </a:t>
            </a:r>
            <a:r>
              <a:rPr kumimoji="0" lang="en-US" sz="1800" b="0" i="0" u="none" strike="noStrike" kern="1200" cap="none" spc="0" normalizeH="0" baseline="0" noProof="0" dirty="0">
                <a:ln>
                  <a:noFill/>
                </a:ln>
                <a:solidFill>
                  <a:prstClr val="black"/>
                </a:solidFill>
                <a:effectLst/>
                <a:uLnTx/>
                <a:uFillTx/>
                <a:latin typeface="Arial"/>
                <a:ea typeface="+mn-ea"/>
                <a:cs typeface="Arial"/>
              </a:rPr>
              <a:t>of </a:t>
            </a:r>
            <a:r>
              <a:rPr kumimoji="0" lang="en-US" sz="1800" b="0" i="0" u="none" strike="noStrike" kern="1200" cap="none" spc="-5" normalizeH="0" baseline="0" noProof="0" dirty="0">
                <a:ln>
                  <a:noFill/>
                </a:ln>
                <a:solidFill>
                  <a:prstClr val="black"/>
                </a:solidFill>
                <a:effectLst/>
                <a:uLnTx/>
                <a:uFillTx/>
                <a:latin typeface="Arial"/>
                <a:ea typeface="+mn-ea"/>
                <a:cs typeface="Arial"/>
              </a:rPr>
              <a:t>grants </a:t>
            </a:r>
            <a:r>
              <a:rPr kumimoji="0" lang="en-US" sz="1800" b="0" i="0" u="none" strike="noStrike" kern="1200" cap="none" spc="0" normalizeH="0" baseline="0" noProof="0" dirty="0">
                <a:ln>
                  <a:noFill/>
                </a:ln>
                <a:solidFill>
                  <a:prstClr val="black"/>
                </a:solidFill>
                <a:effectLst/>
                <a:uLnTx/>
                <a:uFillTx/>
                <a:latin typeface="Arial"/>
                <a:ea typeface="+mn-ea"/>
                <a:cs typeface="Arial"/>
              </a:rPr>
              <a:t>that </a:t>
            </a:r>
            <a:r>
              <a:rPr kumimoji="0" lang="en-US" sz="1800" b="0" i="0" u="none" strike="noStrike" kern="1200" cap="none" spc="-15" normalizeH="0" baseline="0" noProof="0" dirty="0">
                <a:ln>
                  <a:noFill/>
                </a:ln>
                <a:solidFill>
                  <a:prstClr val="black"/>
                </a:solidFill>
                <a:effectLst/>
                <a:uLnTx/>
                <a:uFillTx/>
                <a:latin typeface="Arial"/>
                <a:ea typeface="+mn-ea"/>
                <a:cs typeface="Arial"/>
              </a:rPr>
              <a:t>will </a:t>
            </a:r>
            <a:r>
              <a:rPr kumimoji="0" lang="en-US" sz="1800" b="0" i="0" u="none" strike="noStrike" kern="1200" cap="none" spc="-5" normalizeH="0" baseline="0" noProof="0" dirty="0">
                <a:ln>
                  <a:noFill/>
                </a:ln>
                <a:solidFill>
                  <a:prstClr val="black"/>
                </a:solidFill>
                <a:effectLst/>
                <a:uLnTx/>
                <a:uFillTx/>
                <a:latin typeface="Arial"/>
                <a:ea typeface="+mn-ea"/>
                <a:cs typeface="Arial"/>
              </a:rPr>
              <a:t>be considered as R01 equivalents.</a:t>
            </a:r>
            <a:endParaRPr kumimoji="0" lang="en-US" sz="1800" b="0" i="0" u="none" strike="noStrike" kern="1200" cap="none" spc="0" normalizeH="0" baseline="0" noProof="0" dirty="0">
              <a:ln>
                <a:noFill/>
              </a:ln>
              <a:solidFill>
                <a:prstClr val="black"/>
              </a:solidFill>
              <a:effectLst/>
              <a:uLnTx/>
              <a:uFillTx/>
              <a:latin typeface="Arial"/>
              <a:ea typeface="+mn-ea"/>
              <a:cs typeface="Arial"/>
            </a:endParaRPr>
          </a:p>
          <a:p>
            <a:endParaRPr lang="en-US" dirty="0"/>
          </a:p>
        </p:txBody>
      </p:sp>
    </p:spTree>
    <p:extLst>
      <p:ext uri="{BB962C8B-B14F-4D97-AF65-F5344CB8AC3E}">
        <p14:creationId xmlns:p14="http://schemas.microsoft.com/office/powerpoint/2010/main" val="16119950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838B9-7CA3-0ECF-26B7-9FCC3E960C73}"/>
              </a:ext>
            </a:extLst>
          </p:cNvPr>
          <p:cNvSpPr>
            <a:spLocks noGrp="1"/>
          </p:cNvSpPr>
          <p:nvPr>
            <p:ph type="ctrTitle"/>
          </p:nvPr>
        </p:nvSpPr>
        <p:spPr/>
        <p:txBody>
          <a:bodyPr/>
          <a:lstStyle/>
          <a:p>
            <a:r>
              <a:rPr kumimoji="0" lang="en-US" sz="4400" b="1" i="0" u="none" strike="noStrike" kern="0" cap="none" spc="0" normalizeH="0" baseline="0" noProof="0" dirty="0">
                <a:ln>
                  <a:noFill/>
                </a:ln>
                <a:effectLst/>
                <a:uLnTx/>
                <a:uFillTx/>
                <a:latin typeface="Arial"/>
                <a:ea typeface="+mj-ea"/>
                <a:cs typeface="Arial"/>
              </a:rPr>
              <a:t>Transfer</a:t>
            </a:r>
            <a:r>
              <a:rPr kumimoji="0" lang="en-US" sz="4400" b="1" i="0" u="none" strike="noStrike" kern="0" cap="none" spc="-85" normalizeH="0" baseline="0" noProof="0" dirty="0">
                <a:ln>
                  <a:noFill/>
                </a:ln>
                <a:effectLst/>
                <a:uLnTx/>
                <a:uFillTx/>
                <a:latin typeface="Arial"/>
                <a:ea typeface="+mj-ea"/>
                <a:cs typeface="Arial"/>
              </a:rPr>
              <a:t> </a:t>
            </a:r>
            <a:r>
              <a:rPr kumimoji="0" lang="en-US" sz="4400" b="1" i="0" u="none" strike="noStrike" kern="0" cap="none" spc="0" normalizeH="0" baseline="0" noProof="0" dirty="0">
                <a:ln>
                  <a:noFill/>
                </a:ln>
                <a:effectLst/>
                <a:uLnTx/>
                <a:uFillTx/>
                <a:latin typeface="Arial"/>
                <a:ea typeface="+mj-ea"/>
                <a:cs typeface="Arial"/>
              </a:rPr>
              <a:t>Between Tracks</a:t>
            </a:r>
            <a:endParaRPr lang="en-US" dirty="0"/>
          </a:p>
        </p:txBody>
      </p:sp>
      <p:sp>
        <p:nvSpPr>
          <p:cNvPr id="3" name="Subtitle 2">
            <a:extLst>
              <a:ext uri="{FF2B5EF4-FFF2-40B4-BE49-F238E27FC236}">
                <a16:creationId xmlns:a16="http://schemas.microsoft.com/office/drawing/2014/main" id="{2F9C06BB-1422-EDAB-310A-AF081E9B4589}"/>
              </a:ext>
            </a:extLst>
          </p:cNvPr>
          <p:cNvSpPr>
            <a:spLocks noGrp="1"/>
          </p:cNvSpPr>
          <p:nvPr>
            <p:ph type="subTitle" idx="1"/>
          </p:nvPr>
        </p:nvSpPr>
        <p:spPr>
          <a:xfrm>
            <a:off x="-272955" y="6543131"/>
            <a:ext cx="5704764" cy="314869"/>
          </a:xfrm>
        </p:spPr>
        <p:txBody>
          <a:bodyPr>
            <a:normAutofit fontScale="92500" lnSpcReduction="20000"/>
          </a:bodyPr>
          <a:lstStyle/>
          <a:p>
            <a:r>
              <a:rPr lang="en-US" sz="2100" dirty="0">
                <a:latin typeface="Arial"/>
                <a:cs typeface="Arial"/>
              </a:rPr>
              <a:t>Rutgers, </a:t>
            </a:r>
            <a:r>
              <a:rPr lang="en-US" sz="2100" spc="-5" dirty="0">
                <a:latin typeface="Arial"/>
                <a:cs typeface="Arial"/>
              </a:rPr>
              <a:t>The </a:t>
            </a:r>
            <a:r>
              <a:rPr lang="en-US" sz="2100" dirty="0">
                <a:latin typeface="Arial"/>
                <a:cs typeface="Arial"/>
              </a:rPr>
              <a:t>State </a:t>
            </a:r>
            <a:r>
              <a:rPr lang="en-US" sz="2100" spc="-5" dirty="0">
                <a:latin typeface="Arial"/>
                <a:cs typeface="Arial"/>
              </a:rPr>
              <a:t>University </a:t>
            </a:r>
            <a:r>
              <a:rPr lang="en-US" sz="2100" dirty="0">
                <a:latin typeface="Arial"/>
                <a:cs typeface="Arial"/>
              </a:rPr>
              <a:t>of </a:t>
            </a:r>
            <a:r>
              <a:rPr lang="en-US" sz="2100" spc="-5" dirty="0">
                <a:latin typeface="Arial"/>
                <a:cs typeface="Arial"/>
              </a:rPr>
              <a:t>New</a:t>
            </a:r>
            <a:r>
              <a:rPr lang="en-US" sz="2100" spc="-150" dirty="0">
                <a:latin typeface="Arial"/>
                <a:cs typeface="Arial"/>
              </a:rPr>
              <a:t> </a:t>
            </a:r>
            <a:r>
              <a:rPr lang="en-US" sz="2100" dirty="0">
                <a:latin typeface="Arial"/>
                <a:cs typeface="Arial"/>
              </a:rPr>
              <a:t>Jersey</a:t>
            </a:r>
          </a:p>
          <a:p>
            <a:endParaRPr lang="en-US" dirty="0"/>
          </a:p>
        </p:txBody>
      </p:sp>
    </p:spTree>
    <p:extLst>
      <p:ext uri="{BB962C8B-B14F-4D97-AF65-F5344CB8AC3E}">
        <p14:creationId xmlns:p14="http://schemas.microsoft.com/office/powerpoint/2010/main" val="34780648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04110-E304-4BE8-4BEC-69AD7E8C1257}"/>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Transfer </a:t>
            </a:r>
            <a:r>
              <a:rPr kumimoji="0" lang="en-US" sz="4000" b="1" i="0" u="none" strike="noStrike" kern="0" cap="none" spc="0" normalizeH="0" baseline="0" noProof="0" dirty="0">
                <a:ln>
                  <a:noFill/>
                </a:ln>
                <a:solidFill>
                  <a:prstClr val="black"/>
                </a:solidFill>
                <a:effectLst/>
                <a:uLnTx/>
                <a:uFillTx/>
                <a:latin typeface="Arial"/>
                <a:ea typeface="+mj-ea"/>
                <a:cs typeface="Arial"/>
              </a:rPr>
              <a:t>Between</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Tracks</a:t>
            </a:r>
            <a:endParaRPr lang="en-US" sz="4000" dirty="0"/>
          </a:p>
        </p:txBody>
      </p:sp>
      <p:sp>
        <p:nvSpPr>
          <p:cNvPr id="3" name="Content Placeholder 2">
            <a:extLst>
              <a:ext uri="{FF2B5EF4-FFF2-40B4-BE49-F238E27FC236}">
                <a16:creationId xmlns:a16="http://schemas.microsoft.com/office/drawing/2014/main" id="{688BC66B-BAAB-4F0B-AD90-38206F448587}"/>
              </a:ext>
            </a:extLst>
          </p:cNvPr>
          <p:cNvSpPr>
            <a:spLocks noGrp="1"/>
          </p:cNvSpPr>
          <p:nvPr>
            <p:ph idx="1"/>
          </p:nvPr>
        </p:nvSpPr>
        <p:spPr>
          <a:xfrm>
            <a:off x="579120" y="1479320"/>
            <a:ext cx="10515600" cy="2243455"/>
          </a:xfrm>
        </p:spPr>
        <p:txBody>
          <a:bodyPr>
            <a:normAutofit/>
          </a:bodyPr>
          <a:lstStyle/>
          <a:p>
            <a:pPr marL="355600" marR="0" lvl="0" indent="-342900" algn="just" defTabSz="914400" rtl="0" eaLnBrk="1" fontAlgn="auto" latinLnBrk="0" hangingPunct="1">
              <a:lnSpc>
                <a:spcPct val="100000"/>
              </a:lnSpc>
              <a:spcBef>
                <a:spcPts val="680"/>
              </a:spcBef>
              <a:spcAft>
                <a:spcPts val="0"/>
              </a:spcAft>
              <a:buClrTx/>
              <a:buSzTx/>
              <a:buFontTx/>
              <a:buChar char="•"/>
              <a:tabLst>
                <a:tab pos="355600" algn="l"/>
              </a:tabLst>
              <a:defRPr/>
            </a:pPr>
            <a:r>
              <a:rPr kumimoji="0" lang="en-US" sz="2300" b="0" i="0" u="none" strike="noStrike" kern="1200" cap="none" spc="0" normalizeH="0" baseline="0" noProof="0" dirty="0">
                <a:ln>
                  <a:noFill/>
                </a:ln>
                <a:solidFill>
                  <a:prstClr val="black"/>
                </a:solidFill>
                <a:effectLst/>
                <a:uLnTx/>
                <a:uFillTx/>
                <a:latin typeface="Arial"/>
                <a:ea typeface="+mn-ea"/>
                <a:cs typeface="Arial"/>
              </a:rPr>
              <a:t>Transfers between tracks should be</a:t>
            </a:r>
            <a:r>
              <a:rPr kumimoji="0" lang="en-US" sz="2300" b="0" i="0" u="none" strike="noStrike" kern="1200" cap="none" spc="20" normalizeH="0" baseline="0" noProof="0" dirty="0">
                <a:ln>
                  <a:noFill/>
                </a:ln>
                <a:solidFill>
                  <a:prstClr val="black"/>
                </a:solidFill>
                <a:effectLst/>
                <a:uLnTx/>
                <a:uFillTx/>
                <a:latin typeface="Arial"/>
                <a:ea typeface="+mn-ea"/>
                <a:cs typeface="Arial"/>
              </a:rPr>
              <a:t> </a:t>
            </a:r>
            <a:r>
              <a:rPr kumimoji="0" lang="en-US" sz="2300" b="0" i="0" u="none" strike="noStrike" kern="1200" cap="none" spc="0" normalizeH="0" baseline="0" noProof="0" dirty="0">
                <a:ln>
                  <a:noFill/>
                </a:ln>
                <a:solidFill>
                  <a:prstClr val="black"/>
                </a:solidFill>
                <a:effectLst/>
                <a:uLnTx/>
                <a:uFillTx/>
                <a:latin typeface="Arial"/>
                <a:ea typeface="+mn-ea"/>
                <a:cs typeface="Arial"/>
              </a:rPr>
              <a:t>rare.</a:t>
            </a:r>
          </a:p>
          <a:p>
            <a:pPr marL="756285" marR="59690" lvl="0" indent="-287020" algn="just" defTabSz="914400" rtl="0" eaLnBrk="1" fontAlgn="auto" latinLnBrk="0" hangingPunct="1">
              <a:lnSpc>
                <a:spcPct val="100000"/>
              </a:lnSpc>
              <a:spcBef>
                <a:spcPts val="484"/>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 Changes are considered in circumstances where there is a</a:t>
            </a:r>
            <a:r>
              <a:rPr kumimoji="0" lang="en-US" sz="2000" b="0" i="0" u="none" strike="noStrike" kern="1200" cap="none" spc="-170"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change </a:t>
            </a:r>
            <a:r>
              <a:rPr kumimoji="0" lang="en-US" sz="2000" b="0" i="0" u="none" strike="noStrike" kern="1200" cap="none" spc="-5" normalizeH="0" baseline="0" noProof="0" dirty="0">
                <a:ln>
                  <a:noFill/>
                </a:ln>
                <a:solidFill>
                  <a:prstClr val="black"/>
                </a:solidFill>
                <a:effectLst/>
                <a:uLnTx/>
                <a:uFillTx/>
                <a:latin typeface="Arial"/>
                <a:ea typeface="+mn-ea"/>
                <a:cs typeface="Arial"/>
              </a:rPr>
              <a:t>in the </a:t>
            </a:r>
            <a:r>
              <a:rPr kumimoji="0" lang="en-US" sz="2000" b="0" i="0" u="none" strike="noStrike" kern="1200" cap="none" spc="0" normalizeH="0" baseline="0" noProof="0" dirty="0">
                <a:ln>
                  <a:noFill/>
                </a:ln>
                <a:solidFill>
                  <a:prstClr val="black"/>
                </a:solidFill>
                <a:effectLst/>
                <a:uLnTx/>
                <a:uFillTx/>
                <a:latin typeface="Arial"/>
                <a:ea typeface="+mn-ea"/>
                <a:cs typeface="Arial"/>
              </a:rPr>
              <a:t>direction </a:t>
            </a:r>
            <a:r>
              <a:rPr kumimoji="0" lang="en-US" sz="2000" b="0" i="0" u="none" strike="noStrike" kern="1200" cap="none" spc="-5" normalizeH="0" baseline="0" noProof="0" dirty="0">
                <a:ln>
                  <a:noFill/>
                </a:ln>
                <a:solidFill>
                  <a:prstClr val="black"/>
                </a:solidFill>
                <a:effectLst/>
                <a:uLnTx/>
                <a:uFillTx/>
                <a:latin typeface="Arial"/>
                <a:ea typeface="+mn-ea"/>
                <a:cs typeface="Arial"/>
              </a:rPr>
              <a:t>of </a:t>
            </a:r>
            <a:r>
              <a:rPr kumimoji="0" lang="en-US" sz="2000" b="0" i="0" u="none" strike="noStrike" kern="1200" cap="none" spc="0" normalizeH="0" baseline="0" noProof="0" dirty="0">
                <a:ln>
                  <a:noFill/>
                </a:ln>
                <a:solidFill>
                  <a:prstClr val="black"/>
                </a:solidFill>
                <a:effectLst/>
                <a:uLnTx/>
                <a:uFillTx/>
                <a:latin typeface="Arial"/>
                <a:ea typeface="+mn-ea"/>
                <a:cs typeface="Arial"/>
              </a:rPr>
              <a:t>the faculty member’s</a:t>
            </a:r>
            <a:r>
              <a:rPr kumimoji="0" lang="en-US" sz="2000" b="0" i="0" u="none" strike="noStrike" kern="1200" cap="none" spc="-125" normalizeH="0" baseline="0" noProof="0" dirty="0">
                <a:ln>
                  <a:noFill/>
                </a:ln>
                <a:solidFill>
                  <a:prstClr val="black"/>
                </a:solidFill>
                <a:effectLst/>
                <a:uLnTx/>
                <a:uFillTx/>
                <a:latin typeface="Arial"/>
                <a:ea typeface="+mn-ea"/>
                <a:cs typeface="Arial"/>
              </a:rPr>
              <a:t> </a:t>
            </a:r>
            <a:r>
              <a:rPr kumimoji="0" lang="en-US" sz="2000" b="0" i="0" u="none" strike="noStrike" kern="1200" cap="none" spc="0" normalizeH="0" baseline="0" noProof="0" dirty="0">
                <a:ln>
                  <a:noFill/>
                </a:ln>
                <a:solidFill>
                  <a:prstClr val="black"/>
                </a:solidFill>
                <a:effectLst/>
                <a:uLnTx/>
                <a:uFillTx/>
                <a:latin typeface="Arial"/>
                <a:ea typeface="+mn-ea"/>
                <a:cs typeface="Arial"/>
              </a:rPr>
              <a:t>career.</a:t>
            </a:r>
          </a:p>
          <a:p>
            <a:pPr marL="355600" marR="5080" lvl="0" indent="-342900" algn="just" defTabSz="914400" rtl="0" eaLnBrk="1" fontAlgn="auto" latinLnBrk="0" hangingPunct="1">
              <a:lnSpc>
                <a:spcPct val="100000"/>
              </a:lnSpc>
              <a:spcBef>
                <a:spcPts val="570"/>
              </a:spcBef>
              <a:spcAft>
                <a:spcPts val="0"/>
              </a:spcAft>
              <a:buClrTx/>
              <a:buSzTx/>
              <a:buFontTx/>
              <a:buChar char="•"/>
              <a:tabLst>
                <a:tab pos="355600" algn="l"/>
              </a:tabLst>
              <a:defRPr/>
            </a:pPr>
            <a:r>
              <a:rPr kumimoji="0" lang="en-US" sz="2300" b="0" i="0" u="none" strike="noStrike" kern="1200" cap="none" spc="0" normalizeH="0" baseline="0" noProof="0" dirty="0">
                <a:ln>
                  <a:noFill/>
                </a:ln>
                <a:solidFill>
                  <a:prstClr val="black"/>
                </a:solidFill>
                <a:effectLst/>
                <a:uLnTx/>
                <a:uFillTx/>
                <a:latin typeface="Arial"/>
                <a:ea typeface="+mn-ea"/>
                <a:cs typeface="Arial"/>
                <a:hlinkClick r:id="rId2"/>
              </a:rPr>
              <a:t>Transfers between tracks</a:t>
            </a:r>
            <a:r>
              <a:rPr kumimoji="0" lang="en-US" sz="2300" b="0" i="0" u="none" strike="noStrike" kern="1200" cap="none" spc="0" normalizeH="0" baseline="0" noProof="0" dirty="0">
                <a:ln>
                  <a:noFill/>
                </a:ln>
                <a:solidFill>
                  <a:prstClr val="black"/>
                </a:solidFill>
                <a:effectLst/>
                <a:uLnTx/>
                <a:uFillTx/>
                <a:latin typeface="Arial"/>
                <a:ea typeface="+mn-ea"/>
                <a:cs typeface="Arial"/>
              </a:rPr>
              <a:t> require the written request of the  faculty member specifying </a:t>
            </a:r>
            <a:r>
              <a:rPr kumimoji="0" lang="en-US" sz="2300" b="0" i="0" u="none" strike="noStrike" kern="1200" cap="none" spc="-5" normalizeH="0" baseline="0" noProof="0" dirty="0">
                <a:ln>
                  <a:noFill/>
                </a:ln>
                <a:solidFill>
                  <a:prstClr val="black"/>
                </a:solidFill>
                <a:effectLst/>
                <a:uLnTx/>
                <a:uFillTx/>
                <a:latin typeface="Arial"/>
                <a:ea typeface="+mn-ea"/>
                <a:cs typeface="Arial"/>
              </a:rPr>
              <a:t>the </a:t>
            </a:r>
            <a:r>
              <a:rPr kumimoji="0" lang="en-US" sz="2300" b="0" i="0" u="none" strike="noStrike" kern="1200" cap="none" spc="0" normalizeH="0" baseline="0" noProof="0" dirty="0">
                <a:ln>
                  <a:noFill/>
                </a:ln>
                <a:solidFill>
                  <a:prstClr val="black"/>
                </a:solidFill>
                <a:effectLst/>
                <a:uLnTx/>
                <a:uFillTx/>
                <a:latin typeface="Arial"/>
                <a:ea typeface="+mn-ea"/>
                <a:cs typeface="Arial"/>
              </a:rPr>
              <a:t>track </a:t>
            </a:r>
            <a:r>
              <a:rPr kumimoji="0" lang="en-US" sz="2300" b="0" i="0" u="none" strike="noStrike" kern="1200" cap="none" spc="-5" normalizeH="0" baseline="0" noProof="0" dirty="0">
                <a:ln>
                  <a:noFill/>
                </a:ln>
                <a:solidFill>
                  <a:prstClr val="black"/>
                </a:solidFill>
                <a:effectLst/>
                <a:uLnTx/>
                <a:uFillTx/>
                <a:latin typeface="Arial"/>
                <a:ea typeface="+mn-ea"/>
                <a:cs typeface="Arial"/>
              </a:rPr>
              <a:t>into which they want </a:t>
            </a:r>
            <a:r>
              <a:rPr kumimoji="0" lang="en-US" sz="2300" b="0" i="0" u="none" strike="noStrike" kern="1200" cap="none" spc="0" normalizeH="0" baseline="0" noProof="0" dirty="0">
                <a:ln>
                  <a:noFill/>
                </a:ln>
                <a:solidFill>
                  <a:prstClr val="black"/>
                </a:solidFill>
                <a:effectLst/>
                <a:uLnTx/>
                <a:uFillTx/>
                <a:latin typeface="Arial"/>
                <a:ea typeface="+mn-ea"/>
                <a:cs typeface="Arial"/>
              </a:rPr>
              <a:t>to  transfer </a:t>
            </a:r>
            <a:r>
              <a:rPr kumimoji="0" lang="en-US" sz="2300" b="0" i="0" u="none" strike="noStrike" kern="1200" cap="none" spc="-5" normalizeH="0" baseline="0" noProof="0" dirty="0">
                <a:ln>
                  <a:noFill/>
                </a:ln>
                <a:solidFill>
                  <a:prstClr val="black"/>
                </a:solidFill>
                <a:effectLst/>
                <a:uLnTx/>
                <a:uFillTx/>
                <a:latin typeface="Arial"/>
                <a:ea typeface="+mn-ea"/>
                <a:cs typeface="Arial"/>
              </a:rPr>
              <a:t>and approvals</a:t>
            </a:r>
            <a:r>
              <a:rPr kumimoji="0" lang="en-US" sz="2300" b="0" i="0" u="none" strike="noStrike" kern="1200" cap="none" spc="35" normalizeH="0" baseline="0" noProof="0" dirty="0">
                <a:ln>
                  <a:noFill/>
                </a:ln>
                <a:solidFill>
                  <a:prstClr val="black"/>
                </a:solidFill>
                <a:effectLst/>
                <a:uLnTx/>
                <a:uFillTx/>
                <a:latin typeface="Arial"/>
                <a:ea typeface="+mn-ea"/>
                <a:cs typeface="Arial"/>
              </a:rPr>
              <a:t> </a:t>
            </a:r>
            <a:r>
              <a:rPr kumimoji="0" lang="en-US" sz="2300" b="0" i="0" u="none" strike="noStrike" kern="1200" cap="none" spc="0" normalizeH="0" baseline="0" noProof="0" dirty="0">
                <a:ln>
                  <a:noFill/>
                </a:ln>
                <a:solidFill>
                  <a:prstClr val="black"/>
                </a:solidFill>
                <a:effectLst/>
                <a:uLnTx/>
                <a:uFillTx/>
                <a:latin typeface="Arial"/>
                <a:ea typeface="+mn-ea"/>
                <a:cs typeface="Arial"/>
              </a:rPr>
              <a:t>by:</a:t>
            </a:r>
          </a:p>
          <a:p>
            <a:endParaRPr lang="en-US" dirty="0"/>
          </a:p>
        </p:txBody>
      </p:sp>
      <p:sp>
        <p:nvSpPr>
          <p:cNvPr id="6" name="TextBox 5">
            <a:extLst>
              <a:ext uri="{FF2B5EF4-FFF2-40B4-BE49-F238E27FC236}">
                <a16:creationId xmlns:a16="http://schemas.microsoft.com/office/drawing/2014/main" id="{F73E9E4A-AF26-AFDD-6586-F6F9B73AE654}"/>
              </a:ext>
            </a:extLst>
          </p:cNvPr>
          <p:cNvSpPr txBox="1"/>
          <p:nvPr/>
        </p:nvSpPr>
        <p:spPr>
          <a:xfrm>
            <a:off x="579120" y="4478337"/>
            <a:ext cx="10774680" cy="1697901"/>
          </a:xfrm>
          <a:prstGeom prst="rect">
            <a:avLst/>
          </a:prstGeom>
          <a:noFill/>
        </p:spPr>
        <p:txBody>
          <a:bodyPr wrap="square">
            <a:spAutoFit/>
          </a:bodyPr>
          <a:lstStyle/>
          <a:p>
            <a:pPr marL="355600" marR="5080" lvl="0" indent="-342900" algn="l" defTabSz="914400" rtl="0" eaLnBrk="1" fontAlgn="auto" latinLnBrk="0" hangingPunct="1">
              <a:lnSpc>
                <a:spcPct val="100000"/>
              </a:lnSpc>
              <a:spcBef>
                <a:spcPts val="100"/>
              </a:spcBef>
              <a:spcAft>
                <a:spcPts val="0"/>
              </a:spcAft>
              <a:buClrTx/>
              <a:buSzTx/>
              <a:buFontTx/>
              <a:buChar char="•"/>
              <a:tabLst>
                <a:tab pos="354965" algn="l"/>
                <a:tab pos="355600" algn="l"/>
              </a:tabLst>
              <a:defRPr/>
            </a:pPr>
            <a:r>
              <a:rPr kumimoji="0" lang="en-US" sz="2300" b="0" i="0" u="none" strike="noStrike" kern="1200" cap="none" spc="-5" normalizeH="0" baseline="0" noProof="0" dirty="0">
                <a:ln>
                  <a:noFill/>
                </a:ln>
                <a:solidFill>
                  <a:prstClr val="black"/>
                </a:solidFill>
                <a:effectLst/>
                <a:uLnTx/>
                <a:uFillTx/>
                <a:latin typeface="Arial"/>
                <a:ea typeface="+mn-ea"/>
                <a:cs typeface="Arial"/>
              </a:rPr>
              <a:t>Upon approval </a:t>
            </a:r>
            <a:r>
              <a:rPr kumimoji="0" lang="en-US" sz="2300" b="0" i="0" u="none" strike="noStrike" kern="1200" cap="none" spc="0" normalizeH="0" baseline="0" noProof="0" dirty="0">
                <a:ln>
                  <a:noFill/>
                </a:ln>
                <a:solidFill>
                  <a:prstClr val="black"/>
                </a:solidFill>
                <a:effectLst/>
                <a:uLnTx/>
                <a:uFillTx/>
                <a:latin typeface="Arial"/>
                <a:ea typeface="+mn-ea"/>
                <a:cs typeface="Arial"/>
              </a:rPr>
              <a:t>of </a:t>
            </a:r>
            <a:r>
              <a:rPr kumimoji="0" lang="en-US" sz="2300" b="0" i="0" u="none" strike="noStrike" kern="1200" cap="none" spc="-5" normalizeH="0" baseline="0" noProof="0" dirty="0">
                <a:ln>
                  <a:noFill/>
                </a:ln>
                <a:solidFill>
                  <a:prstClr val="black"/>
                </a:solidFill>
                <a:effectLst/>
                <a:uLnTx/>
                <a:uFillTx/>
                <a:latin typeface="Arial"/>
                <a:ea typeface="+mn-ea"/>
                <a:cs typeface="Arial"/>
              </a:rPr>
              <a:t>a </a:t>
            </a:r>
            <a:r>
              <a:rPr kumimoji="0" lang="en-US" sz="2300" b="0" i="0" u="none" strike="noStrike" kern="1200" cap="none" spc="0" normalizeH="0" baseline="0" noProof="0" dirty="0">
                <a:ln>
                  <a:noFill/>
                </a:ln>
                <a:solidFill>
                  <a:prstClr val="black"/>
                </a:solidFill>
                <a:effectLst/>
                <a:uLnTx/>
                <a:uFillTx/>
                <a:latin typeface="Arial"/>
                <a:ea typeface="+mn-ea"/>
                <a:cs typeface="Arial"/>
              </a:rPr>
              <a:t>transfer </a:t>
            </a:r>
            <a:r>
              <a:rPr kumimoji="0" lang="en-US" sz="2300" b="0" i="0" u="none" strike="noStrike" kern="1200" cap="none" spc="-5" normalizeH="0" baseline="0" noProof="0" dirty="0">
                <a:ln>
                  <a:noFill/>
                </a:ln>
                <a:solidFill>
                  <a:prstClr val="black"/>
                </a:solidFill>
                <a:effectLst/>
                <a:uLnTx/>
                <a:uFillTx/>
                <a:latin typeface="Arial"/>
                <a:ea typeface="+mn-ea"/>
                <a:cs typeface="Arial"/>
              </a:rPr>
              <a:t>between </a:t>
            </a:r>
            <a:r>
              <a:rPr kumimoji="0" lang="en-US" sz="2300" b="0" i="0" u="none" strike="noStrike" kern="1200" cap="none" spc="0" normalizeH="0" baseline="0" noProof="0" dirty="0">
                <a:ln>
                  <a:noFill/>
                </a:ln>
                <a:solidFill>
                  <a:prstClr val="black"/>
                </a:solidFill>
                <a:effectLst/>
                <a:uLnTx/>
                <a:uFillTx/>
                <a:latin typeface="Arial"/>
                <a:ea typeface="+mn-ea"/>
                <a:cs typeface="Arial"/>
              </a:rPr>
              <a:t>tracks, </a:t>
            </a:r>
            <a:r>
              <a:rPr kumimoji="0" lang="en-US" sz="2300" b="0" i="0" u="none" strike="noStrike" kern="1200" cap="none" spc="-5" normalizeH="0" baseline="0" noProof="0" dirty="0">
                <a:ln>
                  <a:noFill/>
                </a:ln>
                <a:solidFill>
                  <a:prstClr val="black"/>
                </a:solidFill>
                <a:effectLst/>
                <a:uLnTx/>
                <a:uFillTx/>
                <a:latin typeface="Arial"/>
                <a:ea typeface="+mn-ea"/>
                <a:cs typeface="Arial"/>
              </a:rPr>
              <a:t>a </a:t>
            </a:r>
            <a:r>
              <a:rPr kumimoji="0" lang="en-US" sz="2300" b="0" i="0" u="none" strike="noStrike" kern="1200" cap="none" spc="0" normalizeH="0" baseline="0" noProof="0" dirty="0">
                <a:ln>
                  <a:noFill/>
                </a:ln>
                <a:solidFill>
                  <a:prstClr val="black"/>
                </a:solidFill>
                <a:effectLst/>
                <a:uLnTx/>
                <a:uFillTx/>
                <a:latin typeface="Arial"/>
                <a:ea typeface="+mn-ea"/>
                <a:cs typeface="Arial"/>
              </a:rPr>
              <a:t>letter </a:t>
            </a:r>
            <a:r>
              <a:rPr kumimoji="0" lang="en-US" sz="2300" b="0" i="0" u="none" strike="noStrike" kern="1200" cap="none" spc="-5" normalizeH="0" baseline="0" noProof="0" dirty="0">
                <a:ln>
                  <a:noFill/>
                </a:ln>
                <a:solidFill>
                  <a:prstClr val="black"/>
                </a:solidFill>
                <a:effectLst/>
                <a:uLnTx/>
                <a:uFillTx/>
                <a:latin typeface="Arial"/>
                <a:ea typeface="+mn-ea"/>
                <a:cs typeface="Arial"/>
              </a:rPr>
              <a:t>outlining </a:t>
            </a:r>
            <a:r>
              <a:rPr kumimoji="0" lang="en-US" sz="2300" b="0" i="0" u="none" strike="noStrike" kern="1200" cap="none" spc="0" normalizeH="0" baseline="0" noProof="0" dirty="0">
                <a:ln>
                  <a:noFill/>
                </a:ln>
                <a:solidFill>
                  <a:prstClr val="black"/>
                </a:solidFill>
                <a:effectLst/>
                <a:uLnTx/>
                <a:uFillTx/>
                <a:latin typeface="Arial"/>
                <a:ea typeface="+mn-ea"/>
                <a:cs typeface="Arial"/>
              </a:rPr>
              <a:t>the terms of the appointment on the new track </a:t>
            </a:r>
            <a:r>
              <a:rPr kumimoji="0" lang="en-US" sz="2300" b="0" i="0" u="none" strike="noStrike" kern="1200" cap="none" spc="-5" normalizeH="0" baseline="0" noProof="0" dirty="0">
                <a:ln>
                  <a:noFill/>
                </a:ln>
                <a:solidFill>
                  <a:prstClr val="black"/>
                </a:solidFill>
                <a:effectLst/>
                <a:uLnTx/>
                <a:uFillTx/>
                <a:latin typeface="Arial"/>
                <a:ea typeface="+mn-ea"/>
                <a:cs typeface="Arial"/>
              </a:rPr>
              <a:t>will be provided </a:t>
            </a:r>
            <a:r>
              <a:rPr kumimoji="0" lang="en-US" sz="2300" b="0" i="0" u="none" strike="noStrike" kern="1200" cap="none" spc="0" normalizeH="0" baseline="0" noProof="0" dirty="0">
                <a:ln>
                  <a:noFill/>
                </a:ln>
                <a:solidFill>
                  <a:prstClr val="black"/>
                </a:solidFill>
                <a:effectLst/>
                <a:uLnTx/>
                <a:uFillTx/>
                <a:latin typeface="Arial"/>
                <a:ea typeface="+mn-ea"/>
                <a:cs typeface="Arial"/>
              </a:rPr>
              <a:t>to the faculty</a:t>
            </a:r>
            <a:r>
              <a:rPr kumimoji="0" lang="en-US" sz="2300" b="0" i="0" u="none" strike="noStrike" kern="1200" cap="none" spc="45" normalizeH="0" baseline="0" noProof="0" dirty="0">
                <a:ln>
                  <a:noFill/>
                </a:ln>
                <a:solidFill>
                  <a:prstClr val="black"/>
                </a:solidFill>
                <a:effectLst/>
                <a:uLnTx/>
                <a:uFillTx/>
                <a:latin typeface="Arial"/>
                <a:ea typeface="+mn-ea"/>
                <a:cs typeface="Arial"/>
              </a:rPr>
              <a:t> </a:t>
            </a:r>
            <a:r>
              <a:rPr kumimoji="0" lang="en-US" sz="2300" b="0" i="0" u="none" strike="noStrike" kern="1200" cap="none" spc="-5" normalizeH="0" baseline="0" noProof="0" dirty="0">
                <a:ln>
                  <a:noFill/>
                </a:ln>
                <a:solidFill>
                  <a:prstClr val="black"/>
                </a:solidFill>
                <a:effectLst/>
                <a:uLnTx/>
                <a:uFillTx/>
                <a:latin typeface="Arial"/>
                <a:ea typeface="+mn-ea"/>
                <a:cs typeface="Arial"/>
              </a:rPr>
              <a:t>member.</a:t>
            </a:r>
            <a:endParaRPr kumimoji="0" lang="en-US" sz="2300" b="0" i="0" u="none" strike="noStrike" kern="1200" cap="none" spc="0" normalizeH="0" baseline="0" noProof="0" dirty="0">
              <a:ln>
                <a:noFill/>
              </a:ln>
              <a:solidFill>
                <a:prstClr val="black"/>
              </a:solidFill>
              <a:effectLst/>
              <a:uLnTx/>
              <a:uFillTx/>
              <a:latin typeface="Arial"/>
              <a:ea typeface="+mn-ea"/>
              <a:cs typeface="Arial"/>
            </a:endParaRPr>
          </a:p>
          <a:p>
            <a:pPr marL="355600" marR="885825" lvl="0" indent="-342900" algn="l" defTabSz="914400" rtl="0" eaLnBrk="1" fontAlgn="auto" latinLnBrk="0" hangingPunct="1">
              <a:lnSpc>
                <a:spcPct val="100000"/>
              </a:lnSpc>
              <a:spcBef>
                <a:spcPts val="1010"/>
              </a:spcBef>
              <a:spcAft>
                <a:spcPts val="0"/>
              </a:spcAft>
              <a:buClrTx/>
              <a:buSzTx/>
              <a:buFontTx/>
              <a:buChar char="•"/>
              <a:tabLst>
                <a:tab pos="354965" algn="l"/>
                <a:tab pos="355600" algn="l"/>
              </a:tabLst>
              <a:defRPr/>
            </a:pPr>
            <a:r>
              <a:rPr kumimoji="0" lang="en-US" sz="2300" b="0" i="0" u="none" strike="noStrike" kern="1200" cap="none" spc="0" normalizeH="0" baseline="0" noProof="0" dirty="0">
                <a:ln>
                  <a:noFill/>
                </a:ln>
                <a:solidFill>
                  <a:prstClr val="black"/>
                </a:solidFill>
                <a:effectLst/>
                <a:uLnTx/>
                <a:uFillTx/>
                <a:latin typeface="Arial"/>
                <a:ea typeface="+mn-ea"/>
                <a:cs typeface="Arial"/>
              </a:rPr>
              <a:t>Faculty with questions </a:t>
            </a:r>
            <a:r>
              <a:rPr kumimoji="0" lang="en-US" sz="2300" b="0" i="0" u="none" strike="noStrike" kern="1200" cap="none" spc="-5" normalizeH="0" baseline="0" noProof="0" dirty="0">
                <a:ln>
                  <a:noFill/>
                </a:ln>
                <a:solidFill>
                  <a:prstClr val="black"/>
                </a:solidFill>
                <a:effectLst/>
                <a:uLnTx/>
                <a:uFillTx/>
                <a:latin typeface="Arial"/>
                <a:ea typeface="+mn-ea"/>
                <a:cs typeface="Arial"/>
              </a:rPr>
              <a:t>about </a:t>
            </a:r>
            <a:r>
              <a:rPr kumimoji="0" lang="en-US" sz="2300" b="0" i="0" u="none" strike="noStrike" kern="1200" cap="none" spc="0" normalizeH="0" baseline="0" noProof="0" dirty="0">
                <a:ln>
                  <a:noFill/>
                </a:ln>
                <a:solidFill>
                  <a:prstClr val="black"/>
                </a:solidFill>
                <a:effectLst/>
                <a:uLnTx/>
                <a:uFillTx/>
                <a:latin typeface="Arial"/>
                <a:ea typeface="+mn-ea"/>
                <a:cs typeface="Arial"/>
              </a:rPr>
              <a:t>changing tracks </a:t>
            </a:r>
            <a:r>
              <a:rPr kumimoji="0" lang="en-US" sz="2300" b="0" i="0" u="none" strike="noStrike" kern="1200" cap="none" spc="-5" normalizeH="0" baseline="0" noProof="0" dirty="0">
                <a:ln>
                  <a:noFill/>
                </a:ln>
                <a:solidFill>
                  <a:prstClr val="black"/>
                </a:solidFill>
                <a:effectLst/>
                <a:uLnTx/>
                <a:uFillTx/>
                <a:latin typeface="Arial"/>
                <a:ea typeface="+mn-ea"/>
                <a:cs typeface="Arial"/>
              </a:rPr>
              <a:t>should </a:t>
            </a:r>
            <a:r>
              <a:rPr kumimoji="0" lang="en-US" sz="2300" b="0" i="0" u="none" strike="noStrike" kern="1200" cap="none" spc="0" normalizeH="0" baseline="0" noProof="0" dirty="0">
                <a:ln>
                  <a:noFill/>
                </a:ln>
                <a:solidFill>
                  <a:prstClr val="black"/>
                </a:solidFill>
                <a:effectLst/>
                <a:uLnTx/>
                <a:uFillTx/>
                <a:latin typeface="Arial"/>
                <a:ea typeface="+mn-ea"/>
                <a:cs typeface="Arial"/>
              </a:rPr>
              <a:t>discuss with their </a:t>
            </a:r>
            <a:r>
              <a:rPr kumimoji="0" lang="en-US" sz="2300" b="0" i="0" u="none" strike="noStrike" kern="1200" cap="none" spc="-5" normalizeH="0" baseline="0" noProof="0" dirty="0">
                <a:ln>
                  <a:noFill/>
                </a:ln>
                <a:solidFill>
                  <a:prstClr val="black"/>
                </a:solidFill>
                <a:effectLst/>
                <a:uLnTx/>
                <a:uFillTx/>
                <a:latin typeface="Arial"/>
                <a:ea typeface="+mn-ea"/>
                <a:cs typeface="Arial"/>
              </a:rPr>
              <a:t>Chair </a:t>
            </a:r>
            <a:r>
              <a:rPr kumimoji="0" lang="en-US" sz="2300" b="0" i="0" u="none" strike="noStrike" kern="1200" cap="none" spc="0" normalizeH="0" baseline="0" noProof="0" dirty="0">
                <a:ln>
                  <a:noFill/>
                </a:ln>
                <a:solidFill>
                  <a:prstClr val="black"/>
                </a:solidFill>
                <a:effectLst/>
                <a:uLnTx/>
                <a:uFillTx/>
                <a:latin typeface="Arial"/>
                <a:ea typeface="+mn-ea"/>
                <a:cs typeface="Arial"/>
              </a:rPr>
              <a:t>and/or</a:t>
            </a:r>
            <a:r>
              <a:rPr kumimoji="0" lang="en-US" sz="2300" b="0" i="0" u="none" strike="noStrike" kern="1200" cap="none" spc="45" normalizeH="0" baseline="0" noProof="0" dirty="0">
                <a:ln>
                  <a:noFill/>
                </a:ln>
                <a:solidFill>
                  <a:prstClr val="black"/>
                </a:solidFill>
                <a:effectLst/>
                <a:uLnTx/>
                <a:uFillTx/>
                <a:latin typeface="Arial"/>
                <a:ea typeface="+mn-ea"/>
                <a:cs typeface="Arial"/>
              </a:rPr>
              <a:t> </a:t>
            </a:r>
            <a:r>
              <a:rPr kumimoji="0" lang="en-US" sz="2300" b="0" i="0" u="none" strike="noStrike" kern="1200" cap="none" spc="0" normalizeH="0" baseline="0" noProof="0" dirty="0">
                <a:ln>
                  <a:noFill/>
                </a:ln>
                <a:solidFill>
                  <a:prstClr val="black"/>
                </a:solidFill>
                <a:effectLst/>
                <a:uLnTx/>
                <a:uFillTx/>
                <a:latin typeface="Arial"/>
                <a:ea typeface="+mn-ea"/>
                <a:cs typeface="Arial"/>
              </a:rPr>
              <a:t>Provost.</a:t>
            </a:r>
          </a:p>
        </p:txBody>
      </p:sp>
      <p:graphicFrame>
        <p:nvGraphicFramePr>
          <p:cNvPr id="7" name="object 6">
            <a:extLst>
              <a:ext uri="{FF2B5EF4-FFF2-40B4-BE49-F238E27FC236}">
                <a16:creationId xmlns:a16="http://schemas.microsoft.com/office/drawing/2014/main" id="{1FF8697E-A198-0099-8547-2337807409FC}"/>
              </a:ext>
            </a:extLst>
          </p:cNvPr>
          <p:cNvGraphicFramePr>
            <a:graphicFrameLocks noGrp="1"/>
          </p:cNvGraphicFramePr>
          <p:nvPr>
            <p:extLst>
              <p:ext uri="{D42A27DB-BD31-4B8C-83A1-F6EECF244321}">
                <p14:modId xmlns:p14="http://schemas.microsoft.com/office/powerpoint/2010/main" val="3753874777"/>
              </p:ext>
            </p:extLst>
          </p:nvPr>
        </p:nvGraphicFramePr>
        <p:xfrm>
          <a:off x="2895600" y="3511407"/>
          <a:ext cx="5135879" cy="1036923"/>
        </p:xfrm>
        <a:graphic>
          <a:graphicData uri="http://schemas.openxmlformats.org/drawingml/2006/table">
            <a:tbl>
              <a:tblPr firstRow="1" bandRow="1"/>
              <a:tblGrid>
                <a:gridCol w="340756">
                  <a:extLst>
                    <a:ext uri="{9D8B030D-6E8A-4147-A177-3AD203B41FA5}">
                      <a16:colId xmlns:a16="http://schemas.microsoft.com/office/drawing/2014/main" val="20000"/>
                    </a:ext>
                  </a:extLst>
                </a:gridCol>
                <a:gridCol w="2598234">
                  <a:extLst>
                    <a:ext uri="{9D8B030D-6E8A-4147-A177-3AD203B41FA5}">
                      <a16:colId xmlns:a16="http://schemas.microsoft.com/office/drawing/2014/main" val="20001"/>
                    </a:ext>
                  </a:extLst>
                </a:gridCol>
                <a:gridCol w="814189">
                  <a:extLst>
                    <a:ext uri="{9D8B030D-6E8A-4147-A177-3AD203B41FA5}">
                      <a16:colId xmlns:a16="http://schemas.microsoft.com/office/drawing/2014/main" val="20002"/>
                    </a:ext>
                  </a:extLst>
                </a:gridCol>
                <a:gridCol w="1382700">
                  <a:extLst>
                    <a:ext uri="{9D8B030D-6E8A-4147-A177-3AD203B41FA5}">
                      <a16:colId xmlns:a16="http://schemas.microsoft.com/office/drawing/2014/main" val="20003"/>
                    </a:ext>
                  </a:extLst>
                </a:gridCol>
              </a:tblGrid>
              <a:tr h="3530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ts val="1989"/>
                        </a:lnSpc>
                      </a:pPr>
                      <a:r>
                        <a:rPr sz="1800" dirty="0">
                          <a:latin typeface="Arial"/>
                          <a:cs typeface="Arial"/>
                        </a:rPr>
                        <a:t>‒</a:t>
                      </a:r>
                    </a:p>
                  </a:txBody>
                  <a:tcPr marL="0" marR="0" marT="0"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ts val="1989"/>
                        </a:lnSpc>
                      </a:pPr>
                      <a:r>
                        <a:rPr sz="1800" spc="-5" dirty="0">
                          <a:latin typeface="Arial"/>
                          <a:cs typeface="Arial"/>
                        </a:rPr>
                        <a:t>Department</a:t>
                      </a:r>
                      <a:r>
                        <a:rPr sz="1800" dirty="0">
                          <a:latin typeface="Arial"/>
                          <a:cs typeface="Arial"/>
                        </a:rPr>
                        <a:t> </a:t>
                      </a:r>
                      <a:r>
                        <a:rPr sz="1800" spc="-5" dirty="0">
                          <a:latin typeface="Arial"/>
                          <a:cs typeface="Arial"/>
                        </a:rPr>
                        <a:t>Chair</a:t>
                      </a:r>
                      <a:endParaRPr sz="1800" dirty="0">
                        <a:latin typeface="Arial"/>
                        <a:cs typeface="Arial"/>
                      </a:endParaRPr>
                    </a:p>
                  </a:txBody>
                  <a:tcPr marL="0" marR="0" marT="0"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ts val="1989"/>
                        </a:lnSpc>
                      </a:pPr>
                      <a:r>
                        <a:rPr sz="1800" dirty="0">
                          <a:latin typeface="Arial"/>
                          <a:cs typeface="Arial"/>
                        </a:rPr>
                        <a:t>‒</a:t>
                      </a:r>
                      <a:endParaRPr sz="1800">
                        <a:latin typeface="Arial"/>
                        <a:cs typeface="Arial"/>
                      </a:endParaRPr>
                    </a:p>
                  </a:txBody>
                  <a:tcPr marL="0" marR="0" marT="0"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ts val="1989"/>
                        </a:lnSpc>
                      </a:pPr>
                      <a:r>
                        <a:rPr sz="1800" dirty="0">
                          <a:latin typeface="Arial"/>
                          <a:cs typeface="Arial"/>
                        </a:rPr>
                        <a:t>Provost</a:t>
                      </a:r>
                    </a:p>
                  </a:txBody>
                  <a:tcPr marL="0" marR="0" marT="0" marB="0">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63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ct val="100000"/>
                        </a:lnSpc>
                        <a:spcBef>
                          <a:spcPts val="284"/>
                        </a:spcBef>
                      </a:pPr>
                      <a:r>
                        <a:rPr sz="1800" dirty="0">
                          <a:latin typeface="Arial"/>
                          <a:cs typeface="Arial"/>
                        </a:rPr>
                        <a:t>‒</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ct val="100000"/>
                        </a:lnSpc>
                        <a:spcBef>
                          <a:spcPts val="284"/>
                        </a:spcBef>
                      </a:pPr>
                      <a:r>
                        <a:rPr sz="1800" dirty="0">
                          <a:latin typeface="Arial"/>
                          <a:cs typeface="Arial"/>
                        </a:rPr>
                        <a:t>A&amp;P</a:t>
                      </a:r>
                      <a:r>
                        <a:rPr sz="1800" spc="-45" dirty="0">
                          <a:latin typeface="Arial"/>
                          <a:cs typeface="Arial"/>
                        </a:rPr>
                        <a:t> </a:t>
                      </a:r>
                      <a:r>
                        <a:rPr sz="1800" spc="-5" dirty="0">
                          <a:latin typeface="Arial"/>
                          <a:cs typeface="Arial"/>
                        </a:rPr>
                        <a:t>Committee</a:t>
                      </a:r>
                      <a:endParaRPr sz="1800" dirty="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ct val="100000"/>
                        </a:lnSpc>
                        <a:spcBef>
                          <a:spcPts val="284"/>
                        </a:spcBef>
                      </a:pPr>
                      <a:r>
                        <a:rPr sz="1800" dirty="0">
                          <a:latin typeface="Arial"/>
                          <a:cs typeface="Arial"/>
                        </a:rPr>
                        <a:t>‒</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ct val="100000"/>
                        </a:lnSpc>
                        <a:spcBef>
                          <a:spcPts val="284"/>
                        </a:spcBef>
                      </a:pPr>
                      <a:r>
                        <a:rPr sz="1800" spc="-5" dirty="0">
                          <a:latin typeface="Arial"/>
                          <a:cs typeface="Arial"/>
                        </a:rPr>
                        <a:t>Chancellor</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13253">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R="71755" algn="r">
                        <a:lnSpc>
                          <a:spcPts val="2080"/>
                        </a:lnSpc>
                        <a:spcBef>
                          <a:spcPts val="284"/>
                        </a:spcBef>
                      </a:pPr>
                      <a:r>
                        <a:rPr sz="1800" dirty="0">
                          <a:latin typeface="Arial"/>
                          <a:cs typeface="Arial"/>
                        </a:rPr>
                        <a:t>‒</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79375">
                        <a:lnSpc>
                          <a:spcPts val="2080"/>
                        </a:lnSpc>
                        <a:spcBef>
                          <a:spcPts val="284"/>
                        </a:spcBef>
                      </a:pPr>
                      <a:r>
                        <a:rPr sz="1800" spc="-10" dirty="0">
                          <a:latin typeface="Arial"/>
                          <a:cs typeface="Arial"/>
                        </a:rPr>
                        <a:t>Dean</a:t>
                      </a:r>
                      <a:endParaRPr sz="1800">
                        <a:latin typeface="Arial"/>
                        <a:cs typeface="Arial"/>
                      </a:endParaRPr>
                    </a:p>
                  </a:txBody>
                  <a:tcPr marL="0" marR="0" marT="36194" marB="0">
                    <a:lnL>
                      <a:noFill/>
                    </a:lnL>
                    <a:lnR>
                      <a:noFill/>
                    </a:lnR>
                    <a:lnT>
                      <a:noFill/>
                    </a:lnT>
                    <a:lnB>
                      <a:noFill/>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900" dirty="0">
                        <a:latin typeface="Times New Roman"/>
                        <a:cs typeface="Times New Roman"/>
                      </a:endParaRPr>
                    </a:p>
                  </a:txBody>
                  <a:tcPr marL="0" marR="0" marT="0" marB="0">
                    <a:lnL>
                      <a:noFill/>
                    </a:lnL>
                    <a:lnR>
                      <a:noFill/>
                    </a:lnR>
                    <a:lnT>
                      <a:noFill/>
                    </a:lnT>
                    <a:lnB>
                      <a:noFill/>
                    </a:lnB>
                    <a:lnTlToBr w="12700" cmpd="sng">
                      <a:noFill/>
                      <a:prstDash val="solid"/>
                    </a:lnTlToBr>
                    <a:lnBlToTr w="12700" cmpd="sng">
                      <a:noFill/>
                      <a:prstDash val="solid"/>
                    </a:lnBlToTr>
                    <a:noFill/>
                  </a:tcPr>
                </a:tc>
                <a:tc hMerge="1">
                  <a:txBody>
                    <a:bodyPr/>
                    <a:lstStyle/>
                    <a:p>
                      <a:endParaRPr/>
                    </a:p>
                  </a:txBody>
                  <a:tcPr marL="0" marR="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2827871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838B9-7CA3-0ECF-26B7-9FCC3E960C73}"/>
              </a:ext>
            </a:extLst>
          </p:cNvPr>
          <p:cNvSpPr>
            <a:spLocks noGrp="1"/>
          </p:cNvSpPr>
          <p:nvPr>
            <p:ph type="ctrTitle"/>
          </p:nvPr>
        </p:nvSpPr>
        <p:spPr/>
        <p:txBody>
          <a:bodyPr/>
          <a:lstStyle/>
          <a:p>
            <a:r>
              <a:rPr kumimoji="0" lang="en-US" sz="4400" b="1" i="0" u="none" strike="noStrike" kern="0" cap="none" spc="0" normalizeH="0" baseline="0" noProof="0" dirty="0">
                <a:ln>
                  <a:noFill/>
                </a:ln>
                <a:effectLst/>
                <a:uLnTx/>
                <a:uFillTx/>
                <a:latin typeface="Arial"/>
                <a:ea typeface="+mj-ea"/>
                <a:cs typeface="Arial"/>
              </a:rPr>
              <a:t>Rutgers Health Statement on Professionalism in the Workplace</a:t>
            </a:r>
            <a:endParaRPr lang="en-US" dirty="0"/>
          </a:p>
        </p:txBody>
      </p:sp>
      <p:sp>
        <p:nvSpPr>
          <p:cNvPr id="3" name="Subtitle 2">
            <a:extLst>
              <a:ext uri="{FF2B5EF4-FFF2-40B4-BE49-F238E27FC236}">
                <a16:creationId xmlns:a16="http://schemas.microsoft.com/office/drawing/2014/main" id="{2F9C06BB-1422-EDAB-310A-AF081E9B4589}"/>
              </a:ext>
            </a:extLst>
          </p:cNvPr>
          <p:cNvSpPr>
            <a:spLocks noGrp="1"/>
          </p:cNvSpPr>
          <p:nvPr>
            <p:ph type="subTitle" idx="1"/>
          </p:nvPr>
        </p:nvSpPr>
        <p:spPr>
          <a:xfrm>
            <a:off x="-272955" y="6543131"/>
            <a:ext cx="5704764" cy="314869"/>
          </a:xfrm>
        </p:spPr>
        <p:txBody>
          <a:bodyPr>
            <a:normAutofit fontScale="92500" lnSpcReduction="20000"/>
          </a:bodyPr>
          <a:lstStyle/>
          <a:p>
            <a:r>
              <a:rPr lang="en-US" sz="2100" dirty="0">
                <a:latin typeface="Arial"/>
                <a:cs typeface="Arial"/>
              </a:rPr>
              <a:t>Rutgers, </a:t>
            </a:r>
            <a:r>
              <a:rPr lang="en-US" sz="2100" spc="-5" dirty="0">
                <a:latin typeface="Arial"/>
                <a:cs typeface="Arial"/>
              </a:rPr>
              <a:t>The </a:t>
            </a:r>
            <a:r>
              <a:rPr lang="en-US" sz="2100" dirty="0">
                <a:latin typeface="Arial"/>
                <a:cs typeface="Arial"/>
              </a:rPr>
              <a:t>State </a:t>
            </a:r>
            <a:r>
              <a:rPr lang="en-US" sz="2100" spc="-5" dirty="0">
                <a:latin typeface="Arial"/>
                <a:cs typeface="Arial"/>
              </a:rPr>
              <a:t>University </a:t>
            </a:r>
            <a:r>
              <a:rPr lang="en-US" sz="2100" dirty="0">
                <a:latin typeface="Arial"/>
                <a:cs typeface="Arial"/>
              </a:rPr>
              <a:t>of </a:t>
            </a:r>
            <a:r>
              <a:rPr lang="en-US" sz="2100" spc="-5" dirty="0">
                <a:latin typeface="Arial"/>
                <a:cs typeface="Arial"/>
              </a:rPr>
              <a:t>New</a:t>
            </a:r>
            <a:r>
              <a:rPr lang="en-US" sz="2100" spc="-150" dirty="0">
                <a:latin typeface="Arial"/>
                <a:cs typeface="Arial"/>
              </a:rPr>
              <a:t> </a:t>
            </a:r>
            <a:r>
              <a:rPr lang="en-US" sz="2100" dirty="0">
                <a:latin typeface="Arial"/>
                <a:cs typeface="Arial"/>
              </a:rPr>
              <a:t>Jersey</a:t>
            </a:r>
          </a:p>
          <a:p>
            <a:endParaRPr lang="en-US" dirty="0"/>
          </a:p>
        </p:txBody>
      </p:sp>
    </p:spTree>
    <p:extLst>
      <p:ext uri="{BB962C8B-B14F-4D97-AF65-F5344CB8AC3E}">
        <p14:creationId xmlns:p14="http://schemas.microsoft.com/office/powerpoint/2010/main" val="37809962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04110-E304-4BE8-4BEC-69AD7E8C1257}"/>
              </a:ext>
            </a:extLst>
          </p:cNvPr>
          <p:cNvSpPr>
            <a:spLocks noGrp="1"/>
          </p:cNvSpPr>
          <p:nvPr>
            <p:ph type="title"/>
          </p:nvPr>
        </p:nvSpPr>
        <p:spPr/>
        <p:txBody>
          <a:bodyPr>
            <a:normAutofit/>
          </a:bodyPr>
          <a:lstStyle/>
          <a:p>
            <a:pPr algn="ctr"/>
            <a:r>
              <a:rPr kumimoji="0" lang="en-US" sz="4000" b="1" i="0" u="none" strike="noStrike" kern="0" cap="none" spc="-5" normalizeH="0" baseline="0" noProof="0" dirty="0">
                <a:ln>
                  <a:noFill/>
                </a:ln>
                <a:solidFill>
                  <a:prstClr val="black"/>
                </a:solidFill>
                <a:effectLst/>
                <a:uLnTx/>
                <a:uFillTx/>
                <a:latin typeface="Arial"/>
                <a:ea typeface="+mj-ea"/>
                <a:cs typeface="Arial"/>
              </a:rPr>
              <a:t>Professionalism Statement</a:t>
            </a:r>
            <a:endParaRPr lang="en-US" sz="4000" dirty="0"/>
          </a:p>
        </p:txBody>
      </p:sp>
      <p:sp>
        <p:nvSpPr>
          <p:cNvPr id="3" name="Content Placeholder 2">
            <a:extLst>
              <a:ext uri="{FF2B5EF4-FFF2-40B4-BE49-F238E27FC236}">
                <a16:creationId xmlns:a16="http://schemas.microsoft.com/office/drawing/2014/main" id="{688BC66B-BAAB-4F0B-AD90-38206F448587}"/>
              </a:ext>
            </a:extLst>
          </p:cNvPr>
          <p:cNvSpPr>
            <a:spLocks noGrp="1"/>
          </p:cNvSpPr>
          <p:nvPr>
            <p:ph idx="1"/>
          </p:nvPr>
        </p:nvSpPr>
        <p:spPr>
          <a:xfrm>
            <a:off x="579120" y="1479320"/>
            <a:ext cx="10774680" cy="4839184"/>
          </a:xfrm>
        </p:spPr>
        <p:txBody>
          <a:bodyPr>
            <a:noAutofit/>
          </a:bodyPr>
          <a:lstStyle/>
          <a:p>
            <a:pPr marL="0" indent="0">
              <a:buNone/>
            </a:pPr>
            <a:r>
              <a:rPr lang="en-US" sz="1600" dirty="0">
                <a:latin typeface="Arial" panose="020B0604020202020204" pitchFamily="34" charset="0"/>
                <a:cs typeface="Arial" panose="020B0604020202020204" pitchFamily="34" charset="0"/>
              </a:rPr>
              <a:t>Rutgers Health is committed to (1) providing exceptional health care, education and training, research, and discovery for the people of New Jersey and beyond; (2) serving as a distinguished national model for health care access and quality, research and innovation, interprofessional education and healthcare, and community service and engagement; and (3) showing dedication to respect, collaboration, inclusion, excellence, innovation, and accountability in all that we do. This commitment reflects our mission, vision, and values, and it requires us to conduct ourselves with integrity, ethics, and professionalism, and to create an environment of care and respect for colleagues, patients, and visitors alike. </a:t>
            </a:r>
          </a:p>
          <a:p>
            <a:pPr marL="0" indent="0">
              <a:buNone/>
            </a:pPr>
            <a:r>
              <a:rPr lang="en-US" sz="1600" dirty="0">
                <a:latin typeface="Arial" panose="020B0604020202020204" pitchFamily="34" charset="0"/>
                <a:cs typeface="Arial" panose="020B0604020202020204" pitchFamily="34" charset="0"/>
              </a:rPr>
              <a:t>While not an exhaustive list, this Statement on Professionalism (“Statement”) provides general guidance regarding the University’s and Rutgers Health’s expectations for professionalism in the workplace. Employees (including students serving as employees or functioning in a clinical setting) are required to familiarize themselves not just with this Statement, but with the policies and resources referenced in this Statement (many of which are referenced below) and adhere to these values and principles in the workplace at all times. In the event of any conflict between this Statement and a University Policy or collective negotiations agreement, the University Policy or collective negotiations agreement shall govern. </a:t>
            </a:r>
          </a:p>
          <a:p>
            <a:pPr marL="0" indent="0">
              <a:buNone/>
            </a:pPr>
            <a:r>
              <a:rPr lang="en-US" sz="1600" dirty="0">
                <a:latin typeface="Arial" panose="020B0604020202020204" pitchFamily="34" charset="0"/>
                <a:cs typeface="Arial" panose="020B0604020202020204" pitchFamily="34" charset="0"/>
              </a:rPr>
              <a:t>This Statement is founded upon and incorporates our established values and principles and is reflected in existing University Policies and Rutgers Health policies, statements, and other official guidance. Your commitment to following these standards ensures that Rutgers Health will continue to provide excellent patient care, encourage innovations in education, create a supportive learning environment, and conduct ground-breaking research while ensuring a safe, respectful, and professional workplace for all.</a:t>
            </a:r>
          </a:p>
          <a:p>
            <a:pPr marL="0" indent="0">
              <a:buNone/>
            </a:pPr>
            <a:r>
              <a:rPr lang="en-US" sz="1600" dirty="0">
                <a:latin typeface="Arial" panose="020B0604020202020204" pitchFamily="34" charset="0"/>
                <a:cs typeface="Arial" panose="020B0604020202020204" pitchFamily="34" charset="0"/>
              </a:rPr>
              <a:t>The full Statement on Professionalism in the Workplace can be accessed here: </a:t>
            </a:r>
            <a:r>
              <a:rPr lang="en-US" sz="1600" dirty="0">
                <a:latin typeface="Arial" panose="020B0604020202020204" pitchFamily="34" charset="0"/>
                <a:cs typeface="Arial" panose="020B0604020202020204" pitchFamily="34" charset="0"/>
                <a:hlinkClick r:id="rId2"/>
              </a:rPr>
              <a:t>Rutgers-Health_Statement-Professionalism_073024.pdf (rutgershealth.org)</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49373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A5400-4F54-9A57-5398-8A5D53B9C7CF}"/>
              </a:ext>
            </a:extLst>
          </p:cNvPr>
          <p:cNvSpPr>
            <a:spLocks noGrp="1"/>
          </p:cNvSpPr>
          <p:nvPr>
            <p:ph type="ctrTitle"/>
          </p:nvPr>
        </p:nvSpPr>
        <p:spPr>
          <a:xfrm>
            <a:off x="418531" y="1535319"/>
            <a:ext cx="11354937" cy="2709764"/>
          </a:xfrm>
        </p:spPr>
        <p:txBody>
          <a:bodyPr>
            <a:normAutofit fontScale="90000"/>
          </a:bodyPr>
          <a:lstStyle/>
          <a:p>
            <a:r>
              <a:rPr lang="en-US" dirty="0">
                <a:latin typeface="Arial" panose="020B0604020202020204" pitchFamily="34" charset="0"/>
                <a:cs typeface="Arial" panose="020B0604020202020204" pitchFamily="34" charset="0"/>
              </a:rPr>
              <a:t>Contact Us! </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sz="3300" b="1" dirty="0">
                <a:latin typeface="Arial" panose="020B0604020202020204" pitchFamily="34" charset="0"/>
                <a:cs typeface="Arial" panose="020B0604020202020204" pitchFamily="34" charset="0"/>
              </a:rPr>
              <a:t>Provosts:</a:t>
            </a:r>
            <a:br>
              <a:rPr lang="en-US" sz="3000" dirty="0">
                <a:latin typeface="Arial" panose="020B0604020202020204" pitchFamily="34" charset="0"/>
                <a:cs typeface="Arial" panose="020B0604020202020204" pitchFamily="34" charset="0"/>
              </a:rPr>
            </a:br>
            <a:r>
              <a:rPr lang="en-US" sz="2700" dirty="0">
                <a:latin typeface="Arial" panose="020B0604020202020204" pitchFamily="34" charset="0"/>
                <a:cs typeface="Arial" panose="020B0604020202020204" pitchFamily="34" charset="0"/>
              </a:rPr>
              <a:t>Newark, Patricia Fitzgerald-Bocarsly: </a:t>
            </a:r>
            <a:r>
              <a:rPr lang="en-US" sz="2700" dirty="0">
                <a:latin typeface="Arial" panose="020B0604020202020204" pitchFamily="34" charset="0"/>
                <a:cs typeface="Arial" panose="020B0604020202020204" pitchFamily="34" charset="0"/>
                <a:hlinkClick r:id="rId3"/>
              </a:rPr>
              <a:t>bocarsly@njms.rutgers.edu</a:t>
            </a:r>
            <a:br>
              <a:rPr lang="en-US" sz="2700" dirty="0">
                <a:latin typeface="Arial" panose="020B0604020202020204" pitchFamily="34" charset="0"/>
                <a:cs typeface="Arial" panose="020B0604020202020204" pitchFamily="34" charset="0"/>
              </a:rPr>
            </a:br>
            <a:r>
              <a:rPr lang="en-US" sz="2700" dirty="0">
                <a:latin typeface="Arial" panose="020B0604020202020204" pitchFamily="34" charset="0"/>
                <a:cs typeface="Arial" panose="020B0604020202020204" pitchFamily="34" charset="0"/>
              </a:rPr>
              <a:t>New Brunswick, Jeffrey Carson: </a:t>
            </a:r>
            <a:r>
              <a:rPr lang="en-US" sz="2700" dirty="0">
                <a:latin typeface="Arial" panose="020B0604020202020204" pitchFamily="34" charset="0"/>
                <a:cs typeface="Arial" panose="020B0604020202020204" pitchFamily="34" charset="0"/>
                <a:hlinkClick r:id="rId4"/>
              </a:rPr>
              <a:t>jeffrey.carson@rutgers.edu</a:t>
            </a:r>
            <a:br>
              <a:rPr lang="en-US" sz="2400" b="1" dirty="0">
                <a:latin typeface="Arial" panose="020B0604020202020204" pitchFamily="34" charset="0"/>
                <a:cs typeface="Arial" panose="020B0604020202020204" pitchFamily="34" charset="0"/>
              </a:rPr>
            </a:br>
            <a:endParaRPr lang="en-US" sz="24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434CA34-3E6B-AEA5-CF75-EF3954A22676}"/>
              </a:ext>
            </a:extLst>
          </p:cNvPr>
          <p:cNvSpPr>
            <a:spLocks noGrp="1"/>
          </p:cNvSpPr>
          <p:nvPr>
            <p:ph type="subTitle" idx="1"/>
          </p:nvPr>
        </p:nvSpPr>
        <p:spPr>
          <a:xfrm>
            <a:off x="1628435" y="4245083"/>
            <a:ext cx="9144000" cy="1655762"/>
          </a:xfrm>
        </p:spPr>
        <p:txBody>
          <a:bodyPr/>
          <a:lstStyle/>
          <a:p>
            <a:r>
              <a:rPr lang="en-US" sz="3000" b="1" dirty="0">
                <a:latin typeface="Arial" panose="020B0604020202020204" pitchFamily="34" charset="0"/>
                <a:cs typeface="Arial" panose="020B0604020202020204" pitchFamily="34" charset="0"/>
              </a:rPr>
              <a:t>Rutgers Health Faculty Affairs: </a:t>
            </a:r>
          </a:p>
          <a:p>
            <a:r>
              <a:rPr lang="en-US" dirty="0">
                <a:latin typeface="Arial" panose="020B0604020202020204" pitchFamily="34" charset="0"/>
                <a:cs typeface="Arial" panose="020B0604020202020204" pitchFamily="34" charset="0"/>
                <a:hlinkClick r:id="rId5"/>
              </a:rPr>
              <a:t>rbhsfacultyaffairs@rbhs.rutgers.edu</a:t>
            </a:r>
            <a:r>
              <a:rPr lang="en-US" dirty="0">
                <a:latin typeface="Arial" panose="020B0604020202020204" pitchFamily="34" charset="0"/>
                <a:cs typeface="Arial" panose="020B0604020202020204" pitchFamily="34" charset="0"/>
              </a:rPr>
              <a:t> or 973-972-7595</a:t>
            </a:r>
          </a:p>
        </p:txBody>
      </p:sp>
      <p:sp>
        <p:nvSpPr>
          <p:cNvPr id="5" name="TextBox 4">
            <a:extLst>
              <a:ext uri="{FF2B5EF4-FFF2-40B4-BE49-F238E27FC236}">
                <a16:creationId xmlns:a16="http://schemas.microsoft.com/office/drawing/2014/main" id="{1E75FDE8-55C5-512C-C047-8E9A72101144}"/>
              </a:ext>
            </a:extLst>
          </p:cNvPr>
          <p:cNvSpPr txBox="1"/>
          <p:nvPr/>
        </p:nvSpPr>
        <p:spPr>
          <a:xfrm>
            <a:off x="0" y="6457890"/>
            <a:ext cx="6096000" cy="369332"/>
          </a:xfrm>
          <a:prstGeom prst="rect">
            <a:avLst/>
          </a:prstGeom>
          <a:noFill/>
        </p:spPr>
        <p:txBody>
          <a:bodyPr wrap="square">
            <a:spAutoFit/>
          </a:bodyPr>
          <a:lstStyle/>
          <a:p>
            <a:pPr marL="12700" marR="0" lvl="0" indent="0" algn="l" defTabSz="914400" rtl="0" eaLnBrk="1" fontAlgn="auto" latinLnBrk="0" hangingPunct="1">
              <a:lnSpc>
                <a:spcPct val="100000"/>
              </a:lnSpc>
              <a:spcBef>
                <a:spcPts val="1415"/>
              </a:spcBef>
              <a:spcAft>
                <a:spcPts val="0"/>
              </a:spcAft>
              <a:buClrTx/>
              <a:buSzTx/>
              <a:buFontTx/>
              <a:buNone/>
              <a:tabLst/>
              <a:defRPr/>
            </a:pPr>
            <a:r>
              <a:rPr kumimoji="0" lang="en-US" b="0" i="0" u="none" strike="noStrike" kern="1200" cap="none" spc="0" normalizeH="0" baseline="0" noProof="0" dirty="0">
                <a:ln>
                  <a:noFill/>
                </a:ln>
                <a:effectLst/>
                <a:uLnTx/>
                <a:uFillTx/>
                <a:latin typeface="Arial"/>
                <a:ea typeface="+mn-ea"/>
                <a:cs typeface="Arial"/>
              </a:rPr>
              <a:t>Rutgers, </a:t>
            </a:r>
            <a:r>
              <a:rPr kumimoji="0" lang="en-US" b="0" i="0" u="none" strike="noStrike" kern="1200" cap="none" spc="-5" normalizeH="0" baseline="0" noProof="0" dirty="0">
                <a:ln>
                  <a:noFill/>
                </a:ln>
                <a:effectLst/>
                <a:uLnTx/>
                <a:uFillTx/>
                <a:latin typeface="Arial"/>
                <a:ea typeface="+mn-ea"/>
                <a:cs typeface="Arial"/>
              </a:rPr>
              <a:t>The </a:t>
            </a:r>
            <a:r>
              <a:rPr kumimoji="0" lang="en-US" b="0" i="0" u="none" strike="noStrike" kern="1200" cap="none" spc="0" normalizeH="0" baseline="0" noProof="0" dirty="0">
                <a:ln>
                  <a:noFill/>
                </a:ln>
                <a:effectLst/>
                <a:uLnTx/>
                <a:uFillTx/>
                <a:latin typeface="Arial"/>
                <a:ea typeface="+mn-ea"/>
                <a:cs typeface="Arial"/>
              </a:rPr>
              <a:t>State </a:t>
            </a:r>
            <a:r>
              <a:rPr kumimoji="0" lang="en-US" b="0" i="0" u="none" strike="noStrike" kern="1200" cap="none" spc="-5" normalizeH="0" baseline="0" noProof="0" dirty="0">
                <a:ln>
                  <a:noFill/>
                </a:ln>
                <a:effectLst/>
                <a:uLnTx/>
                <a:uFillTx/>
                <a:latin typeface="Arial"/>
                <a:ea typeface="+mn-ea"/>
                <a:cs typeface="Arial"/>
              </a:rPr>
              <a:t>University </a:t>
            </a:r>
            <a:r>
              <a:rPr kumimoji="0" lang="en-US" b="0" i="0" u="none" strike="noStrike" kern="1200" cap="none" spc="0" normalizeH="0" baseline="0" noProof="0" dirty="0">
                <a:ln>
                  <a:noFill/>
                </a:ln>
                <a:effectLst/>
                <a:uLnTx/>
                <a:uFillTx/>
                <a:latin typeface="Arial"/>
                <a:ea typeface="+mn-ea"/>
                <a:cs typeface="Arial"/>
              </a:rPr>
              <a:t>of </a:t>
            </a:r>
            <a:r>
              <a:rPr kumimoji="0" lang="en-US" b="0" i="0" u="none" strike="noStrike" kern="1200" cap="none" spc="-5" normalizeH="0" baseline="0" noProof="0" dirty="0">
                <a:ln>
                  <a:noFill/>
                </a:ln>
                <a:effectLst/>
                <a:uLnTx/>
                <a:uFillTx/>
                <a:latin typeface="Arial"/>
                <a:ea typeface="+mn-ea"/>
                <a:cs typeface="Arial"/>
              </a:rPr>
              <a:t>New</a:t>
            </a:r>
            <a:r>
              <a:rPr kumimoji="0" lang="en-US" b="0" i="0" u="none" strike="noStrike" kern="1200" cap="none" spc="-145" normalizeH="0" baseline="0" noProof="0" dirty="0">
                <a:ln>
                  <a:noFill/>
                </a:ln>
                <a:effectLst/>
                <a:uLnTx/>
                <a:uFillTx/>
                <a:latin typeface="Arial"/>
                <a:ea typeface="+mn-ea"/>
                <a:cs typeface="Arial"/>
              </a:rPr>
              <a:t> </a:t>
            </a:r>
            <a:r>
              <a:rPr kumimoji="0" lang="en-US" b="0" i="0" u="none" strike="noStrike" kern="1200" cap="none" spc="0" normalizeH="0" baseline="0" noProof="0" dirty="0">
                <a:ln>
                  <a:noFill/>
                </a:ln>
                <a:effectLst/>
                <a:uLnTx/>
                <a:uFillTx/>
                <a:latin typeface="Arial"/>
                <a:ea typeface="+mn-ea"/>
                <a:cs typeface="Arial"/>
              </a:rPr>
              <a:t>Jersey</a:t>
            </a:r>
          </a:p>
        </p:txBody>
      </p:sp>
    </p:spTree>
    <p:extLst>
      <p:ext uri="{BB962C8B-B14F-4D97-AF65-F5344CB8AC3E}">
        <p14:creationId xmlns:p14="http://schemas.microsoft.com/office/powerpoint/2010/main" val="2002711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002CD-7FCE-C059-3349-854AA4FEFBD2}"/>
              </a:ext>
            </a:extLst>
          </p:cNvPr>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Fu</a:t>
            </a:r>
            <a:r>
              <a:rPr lang="en-US" sz="4000" b="1" spc="-15" dirty="0">
                <a:latin typeface="Arial" panose="020B0604020202020204" pitchFamily="34" charset="0"/>
                <a:cs typeface="Arial" panose="020B0604020202020204" pitchFamily="34" charset="0"/>
              </a:rPr>
              <a:t>n</a:t>
            </a:r>
            <a:r>
              <a:rPr lang="en-US" sz="4000" b="1" dirty="0">
                <a:latin typeface="Arial" panose="020B0604020202020204" pitchFamily="34" charset="0"/>
                <a:cs typeface="Arial" panose="020B0604020202020204" pitchFamily="34" charset="0"/>
              </a:rPr>
              <a:t>damentals</a:t>
            </a:r>
          </a:p>
        </p:txBody>
      </p:sp>
      <p:sp>
        <p:nvSpPr>
          <p:cNvPr id="3" name="Content Placeholder 2">
            <a:extLst>
              <a:ext uri="{FF2B5EF4-FFF2-40B4-BE49-F238E27FC236}">
                <a16:creationId xmlns:a16="http://schemas.microsoft.com/office/drawing/2014/main" id="{07A0CF54-D9A9-C944-2178-59D849255B7F}"/>
              </a:ext>
            </a:extLst>
          </p:cNvPr>
          <p:cNvSpPr>
            <a:spLocks noGrp="1"/>
          </p:cNvSpPr>
          <p:nvPr>
            <p:ph idx="1"/>
          </p:nvPr>
        </p:nvSpPr>
        <p:spPr/>
        <p:txBody>
          <a:bodyPr/>
          <a:lstStyle/>
          <a:p>
            <a:pPr marL="439420" indent="-426720" algn="just">
              <a:lnSpc>
                <a:spcPct val="100000"/>
              </a:lnSpc>
              <a:spcBef>
                <a:spcPts val="1540"/>
              </a:spcBef>
              <a:buChar char="•"/>
              <a:tabLst>
                <a:tab pos="439420" algn="l"/>
              </a:tabLst>
            </a:pPr>
            <a:r>
              <a:rPr lang="en-US" sz="2800" spc="-5" dirty="0">
                <a:latin typeface="Arial"/>
                <a:cs typeface="Arial"/>
              </a:rPr>
              <a:t>Academic review is required </a:t>
            </a:r>
            <a:r>
              <a:rPr lang="en-US" sz="2800" dirty="0">
                <a:latin typeface="Arial"/>
                <a:cs typeface="Arial"/>
              </a:rPr>
              <a:t>for </a:t>
            </a:r>
            <a:r>
              <a:rPr lang="en-US" sz="2800" spc="-5" dirty="0">
                <a:latin typeface="Arial"/>
                <a:cs typeface="Arial"/>
              </a:rPr>
              <a:t>all</a:t>
            </a:r>
            <a:r>
              <a:rPr lang="en-US" sz="2800" spc="80" dirty="0">
                <a:latin typeface="Arial"/>
                <a:cs typeface="Arial"/>
              </a:rPr>
              <a:t> </a:t>
            </a:r>
            <a:r>
              <a:rPr lang="en-US" sz="2800" dirty="0">
                <a:latin typeface="Arial"/>
                <a:cs typeface="Arial"/>
              </a:rPr>
              <a:t>reappointments</a:t>
            </a:r>
          </a:p>
          <a:p>
            <a:pPr marL="469900" indent="-457200" algn="just">
              <a:lnSpc>
                <a:spcPct val="100000"/>
              </a:lnSpc>
              <a:spcBef>
                <a:spcPts val="1445"/>
              </a:spcBef>
              <a:buChar char="•"/>
              <a:tabLst>
                <a:tab pos="469900" algn="l"/>
              </a:tabLst>
            </a:pPr>
            <a:r>
              <a:rPr lang="en-US" sz="2800" spc="-5" dirty="0">
                <a:latin typeface="Arial"/>
                <a:cs typeface="Arial"/>
              </a:rPr>
              <a:t>Teaching is required on all</a:t>
            </a:r>
            <a:r>
              <a:rPr lang="en-US" sz="2800" spc="80" dirty="0">
                <a:latin typeface="Arial"/>
                <a:cs typeface="Arial"/>
              </a:rPr>
              <a:t> </a:t>
            </a:r>
            <a:r>
              <a:rPr lang="en-US" sz="2800" dirty="0">
                <a:latin typeface="Arial"/>
                <a:cs typeface="Arial"/>
              </a:rPr>
              <a:t>tracks</a:t>
            </a:r>
          </a:p>
          <a:p>
            <a:pPr marL="469900" indent="-457200" algn="just">
              <a:lnSpc>
                <a:spcPct val="100000"/>
              </a:lnSpc>
              <a:spcBef>
                <a:spcPts val="1005"/>
              </a:spcBef>
              <a:buChar char="•"/>
              <a:tabLst>
                <a:tab pos="469900" algn="l"/>
              </a:tabLst>
            </a:pPr>
            <a:r>
              <a:rPr lang="en-US" sz="2800" spc="-5" dirty="0">
                <a:latin typeface="Arial"/>
                <a:cs typeface="Arial"/>
              </a:rPr>
              <a:t>Professionalism is a </a:t>
            </a:r>
            <a:r>
              <a:rPr lang="en-US" sz="2800" dirty="0">
                <a:latin typeface="Arial"/>
                <a:cs typeface="Arial"/>
              </a:rPr>
              <a:t>must for </a:t>
            </a:r>
            <a:r>
              <a:rPr lang="en-US" sz="2800" spc="-5" dirty="0">
                <a:latin typeface="Arial"/>
                <a:cs typeface="Arial"/>
              </a:rPr>
              <a:t>all</a:t>
            </a:r>
            <a:r>
              <a:rPr lang="en-US" sz="2800" spc="50" dirty="0">
                <a:latin typeface="Arial"/>
                <a:cs typeface="Arial"/>
              </a:rPr>
              <a:t> </a:t>
            </a:r>
            <a:r>
              <a:rPr lang="en-US" sz="2800" dirty="0">
                <a:latin typeface="Arial"/>
                <a:cs typeface="Arial"/>
              </a:rPr>
              <a:t>faculty</a:t>
            </a:r>
          </a:p>
          <a:p>
            <a:pPr marL="469900" marR="514350" indent="-457200" algn="just">
              <a:lnSpc>
                <a:spcPct val="100000"/>
              </a:lnSpc>
              <a:spcBef>
                <a:spcPts val="580"/>
              </a:spcBef>
              <a:buChar char="•"/>
              <a:tabLst>
                <a:tab pos="469900" algn="l"/>
              </a:tabLst>
            </a:pPr>
            <a:r>
              <a:rPr lang="en-US" sz="2800" dirty="0">
                <a:latin typeface="Arial"/>
                <a:cs typeface="Arial"/>
              </a:rPr>
              <a:t>Provosts review appointment letters for </a:t>
            </a:r>
            <a:r>
              <a:rPr lang="en-US" sz="2800" spc="-5" dirty="0">
                <a:latin typeface="Arial"/>
                <a:cs typeface="Arial"/>
              </a:rPr>
              <a:t>whether </a:t>
            </a:r>
            <a:r>
              <a:rPr lang="en-US" sz="2800" dirty="0">
                <a:latin typeface="Arial"/>
                <a:cs typeface="Arial"/>
              </a:rPr>
              <a:t>there is  </a:t>
            </a:r>
            <a:r>
              <a:rPr lang="en-US" sz="2800" spc="-5" dirty="0">
                <a:latin typeface="Arial"/>
                <a:cs typeface="Arial"/>
              </a:rPr>
              <a:t>adequate support and </a:t>
            </a:r>
            <a:r>
              <a:rPr lang="en-US" sz="2800" dirty="0">
                <a:latin typeface="Arial"/>
                <a:cs typeface="Arial"/>
              </a:rPr>
              <a:t>mentoring </a:t>
            </a:r>
            <a:r>
              <a:rPr lang="en-US" sz="2800" spc="-5" dirty="0">
                <a:latin typeface="Arial"/>
                <a:cs typeface="Arial"/>
              </a:rPr>
              <a:t>needed </a:t>
            </a:r>
            <a:r>
              <a:rPr lang="en-US" sz="2800" dirty="0">
                <a:latin typeface="Arial"/>
                <a:cs typeface="Arial"/>
              </a:rPr>
              <a:t>for success of  </a:t>
            </a:r>
            <a:r>
              <a:rPr lang="en-US" sz="2800" spc="-5" dirty="0">
                <a:latin typeface="Arial"/>
                <a:cs typeface="Arial"/>
              </a:rPr>
              <a:t>proposed faculty member’s</a:t>
            </a:r>
            <a:r>
              <a:rPr lang="en-US" sz="2800" spc="65" dirty="0">
                <a:latin typeface="Arial"/>
                <a:cs typeface="Arial"/>
              </a:rPr>
              <a:t> </a:t>
            </a:r>
            <a:r>
              <a:rPr lang="en-US" sz="2800" spc="-5" dirty="0">
                <a:latin typeface="Arial"/>
                <a:cs typeface="Arial"/>
              </a:rPr>
              <a:t>mission</a:t>
            </a:r>
            <a:endParaRPr lang="en-US" sz="2800" dirty="0">
              <a:latin typeface="Arial"/>
              <a:cs typeface="Arial"/>
            </a:endParaRPr>
          </a:p>
          <a:p>
            <a:pPr marL="456565" indent="-456565">
              <a:lnSpc>
                <a:spcPct val="100000"/>
              </a:lnSpc>
              <a:spcBef>
                <a:spcPts val="575"/>
              </a:spcBef>
              <a:buChar char="•"/>
              <a:tabLst>
                <a:tab pos="456565" algn="l"/>
                <a:tab pos="469900" algn="l"/>
              </a:tabLst>
            </a:pPr>
            <a:r>
              <a:rPr lang="en-US" sz="2800" dirty="0">
                <a:latin typeface="Arial"/>
                <a:cs typeface="Arial"/>
              </a:rPr>
              <a:t>Administrators should normally be on </a:t>
            </a:r>
            <a:r>
              <a:rPr lang="en-US" sz="2800" spc="-5" dirty="0">
                <a:latin typeface="Arial"/>
                <a:cs typeface="Arial"/>
              </a:rPr>
              <a:t>scholarly </a:t>
            </a:r>
            <a:r>
              <a:rPr lang="en-US" sz="2800" dirty="0">
                <a:latin typeface="Arial"/>
                <a:cs typeface="Arial"/>
              </a:rPr>
              <a:t>tracks, but</a:t>
            </a:r>
            <a:r>
              <a:rPr lang="en-US" sz="2800" spc="10" dirty="0">
                <a:latin typeface="Arial"/>
                <a:cs typeface="Arial"/>
              </a:rPr>
              <a:t> </a:t>
            </a:r>
            <a:r>
              <a:rPr lang="en-US" sz="2800" dirty="0">
                <a:latin typeface="Arial"/>
                <a:cs typeface="Arial"/>
              </a:rPr>
              <a:t>in rare </a:t>
            </a:r>
            <a:r>
              <a:rPr lang="en-US" sz="2800" spc="-5" dirty="0">
                <a:latin typeface="Arial"/>
                <a:cs typeface="Arial"/>
              </a:rPr>
              <a:t>instances, may be on </a:t>
            </a:r>
            <a:r>
              <a:rPr lang="en-US" sz="2800" dirty="0">
                <a:latin typeface="Arial"/>
                <a:cs typeface="Arial"/>
              </a:rPr>
              <a:t>the </a:t>
            </a:r>
            <a:r>
              <a:rPr lang="en-US" sz="2800" spc="-5" dirty="0">
                <a:latin typeface="Arial"/>
                <a:cs typeface="Arial"/>
              </a:rPr>
              <a:t>Professional Practice</a:t>
            </a:r>
            <a:r>
              <a:rPr lang="en-US" sz="2800" spc="114" dirty="0">
                <a:latin typeface="Arial"/>
                <a:cs typeface="Arial"/>
              </a:rPr>
              <a:t> </a:t>
            </a:r>
            <a:r>
              <a:rPr lang="en-US" sz="2800" dirty="0">
                <a:latin typeface="Arial"/>
                <a:cs typeface="Arial"/>
              </a:rPr>
              <a:t>track</a:t>
            </a:r>
          </a:p>
          <a:p>
            <a:endParaRPr lang="en-US" dirty="0"/>
          </a:p>
        </p:txBody>
      </p:sp>
    </p:spTree>
    <p:extLst>
      <p:ext uri="{BB962C8B-B14F-4D97-AF65-F5344CB8AC3E}">
        <p14:creationId xmlns:p14="http://schemas.microsoft.com/office/powerpoint/2010/main" val="3444022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E3051-930C-FD4A-C6C1-8150D3092F40}"/>
              </a:ext>
            </a:extLst>
          </p:cNvPr>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RBHS</a:t>
            </a:r>
            <a:r>
              <a:rPr lang="en-US" sz="4000" b="1" spc="-70"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Lecturer</a:t>
            </a:r>
            <a:endParaRPr lang="en-US" sz="40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42320C8-FBD7-647B-E204-BAD4ABF86EDC}"/>
              </a:ext>
            </a:extLst>
          </p:cNvPr>
          <p:cNvSpPr>
            <a:spLocks noGrp="1"/>
          </p:cNvSpPr>
          <p:nvPr>
            <p:ph idx="1"/>
          </p:nvPr>
        </p:nvSpPr>
        <p:spPr/>
        <p:txBody>
          <a:bodyPr/>
          <a:lstStyle/>
          <a:p>
            <a:pPr marL="368300" indent="-342900">
              <a:lnSpc>
                <a:spcPct val="100000"/>
              </a:lnSpc>
              <a:spcBef>
                <a:spcPts val="1105"/>
              </a:spcBef>
              <a:buChar char="•"/>
              <a:tabLst>
                <a:tab pos="367665" algn="l"/>
                <a:tab pos="368300" algn="l"/>
              </a:tabLst>
            </a:pPr>
            <a:r>
              <a:rPr lang="en-US" sz="2800" dirty="0">
                <a:latin typeface="Arial"/>
                <a:cs typeface="Arial"/>
              </a:rPr>
              <a:t>Not </a:t>
            </a:r>
            <a:r>
              <a:rPr lang="en-US" sz="2800" spc="-5" dirty="0">
                <a:latin typeface="Arial"/>
                <a:cs typeface="Arial"/>
              </a:rPr>
              <a:t>assigned a</a:t>
            </a:r>
            <a:r>
              <a:rPr lang="en-US" sz="2800" spc="45" dirty="0">
                <a:latin typeface="Arial"/>
                <a:cs typeface="Arial"/>
              </a:rPr>
              <a:t> </a:t>
            </a:r>
            <a:r>
              <a:rPr lang="en-US" sz="2800" dirty="0">
                <a:latin typeface="Arial"/>
                <a:cs typeface="Arial"/>
              </a:rPr>
              <a:t>track</a:t>
            </a:r>
          </a:p>
          <a:p>
            <a:pPr marL="368300" marR="851535" indent="-342900">
              <a:lnSpc>
                <a:spcPct val="100000"/>
              </a:lnSpc>
              <a:spcBef>
                <a:spcPts val="1010"/>
              </a:spcBef>
              <a:buChar char="•"/>
              <a:tabLst>
                <a:tab pos="367665" algn="l"/>
                <a:tab pos="368300" algn="l"/>
              </a:tabLst>
            </a:pPr>
            <a:r>
              <a:rPr lang="en-US" sz="2800" dirty="0">
                <a:latin typeface="Arial"/>
                <a:cs typeface="Arial"/>
              </a:rPr>
              <a:t>For </a:t>
            </a:r>
            <a:r>
              <a:rPr lang="en-US" sz="2800" spc="-5" dirty="0">
                <a:latin typeface="Arial"/>
                <a:cs typeface="Arial"/>
              </a:rPr>
              <a:t>those who have </a:t>
            </a:r>
            <a:r>
              <a:rPr lang="en-US" sz="2800" dirty="0">
                <a:latin typeface="Arial"/>
                <a:cs typeface="Arial"/>
              </a:rPr>
              <a:t>not yet </a:t>
            </a:r>
            <a:r>
              <a:rPr lang="en-US" sz="2800" spc="-5" dirty="0">
                <a:latin typeface="Arial"/>
                <a:cs typeface="Arial"/>
              </a:rPr>
              <a:t>have </a:t>
            </a:r>
            <a:r>
              <a:rPr lang="en-US" sz="2800" dirty="0">
                <a:latin typeface="Arial"/>
                <a:cs typeface="Arial"/>
              </a:rPr>
              <a:t>completed terminal  </a:t>
            </a:r>
            <a:r>
              <a:rPr lang="en-US" sz="2800" spc="-5" dirty="0">
                <a:latin typeface="Arial"/>
                <a:cs typeface="Arial"/>
              </a:rPr>
              <a:t>degree</a:t>
            </a:r>
            <a:endParaRPr lang="en-US" sz="2800" dirty="0">
              <a:latin typeface="Arial"/>
              <a:cs typeface="Arial"/>
            </a:endParaRPr>
          </a:p>
          <a:p>
            <a:pPr marL="368300" indent="-342900">
              <a:lnSpc>
                <a:spcPct val="100000"/>
              </a:lnSpc>
              <a:spcBef>
                <a:spcPts val="1010"/>
              </a:spcBef>
              <a:buChar char="•"/>
              <a:tabLst>
                <a:tab pos="367665" algn="l"/>
                <a:tab pos="368300" algn="l"/>
              </a:tabLst>
            </a:pPr>
            <a:r>
              <a:rPr lang="en-US" sz="2800" spc="-5" dirty="0">
                <a:latin typeface="Arial"/>
                <a:cs typeface="Arial"/>
              </a:rPr>
              <a:t>1 </a:t>
            </a:r>
            <a:r>
              <a:rPr lang="en-US" sz="2800" dirty="0">
                <a:latin typeface="Arial"/>
                <a:cs typeface="Arial"/>
              </a:rPr>
              <a:t>to </a:t>
            </a:r>
            <a:r>
              <a:rPr lang="en-US" sz="2800" spc="-5" dirty="0">
                <a:latin typeface="Arial"/>
                <a:cs typeface="Arial"/>
              </a:rPr>
              <a:t>3 year</a:t>
            </a:r>
            <a:r>
              <a:rPr lang="en-US" sz="2800" dirty="0">
                <a:latin typeface="Arial"/>
                <a:cs typeface="Arial"/>
              </a:rPr>
              <a:t> </a:t>
            </a:r>
            <a:r>
              <a:rPr lang="en-US" sz="2800" spc="-5" dirty="0">
                <a:latin typeface="Arial"/>
                <a:cs typeface="Arial"/>
              </a:rPr>
              <a:t>appointments</a:t>
            </a:r>
            <a:endParaRPr lang="en-US" sz="2800" dirty="0">
              <a:latin typeface="Arial"/>
              <a:cs typeface="Arial"/>
            </a:endParaRPr>
          </a:p>
          <a:p>
            <a:pPr marL="368300" marR="185420" indent="-342900">
              <a:lnSpc>
                <a:spcPct val="100000"/>
              </a:lnSpc>
              <a:spcBef>
                <a:spcPts val="1010"/>
              </a:spcBef>
              <a:buChar char="•"/>
              <a:tabLst>
                <a:tab pos="367665" algn="l"/>
                <a:tab pos="368300" algn="l"/>
              </a:tabLst>
            </a:pPr>
            <a:r>
              <a:rPr lang="en-US" sz="2800" spc="-5" dirty="0">
                <a:latin typeface="Arial"/>
                <a:cs typeface="Arial"/>
              </a:rPr>
              <a:t>May </a:t>
            </a:r>
            <a:r>
              <a:rPr lang="en-US" sz="2800" dirty="0">
                <a:latin typeface="Arial"/>
                <a:cs typeface="Arial"/>
              </a:rPr>
              <a:t>maintain </a:t>
            </a:r>
            <a:r>
              <a:rPr lang="en-US" sz="2800" spc="-5" dirty="0">
                <a:latin typeface="Arial"/>
                <a:cs typeface="Arial"/>
              </a:rPr>
              <a:t>rank </a:t>
            </a:r>
            <a:r>
              <a:rPr lang="en-US" sz="2800" dirty="0">
                <a:latin typeface="Arial"/>
                <a:cs typeface="Arial"/>
              </a:rPr>
              <a:t>for </a:t>
            </a:r>
            <a:r>
              <a:rPr lang="en-US" sz="2800" spc="-5" dirty="0">
                <a:latin typeface="Arial"/>
                <a:cs typeface="Arial"/>
              </a:rPr>
              <a:t>up </a:t>
            </a:r>
            <a:r>
              <a:rPr lang="en-US" sz="2800" dirty="0">
                <a:latin typeface="Arial"/>
                <a:cs typeface="Arial"/>
              </a:rPr>
              <a:t>to </a:t>
            </a:r>
            <a:r>
              <a:rPr lang="en-US" sz="2800" spc="-5" dirty="0">
                <a:latin typeface="Arial"/>
                <a:cs typeface="Arial"/>
              </a:rPr>
              <a:t>9 </a:t>
            </a:r>
            <a:r>
              <a:rPr lang="en-US" sz="2800" dirty="0">
                <a:latin typeface="Arial"/>
                <a:cs typeface="Arial"/>
              </a:rPr>
              <a:t>years </a:t>
            </a:r>
            <a:r>
              <a:rPr lang="en-US" sz="2800" spc="-5" dirty="0">
                <a:latin typeface="Arial"/>
                <a:cs typeface="Arial"/>
              </a:rPr>
              <a:t>with a 1 year terminal  </a:t>
            </a:r>
            <a:r>
              <a:rPr lang="en-US" sz="2800" dirty="0">
                <a:latin typeface="Arial"/>
                <a:cs typeface="Arial"/>
              </a:rPr>
              <a:t>appointment in the </a:t>
            </a:r>
            <a:r>
              <a:rPr lang="en-US" sz="2800" spc="-15" dirty="0">
                <a:latin typeface="Arial"/>
                <a:cs typeface="Arial"/>
              </a:rPr>
              <a:t>10</a:t>
            </a:r>
            <a:r>
              <a:rPr lang="en-US" sz="2800" spc="-22" baseline="24305" dirty="0">
                <a:latin typeface="Arial"/>
                <a:cs typeface="Arial"/>
              </a:rPr>
              <a:t>th</a:t>
            </a:r>
            <a:r>
              <a:rPr lang="en-US" sz="2800" spc="390" baseline="24305" dirty="0">
                <a:latin typeface="Arial"/>
                <a:cs typeface="Arial"/>
              </a:rPr>
              <a:t> </a:t>
            </a:r>
            <a:r>
              <a:rPr lang="en-US" sz="2800" spc="-5" dirty="0">
                <a:latin typeface="Arial"/>
                <a:cs typeface="Arial"/>
              </a:rPr>
              <a:t>year</a:t>
            </a:r>
            <a:endParaRPr lang="en-US" sz="2800" dirty="0">
              <a:latin typeface="Arial"/>
              <a:cs typeface="Arial"/>
            </a:endParaRPr>
          </a:p>
          <a:p>
            <a:pPr marL="368300" marR="17780" indent="-342900">
              <a:lnSpc>
                <a:spcPct val="100000"/>
              </a:lnSpc>
              <a:spcBef>
                <a:spcPts val="1010"/>
              </a:spcBef>
              <a:buChar char="•"/>
              <a:tabLst>
                <a:tab pos="367665" algn="l"/>
                <a:tab pos="368300" algn="l"/>
              </a:tabLst>
            </a:pPr>
            <a:r>
              <a:rPr lang="en-US" sz="2800" dirty="0">
                <a:latin typeface="Arial"/>
                <a:cs typeface="Arial"/>
              </a:rPr>
              <a:t>Once terminal </a:t>
            </a:r>
            <a:r>
              <a:rPr lang="en-US" sz="2800" spc="-5" dirty="0">
                <a:latin typeface="Arial"/>
                <a:cs typeface="Arial"/>
              </a:rPr>
              <a:t>degree is </a:t>
            </a:r>
            <a:r>
              <a:rPr lang="en-US" sz="2800" dirty="0">
                <a:latin typeface="Arial"/>
                <a:cs typeface="Arial"/>
              </a:rPr>
              <a:t>completed, </a:t>
            </a:r>
            <a:r>
              <a:rPr lang="en-US" sz="2800" spc="-5" dirty="0">
                <a:latin typeface="Arial"/>
                <a:cs typeface="Arial"/>
              </a:rPr>
              <a:t>may be </a:t>
            </a:r>
            <a:r>
              <a:rPr lang="en-US" sz="2800" dirty="0">
                <a:latin typeface="Arial"/>
                <a:cs typeface="Arial"/>
              </a:rPr>
              <a:t>considered for  </a:t>
            </a:r>
            <a:r>
              <a:rPr lang="en-US" sz="2800" spc="-5" dirty="0">
                <a:latin typeface="Arial"/>
                <a:cs typeface="Arial"/>
              </a:rPr>
              <a:t>promotion </a:t>
            </a:r>
            <a:r>
              <a:rPr lang="en-US" sz="2800" dirty="0">
                <a:latin typeface="Arial"/>
                <a:cs typeface="Arial"/>
              </a:rPr>
              <a:t>to </a:t>
            </a:r>
            <a:r>
              <a:rPr lang="en-US" sz="2800" spc="-5" dirty="0">
                <a:latin typeface="Arial"/>
                <a:cs typeface="Arial"/>
              </a:rPr>
              <a:t>either RBHS </a:t>
            </a:r>
            <a:r>
              <a:rPr lang="en-US" sz="2800" dirty="0">
                <a:latin typeface="Arial"/>
                <a:cs typeface="Arial"/>
              </a:rPr>
              <a:t>Instructor </a:t>
            </a:r>
            <a:r>
              <a:rPr lang="en-US" sz="2800" spc="-5" dirty="0">
                <a:latin typeface="Arial"/>
                <a:cs typeface="Arial"/>
              </a:rPr>
              <a:t>or </a:t>
            </a:r>
            <a:r>
              <a:rPr lang="en-US" sz="2800" dirty="0">
                <a:latin typeface="Arial"/>
                <a:cs typeface="Arial"/>
              </a:rPr>
              <a:t>Assistant</a:t>
            </a:r>
            <a:r>
              <a:rPr lang="en-US" sz="2800" spc="50" dirty="0">
                <a:latin typeface="Arial"/>
                <a:cs typeface="Arial"/>
              </a:rPr>
              <a:t> </a:t>
            </a:r>
            <a:r>
              <a:rPr lang="en-US" sz="2800" dirty="0">
                <a:latin typeface="Arial"/>
                <a:cs typeface="Arial"/>
              </a:rPr>
              <a:t>Professor</a:t>
            </a:r>
          </a:p>
          <a:p>
            <a:endParaRPr lang="en-US" dirty="0"/>
          </a:p>
        </p:txBody>
      </p:sp>
    </p:spTree>
    <p:extLst>
      <p:ext uri="{BB962C8B-B14F-4D97-AF65-F5344CB8AC3E}">
        <p14:creationId xmlns:p14="http://schemas.microsoft.com/office/powerpoint/2010/main" val="502466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285D8-EB55-86B4-9CC5-D53EF84ED969}"/>
              </a:ext>
            </a:extLst>
          </p:cNvPr>
          <p:cNvSpPr>
            <a:spLocks noGrp="1"/>
          </p:cNvSpPr>
          <p:nvPr>
            <p:ph type="title"/>
          </p:nvPr>
        </p:nvSpPr>
        <p:spPr/>
        <p:txBody>
          <a:bodyPr>
            <a:normAutofit/>
          </a:bodyPr>
          <a:lstStyle/>
          <a:p>
            <a:pPr algn="ctr"/>
            <a:r>
              <a:rPr kumimoji="0" lang="en-US" sz="4000" b="1" i="0" u="none" strike="noStrike" kern="0" cap="none" spc="0" normalizeH="0" baseline="0" noProof="0" dirty="0">
                <a:ln>
                  <a:noFill/>
                </a:ln>
                <a:solidFill>
                  <a:prstClr val="black"/>
                </a:solidFill>
                <a:effectLst/>
                <a:uLnTx/>
                <a:uFillTx/>
                <a:latin typeface="Arial"/>
                <a:ea typeface="+mj-ea"/>
                <a:cs typeface="Arial"/>
              </a:rPr>
              <a:t>RBHS</a:t>
            </a:r>
            <a:r>
              <a:rPr kumimoji="0" lang="en-US" sz="4000" b="1" i="0" u="none" strike="noStrike" kern="0" cap="none" spc="-105" normalizeH="0" baseline="0" noProof="0" dirty="0">
                <a:ln>
                  <a:noFill/>
                </a:ln>
                <a:solidFill>
                  <a:prstClr val="black"/>
                </a:solidFill>
                <a:effectLst/>
                <a:uLnTx/>
                <a:uFillTx/>
                <a:latin typeface="Arial"/>
                <a:ea typeface="+mj-ea"/>
                <a:cs typeface="Arial"/>
              </a:rPr>
              <a:t> </a:t>
            </a:r>
            <a:r>
              <a:rPr kumimoji="0" lang="en-US" sz="4000" b="1" i="0" u="none" strike="noStrike" kern="0" cap="none" spc="0" normalizeH="0" baseline="0" noProof="0" dirty="0">
                <a:ln>
                  <a:noFill/>
                </a:ln>
                <a:solidFill>
                  <a:prstClr val="black"/>
                </a:solidFill>
                <a:effectLst/>
                <a:uLnTx/>
                <a:uFillTx/>
                <a:latin typeface="Arial"/>
                <a:ea typeface="+mj-ea"/>
                <a:cs typeface="Arial"/>
              </a:rPr>
              <a:t>Instructor</a:t>
            </a:r>
            <a:endParaRPr lang="en-US" sz="4000" dirty="0"/>
          </a:p>
        </p:txBody>
      </p:sp>
      <p:sp>
        <p:nvSpPr>
          <p:cNvPr id="3" name="Content Placeholder 2">
            <a:extLst>
              <a:ext uri="{FF2B5EF4-FFF2-40B4-BE49-F238E27FC236}">
                <a16:creationId xmlns:a16="http://schemas.microsoft.com/office/drawing/2014/main" id="{1C2C2D9D-C27F-CC7B-9578-3A6DCC5CF5C1}"/>
              </a:ext>
            </a:extLst>
          </p:cNvPr>
          <p:cNvSpPr>
            <a:spLocks noGrp="1"/>
          </p:cNvSpPr>
          <p:nvPr>
            <p:ph idx="1"/>
          </p:nvPr>
        </p:nvSpPr>
        <p:spPr/>
        <p:txBody>
          <a:bodyPr/>
          <a:lstStyle/>
          <a:p>
            <a:pPr marL="368300" indent="-342900">
              <a:lnSpc>
                <a:spcPct val="100000"/>
              </a:lnSpc>
              <a:spcBef>
                <a:spcPts val="1105"/>
              </a:spcBef>
              <a:buChar char="•"/>
              <a:tabLst>
                <a:tab pos="367665" algn="l"/>
                <a:tab pos="368300" algn="l"/>
              </a:tabLst>
            </a:pPr>
            <a:r>
              <a:rPr lang="en-US" sz="2800" dirty="0">
                <a:latin typeface="Arial"/>
                <a:cs typeface="Arial"/>
              </a:rPr>
              <a:t>Not </a:t>
            </a:r>
            <a:r>
              <a:rPr lang="en-US" sz="2800" spc="-5" dirty="0">
                <a:latin typeface="Arial"/>
                <a:cs typeface="Arial"/>
              </a:rPr>
              <a:t>assigned a</a:t>
            </a:r>
            <a:r>
              <a:rPr lang="en-US" sz="2800" spc="45" dirty="0">
                <a:latin typeface="Arial"/>
                <a:cs typeface="Arial"/>
              </a:rPr>
              <a:t> </a:t>
            </a:r>
            <a:r>
              <a:rPr lang="en-US" sz="2800" dirty="0">
                <a:latin typeface="Arial"/>
                <a:cs typeface="Arial"/>
              </a:rPr>
              <a:t>track</a:t>
            </a:r>
          </a:p>
          <a:p>
            <a:pPr marL="368300" marR="485775" indent="-342900">
              <a:lnSpc>
                <a:spcPct val="100000"/>
              </a:lnSpc>
              <a:spcBef>
                <a:spcPts val="1010"/>
              </a:spcBef>
              <a:buChar char="•"/>
              <a:tabLst>
                <a:tab pos="367665" algn="l"/>
                <a:tab pos="368300" algn="l"/>
              </a:tabLst>
            </a:pPr>
            <a:r>
              <a:rPr lang="en-US" sz="2800" spc="-5" dirty="0">
                <a:latin typeface="Arial"/>
                <a:cs typeface="Arial"/>
              </a:rPr>
              <a:t>Advanced graduate degree or equivalent or </a:t>
            </a:r>
            <a:r>
              <a:rPr lang="en-US" sz="2800" dirty="0">
                <a:latin typeface="Arial"/>
                <a:cs typeface="Arial"/>
              </a:rPr>
              <a:t>completed  training </a:t>
            </a:r>
            <a:r>
              <a:rPr lang="en-US" sz="2800" spc="-5" dirty="0">
                <a:latin typeface="Arial"/>
                <a:cs typeface="Arial"/>
              </a:rPr>
              <a:t>and eligible </a:t>
            </a:r>
            <a:r>
              <a:rPr lang="en-US" sz="2800" dirty="0">
                <a:latin typeface="Arial"/>
                <a:cs typeface="Arial"/>
              </a:rPr>
              <a:t>for board certification, if</a:t>
            </a:r>
            <a:r>
              <a:rPr lang="en-US" sz="2800" spc="114" dirty="0">
                <a:latin typeface="Arial"/>
                <a:cs typeface="Arial"/>
              </a:rPr>
              <a:t> </a:t>
            </a:r>
            <a:r>
              <a:rPr lang="en-US" sz="2800" spc="-5" dirty="0">
                <a:latin typeface="Arial"/>
                <a:cs typeface="Arial"/>
              </a:rPr>
              <a:t>applicable</a:t>
            </a:r>
            <a:endParaRPr lang="en-US" sz="2800" dirty="0">
              <a:latin typeface="Arial"/>
              <a:cs typeface="Arial"/>
            </a:endParaRPr>
          </a:p>
          <a:p>
            <a:pPr marL="368300" indent="-342900">
              <a:lnSpc>
                <a:spcPct val="100000"/>
              </a:lnSpc>
              <a:spcBef>
                <a:spcPts val="1010"/>
              </a:spcBef>
              <a:buChar char="•"/>
              <a:tabLst>
                <a:tab pos="367665" algn="l"/>
                <a:tab pos="368300" algn="l"/>
              </a:tabLst>
            </a:pPr>
            <a:r>
              <a:rPr lang="en-US" sz="2800" spc="-5" dirty="0">
                <a:latin typeface="Arial"/>
                <a:cs typeface="Arial"/>
              </a:rPr>
              <a:t>1 </a:t>
            </a:r>
            <a:r>
              <a:rPr lang="en-US" sz="2800" dirty="0">
                <a:latin typeface="Arial"/>
                <a:cs typeface="Arial"/>
              </a:rPr>
              <a:t>to </a:t>
            </a:r>
            <a:r>
              <a:rPr lang="en-US" sz="2800" spc="-5" dirty="0">
                <a:latin typeface="Arial"/>
                <a:cs typeface="Arial"/>
              </a:rPr>
              <a:t>3 year</a:t>
            </a:r>
            <a:r>
              <a:rPr lang="en-US" sz="2800" dirty="0">
                <a:latin typeface="Arial"/>
                <a:cs typeface="Arial"/>
              </a:rPr>
              <a:t> terms</a:t>
            </a:r>
          </a:p>
          <a:p>
            <a:pPr marL="368300" marR="17780" indent="-342900">
              <a:lnSpc>
                <a:spcPct val="100000"/>
              </a:lnSpc>
              <a:spcBef>
                <a:spcPts val="1010"/>
              </a:spcBef>
              <a:buChar char="•"/>
              <a:tabLst>
                <a:tab pos="367665" algn="l"/>
                <a:tab pos="368300" algn="l"/>
              </a:tabLst>
            </a:pPr>
            <a:r>
              <a:rPr lang="en-US" sz="2800" dirty="0">
                <a:latin typeface="Arial"/>
                <a:cs typeface="Arial"/>
              </a:rPr>
              <a:t>By </a:t>
            </a:r>
            <a:r>
              <a:rPr lang="en-US" sz="2800" spc="-5" dirty="0">
                <a:latin typeface="Arial"/>
                <a:cs typeface="Arial"/>
              </a:rPr>
              <a:t>the end </a:t>
            </a:r>
            <a:r>
              <a:rPr lang="en-US" sz="2800" dirty="0">
                <a:latin typeface="Arial"/>
                <a:cs typeface="Arial"/>
              </a:rPr>
              <a:t>of the </a:t>
            </a:r>
            <a:r>
              <a:rPr lang="en-US" sz="2800" spc="-5" dirty="0">
                <a:latin typeface="Arial"/>
                <a:cs typeface="Arial"/>
              </a:rPr>
              <a:t>third </a:t>
            </a:r>
            <a:r>
              <a:rPr lang="en-US" sz="2800" spc="-10" dirty="0">
                <a:latin typeface="Arial"/>
                <a:cs typeface="Arial"/>
              </a:rPr>
              <a:t>(3</a:t>
            </a:r>
            <a:r>
              <a:rPr lang="en-US" sz="2800" spc="-15" baseline="24305" dirty="0">
                <a:latin typeface="Arial"/>
                <a:cs typeface="Arial"/>
              </a:rPr>
              <a:t>rd</a:t>
            </a:r>
            <a:r>
              <a:rPr lang="en-US" sz="2800" spc="-10" dirty="0">
                <a:latin typeface="Arial"/>
                <a:cs typeface="Arial"/>
              </a:rPr>
              <a:t>) </a:t>
            </a:r>
            <a:r>
              <a:rPr lang="en-US" sz="2800" dirty="0">
                <a:latin typeface="Arial"/>
                <a:cs typeface="Arial"/>
              </a:rPr>
              <a:t>year, must meet the criteria for  promotion to Assistant Professor on one of the five faculty  tracks </a:t>
            </a:r>
            <a:r>
              <a:rPr lang="en-US" sz="2800" spc="-5" dirty="0">
                <a:latin typeface="Arial"/>
                <a:cs typeface="Arial"/>
              </a:rPr>
              <a:t>or receive a </a:t>
            </a:r>
            <a:r>
              <a:rPr lang="en-US" sz="2800" spc="-10" dirty="0">
                <a:latin typeface="Arial"/>
                <a:cs typeface="Arial"/>
              </a:rPr>
              <a:t>one-year </a:t>
            </a:r>
            <a:r>
              <a:rPr lang="en-US" sz="2800" spc="-5" dirty="0">
                <a:latin typeface="Arial"/>
                <a:cs typeface="Arial"/>
              </a:rPr>
              <a:t>terminal non-renewable  </a:t>
            </a:r>
            <a:r>
              <a:rPr lang="en-US" sz="2800" dirty="0">
                <a:latin typeface="Arial"/>
                <a:cs typeface="Arial"/>
              </a:rPr>
              <a:t>appointment </a:t>
            </a:r>
            <a:r>
              <a:rPr lang="en-US" sz="2800" spc="-5" dirty="0">
                <a:latin typeface="Arial"/>
                <a:cs typeface="Arial"/>
              </a:rPr>
              <a:t>in the </a:t>
            </a:r>
            <a:r>
              <a:rPr lang="en-US" sz="2800" dirty="0">
                <a:latin typeface="Arial"/>
                <a:cs typeface="Arial"/>
              </a:rPr>
              <a:t>fourth</a:t>
            </a:r>
            <a:r>
              <a:rPr lang="en-US" sz="2800" spc="40" dirty="0">
                <a:latin typeface="Arial"/>
                <a:cs typeface="Arial"/>
              </a:rPr>
              <a:t> </a:t>
            </a:r>
            <a:r>
              <a:rPr lang="en-US" sz="2800" spc="-5" dirty="0">
                <a:latin typeface="Arial"/>
                <a:cs typeface="Arial"/>
              </a:rPr>
              <a:t>year</a:t>
            </a:r>
            <a:endParaRPr lang="en-US" sz="2800" dirty="0">
              <a:latin typeface="Arial"/>
              <a:cs typeface="Arial"/>
            </a:endParaRPr>
          </a:p>
          <a:p>
            <a:endParaRPr lang="en-US" dirty="0"/>
          </a:p>
        </p:txBody>
      </p:sp>
    </p:spTree>
    <p:extLst>
      <p:ext uri="{BB962C8B-B14F-4D97-AF65-F5344CB8AC3E}">
        <p14:creationId xmlns:p14="http://schemas.microsoft.com/office/powerpoint/2010/main" val="3283438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95F9B-306C-B8D5-7419-9E397320BF69}"/>
              </a:ext>
            </a:extLst>
          </p:cNvPr>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Selection of</a:t>
            </a:r>
            <a:r>
              <a:rPr lang="en-US" sz="4000" b="1" spc="-90" dirty="0">
                <a:latin typeface="Arial" panose="020B0604020202020204" pitchFamily="34" charset="0"/>
                <a:cs typeface="Arial" panose="020B0604020202020204" pitchFamily="34" charset="0"/>
              </a:rPr>
              <a:t> </a:t>
            </a:r>
            <a:r>
              <a:rPr lang="en-US" sz="4000" b="1" spc="-5" dirty="0">
                <a:latin typeface="Arial" panose="020B0604020202020204" pitchFamily="34" charset="0"/>
                <a:cs typeface="Arial" panose="020B0604020202020204" pitchFamily="34" charset="0"/>
              </a:rPr>
              <a:t>Track</a:t>
            </a:r>
            <a:endParaRPr lang="en-US" sz="40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334C963-6765-1496-B4C6-551E45F16A25}"/>
              </a:ext>
            </a:extLst>
          </p:cNvPr>
          <p:cNvSpPr>
            <a:spLocks noGrp="1"/>
          </p:cNvSpPr>
          <p:nvPr>
            <p:ph idx="1"/>
          </p:nvPr>
        </p:nvSpPr>
        <p:spPr>
          <a:xfrm>
            <a:off x="838200" y="1983280"/>
            <a:ext cx="10515600" cy="4351338"/>
          </a:xfrm>
        </p:spPr>
        <p:txBody>
          <a:bodyPr/>
          <a:lstStyle/>
          <a:p>
            <a:pPr marL="355600" marR="5080" indent="-342900">
              <a:lnSpc>
                <a:spcPct val="100000"/>
              </a:lnSpc>
              <a:spcBef>
                <a:spcPts val="100"/>
              </a:spcBef>
              <a:buChar char="•"/>
              <a:tabLst>
                <a:tab pos="354965" algn="l"/>
                <a:tab pos="355600" algn="l"/>
              </a:tabLst>
            </a:pPr>
            <a:r>
              <a:rPr lang="en-US" sz="2400" spc="-5" dirty="0">
                <a:latin typeface="Arial"/>
                <a:cs typeface="Arial"/>
              </a:rPr>
              <a:t>Determined </a:t>
            </a:r>
            <a:r>
              <a:rPr lang="en-US" sz="2400" dirty="0">
                <a:latin typeface="Arial"/>
                <a:cs typeface="Arial"/>
              </a:rPr>
              <a:t>at the time of </a:t>
            </a:r>
            <a:r>
              <a:rPr lang="en-US" sz="2400" spc="-5" dirty="0">
                <a:latin typeface="Arial"/>
                <a:cs typeface="Arial"/>
              </a:rPr>
              <a:t>appointment or </a:t>
            </a:r>
            <a:r>
              <a:rPr lang="en-US" sz="2400" dirty="0">
                <a:latin typeface="Arial"/>
                <a:cs typeface="Arial"/>
              </a:rPr>
              <a:t>promotion to  </a:t>
            </a:r>
            <a:r>
              <a:rPr lang="en-US" sz="2400" spc="-5" dirty="0">
                <a:latin typeface="Arial"/>
                <a:cs typeface="Arial"/>
              </a:rPr>
              <a:t>Assistant </a:t>
            </a:r>
            <a:r>
              <a:rPr lang="en-US" sz="2400" dirty="0">
                <a:latin typeface="Arial"/>
                <a:cs typeface="Arial"/>
              </a:rPr>
              <a:t>Professor </a:t>
            </a:r>
            <a:r>
              <a:rPr lang="en-US" sz="2400" spc="-5" dirty="0">
                <a:latin typeface="Arial"/>
                <a:cs typeface="Arial"/>
              </a:rPr>
              <a:t>by Department Chair, in consultation  with </a:t>
            </a:r>
            <a:r>
              <a:rPr lang="en-US" sz="2400" dirty="0">
                <a:latin typeface="Arial"/>
                <a:cs typeface="Arial"/>
              </a:rPr>
              <a:t>faculty </a:t>
            </a:r>
            <a:r>
              <a:rPr lang="en-US" sz="2400" spc="-5" dirty="0">
                <a:latin typeface="Arial"/>
                <a:cs typeface="Arial"/>
              </a:rPr>
              <a:t>member</a:t>
            </a:r>
            <a:r>
              <a:rPr lang="en-US" sz="2200" spc="-5" dirty="0">
                <a:latin typeface="Arial"/>
                <a:cs typeface="Arial"/>
              </a:rPr>
              <a:t>, </a:t>
            </a:r>
            <a:r>
              <a:rPr lang="en-US" sz="2400" dirty="0">
                <a:latin typeface="Arial"/>
                <a:cs typeface="Arial"/>
              </a:rPr>
              <a:t>Institute </a:t>
            </a:r>
            <a:r>
              <a:rPr lang="en-US" sz="2400" spc="-5" dirty="0">
                <a:latin typeface="Arial"/>
                <a:cs typeface="Arial"/>
              </a:rPr>
              <a:t>Director, Dean, </a:t>
            </a:r>
            <a:r>
              <a:rPr lang="en-US" sz="2400" dirty="0">
                <a:latin typeface="Arial"/>
                <a:cs typeface="Arial"/>
              </a:rPr>
              <a:t>and</a:t>
            </a:r>
            <a:r>
              <a:rPr lang="en-US" sz="2400" spc="75" dirty="0">
                <a:latin typeface="Arial"/>
                <a:cs typeface="Arial"/>
              </a:rPr>
              <a:t> </a:t>
            </a:r>
            <a:r>
              <a:rPr lang="en-US" sz="2400" spc="-5" dirty="0">
                <a:latin typeface="Arial"/>
                <a:cs typeface="Arial"/>
              </a:rPr>
              <a:t>Provost</a:t>
            </a:r>
          </a:p>
          <a:p>
            <a:pPr marL="12700" marR="5080" indent="0">
              <a:lnSpc>
                <a:spcPct val="100000"/>
              </a:lnSpc>
              <a:spcBef>
                <a:spcPts val="100"/>
              </a:spcBef>
              <a:buNone/>
              <a:tabLst>
                <a:tab pos="354965" algn="l"/>
                <a:tab pos="355600" algn="l"/>
              </a:tabLst>
            </a:pPr>
            <a:endParaRPr lang="en-US" sz="2400" dirty="0">
              <a:latin typeface="Arial"/>
              <a:cs typeface="Arial"/>
            </a:endParaRPr>
          </a:p>
          <a:p>
            <a:pPr marL="355600" indent="-342900">
              <a:lnSpc>
                <a:spcPct val="100000"/>
              </a:lnSpc>
              <a:spcBef>
                <a:spcPts val="1010"/>
              </a:spcBef>
              <a:buChar char="•"/>
              <a:tabLst>
                <a:tab pos="354965" algn="l"/>
                <a:tab pos="355600" algn="l"/>
              </a:tabLst>
            </a:pPr>
            <a:r>
              <a:rPr lang="en-US" sz="2400" spc="-5" dirty="0">
                <a:latin typeface="Arial"/>
                <a:cs typeface="Arial"/>
              </a:rPr>
              <a:t>Based</a:t>
            </a:r>
            <a:r>
              <a:rPr lang="en-US" sz="2400" spc="5" dirty="0">
                <a:latin typeface="Arial"/>
                <a:cs typeface="Arial"/>
              </a:rPr>
              <a:t> </a:t>
            </a:r>
            <a:r>
              <a:rPr lang="en-US" sz="2400" dirty="0">
                <a:latin typeface="Arial"/>
                <a:cs typeface="Arial"/>
              </a:rPr>
              <a:t>on:</a:t>
            </a:r>
          </a:p>
          <a:p>
            <a:pPr marL="756285" lvl="1" indent="-287020">
              <a:lnSpc>
                <a:spcPct val="100000"/>
              </a:lnSpc>
              <a:spcBef>
                <a:spcPts val="575"/>
              </a:spcBef>
              <a:buChar char="–"/>
              <a:tabLst>
                <a:tab pos="756920" algn="l"/>
              </a:tabLst>
            </a:pPr>
            <a:r>
              <a:rPr lang="en-US" sz="2400" spc="-5" dirty="0">
                <a:latin typeface="Arial"/>
                <a:cs typeface="Arial"/>
              </a:rPr>
              <a:t>Qualifications</a:t>
            </a:r>
            <a:endParaRPr lang="en-US" sz="2400" dirty="0">
              <a:latin typeface="Arial"/>
              <a:cs typeface="Arial"/>
            </a:endParaRPr>
          </a:p>
          <a:p>
            <a:pPr marL="756285" lvl="1" indent="-287020">
              <a:lnSpc>
                <a:spcPct val="100000"/>
              </a:lnSpc>
              <a:spcBef>
                <a:spcPts val="580"/>
              </a:spcBef>
              <a:buChar char="–"/>
              <a:tabLst>
                <a:tab pos="756920" algn="l"/>
              </a:tabLst>
            </a:pPr>
            <a:r>
              <a:rPr lang="en-US" sz="2400" spc="-5" dirty="0">
                <a:latin typeface="Arial"/>
                <a:cs typeface="Arial"/>
              </a:rPr>
              <a:t>Career</a:t>
            </a:r>
            <a:r>
              <a:rPr lang="en-US" sz="2400" spc="10" dirty="0">
                <a:latin typeface="Arial"/>
                <a:cs typeface="Arial"/>
              </a:rPr>
              <a:t> </a:t>
            </a:r>
            <a:r>
              <a:rPr lang="en-US" sz="2400" spc="-5" dirty="0">
                <a:latin typeface="Arial"/>
                <a:cs typeface="Arial"/>
              </a:rPr>
              <a:t>aspirations</a:t>
            </a:r>
            <a:endParaRPr lang="en-US" sz="2400" dirty="0">
              <a:latin typeface="Arial"/>
              <a:cs typeface="Arial"/>
            </a:endParaRPr>
          </a:p>
          <a:p>
            <a:pPr marL="756285" lvl="1" indent="-287020">
              <a:lnSpc>
                <a:spcPct val="100000"/>
              </a:lnSpc>
              <a:spcBef>
                <a:spcPts val="575"/>
              </a:spcBef>
              <a:buChar char="–"/>
              <a:tabLst>
                <a:tab pos="756920" algn="l"/>
              </a:tabLst>
            </a:pPr>
            <a:r>
              <a:rPr lang="en-US" sz="2400" spc="-5" dirty="0">
                <a:latin typeface="Arial"/>
                <a:cs typeface="Arial"/>
              </a:rPr>
              <a:t>Institutional need, availability </a:t>
            </a:r>
            <a:r>
              <a:rPr lang="en-US" sz="2400" dirty="0">
                <a:latin typeface="Arial"/>
                <a:cs typeface="Arial"/>
              </a:rPr>
              <a:t>of </a:t>
            </a:r>
            <a:r>
              <a:rPr lang="en-US" sz="2400" spc="-5" dirty="0">
                <a:latin typeface="Arial"/>
                <a:cs typeface="Arial"/>
              </a:rPr>
              <a:t>position, and</a:t>
            </a:r>
            <a:r>
              <a:rPr lang="en-US" sz="2400" spc="130" dirty="0">
                <a:latin typeface="Arial"/>
                <a:cs typeface="Arial"/>
              </a:rPr>
              <a:t> </a:t>
            </a:r>
            <a:r>
              <a:rPr lang="en-US" sz="2400" spc="-5" dirty="0">
                <a:latin typeface="Arial"/>
                <a:cs typeface="Arial"/>
              </a:rPr>
              <a:t>funding</a:t>
            </a:r>
            <a:endParaRPr lang="en-US" sz="2400" dirty="0">
              <a:latin typeface="Arial"/>
              <a:cs typeface="Arial"/>
            </a:endParaRPr>
          </a:p>
          <a:p>
            <a:endParaRPr lang="en-US" dirty="0"/>
          </a:p>
        </p:txBody>
      </p:sp>
    </p:spTree>
    <p:extLst>
      <p:ext uri="{BB962C8B-B14F-4D97-AF65-F5344CB8AC3E}">
        <p14:creationId xmlns:p14="http://schemas.microsoft.com/office/powerpoint/2010/main" val="1877573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74CD8-0DBE-5A38-A4B5-48A88F81F9E0}"/>
              </a:ext>
            </a:extLst>
          </p:cNvPr>
          <p:cNvSpPr>
            <a:spLocks noGrp="1"/>
          </p:cNvSpPr>
          <p:nvPr>
            <p:ph type="title"/>
          </p:nvPr>
        </p:nvSpPr>
        <p:spPr/>
        <p:txBody>
          <a:bodyPr>
            <a:normAutofit fontScale="90000"/>
          </a:bodyPr>
          <a:lstStyle/>
          <a:p>
            <a:pPr algn="ctr"/>
            <a:r>
              <a:rPr lang="en-US" b="1" dirty="0">
                <a:latin typeface="Arial" panose="020B0604020202020204" pitchFamily="34" charset="0"/>
                <a:cs typeface="Arial" panose="020B0604020202020204" pitchFamily="34" charset="0"/>
              </a:rPr>
              <a:t>Length of</a:t>
            </a:r>
            <a:r>
              <a:rPr lang="en-US" b="1" spc="-140"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Appointments </a:t>
            </a:r>
            <a:br>
              <a:rPr lang="en-US"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Non-Tenure</a:t>
            </a:r>
            <a:r>
              <a:rPr lang="en-US" sz="4400" b="1" spc="-65" dirty="0">
                <a:latin typeface="Arial" panose="020B0604020202020204" pitchFamily="34" charset="0"/>
                <a:cs typeface="Arial" panose="020B0604020202020204" pitchFamily="34" charset="0"/>
              </a:rPr>
              <a:t> </a:t>
            </a:r>
            <a:r>
              <a:rPr lang="en-US" sz="4400" b="1" spc="-5" dirty="0">
                <a:latin typeface="Arial" panose="020B0604020202020204" pitchFamily="34" charset="0"/>
                <a:cs typeface="Arial" panose="020B0604020202020204" pitchFamily="34" charset="0"/>
              </a:rPr>
              <a:t>Track</a:t>
            </a:r>
            <a:br>
              <a:rPr lang="en-US" sz="4400" dirty="0">
                <a:latin typeface="Arial"/>
                <a:cs typeface="Arial"/>
              </a:rPr>
            </a:br>
            <a:endParaRPr lang="en-US" dirty="0"/>
          </a:p>
        </p:txBody>
      </p:sp>
      <p:sp>
        <p:nvSpPr>
          <p:cNvPr id="3" name="Content Placeholder 2">
            <a:extLst>
              <a:ext uri="{FF2B5EF4-FFF2-40B4-BE49-F238E27FC236}">
                <a16:creationId xmlns:a16="http://schemas.microsoft.com/office/drawing/2014/main" id="{AC6808CF-0B00-EF6B-377A-B9B77D2B17D0}"/>
              </a:ext>
            </a:extLst>
          </p:cNvPr>
          <p:cNvSpPr>
            <a:spLocks noGrp="1"/>
          </p:cNvSpPr>
          <p:nvPr>
            <p:ph idx="1"/>
          </p:nvPr>
        </p:nvSpPr>
        <p:spPr>
          <a:xfrm>
            <a:off x="838200" y="1379455"/>
            <a:ext cx="10515600" cy="4351338"/>
          </a:xfrm>
        </p:spPr>
        <p:txBody>
          <a:bodyPr>
            <a:noAutofit/>
          </a:bodyPr>
          <a:lstStyle/>
          <a:p>
            <a:pPr marL="355600" indent="-342900">
              <a:lnSpc>
                <a:spcPct val="100000"/>
              </a:lnSpc>
              <a:spcBef>
                <a:spcPts val="565"/>
              </a:spcBef>
              <a:buChar char="•"/>
              <a:tabLst>
                <a:tab pos="354965" algn="l"/>
                <a:tab pos="355600" algn="l"/>
              </a:tabLst>
            </a:pPr>
            <a:r>
              <a:rPr lang="en-US" sz="1750" dirty="0">
                <a:latin typeface="Arial"/>
                <a:cs typeface="Arial"/>
              </a:rPr>
              <a:t>Assistant Professor– Teaching, Clinical, Professional</a:t>
            </a:r>
            <a:r>
              <a:rPr lang="en-US" sz="1750" spc="-190" dirty="0">
                <a:latin typeface="Arial"/>
                <a:cs typeface="Arial"/>
              </a:rPr>
              <a:t> </a:t>
            </a:r>
            <a:r>
              <a:rPr lang="en-US" sz="1750" dirty="0">
                <a:latin typeface="Arial"/>
                <a:cs typeface="Arial"/>
              </a:rPr>
              <a:t>Practice</a:t>
            </a:r>
          </a:p>
          <a:p>
            <a:pPr marL="756285" lvl="1" indent="-287020">
              <a:lnSpc>
                <a:spcPct val="100000"/>
              </a:lnSpc>
              <a:spcBef>
                <a:spcPts val="470"/>
              </a:spcBef>
              <a:buChar char="–"/>
              <a:tabLst>
                <a:tab pos="756285" algn="l"/>
                <a:tab pos="756920" algn="l"/>
              </a:tabLst>
            </a:pPr>
            <a:r>
              <a:rPr lang="en-US" sz="1750" dirty="0">
                <a:latin typeface="Arial"/>
                <a:cs typeface="Arial"/>
              </a:rPr>
              <a:t>Initial and reappointments, 1 to 3</a:t>
            </a:r>
            <a:r>
              <a:rPr lang="en-US" sz="1750" spc="-95" dirty="0">
                <a:latin typeface="Arial"/>
                <a:cs typeface="Arial"/>
              </a:rPr>
              <a:t> </a:t>
            </a:r>
            <a:r>
              <a:rPr lang="en-US" sz="1750" dirty="0">
                <a:latin typeface="Arial"/>
                <a:cs typeface="Arial"/>
              </a:rPr>
              <a:t>years</a:t>
            </a:r>
          </a:p>
          <a:p>
            <a:pPr marL="756285" lvl="1" indent="-287020">
              <a:lnSpc>
                <a:spcPct val="100000"/>
              </a:lnSpc>
              <a:spcBef>
                <a:spcPts val="465"/>
              </a:spcBef>
              <a:buChar char="–"/>
              <a:tabLst>
                <a:tab pos="756285" algn="l"/>
                <a:tab pos="756920" algn="l"/>
              </a:tabLst>
            </a:pPr>
            <a:r>
              <a:rPr lang="en-US" sz="1750" dirty="0">
                <a:latin typeface="Arial"/>
                <a:cs typeface="Arial"/>
              </a:rPr>
              <a:t>After 3 reappointments </a:t>
            </a:r>
            <a:r>
              <a:rPr lang="en-US" sz="1750" spc="5" dirty="0">
                <a:latin typeface="Arial"/>
                <a:cs typeface="Arial"/>
              </a:rPr>
              <a:t>AND </a:t>
            </a:r>
            <a:r>
              <a:rPr lang="en-US" sz="1750" dirty="0">
                <a:latin typeface="Arial"/>
                <a:cs typeface="Arial"/>
              </a:rPr>
              <a:t>9 consecutive years: 2-5 year</a:t>
            </a:r>
            <a:r>
              <a:rPr lang="en-US" sz="1750" spc="-105" dirty="0">
                <a:latin typeface="Arial"/>
                <a:cs typeface="Arial"/>
              </a:rPr>
              <a:t> </a:t>
            </a:r>
            <a:r>
              <a:rPr lang="en-US" sz="1750" dirty="0">
                <a:latin typeface="Arial"/>
                <a:cs typeface="Arial"/>
              </a:rPr>
              <a:t>appointment</a:t>
            </a:r>
          </a:p>
          <a:p>
            <a:r>
              <a:rPr lang="en-US" sz="1750" dirty="0">
                <a:latin typeface="Arial" panose="020B0604020202020204" pitchFamily="34" charset="0"/>
                <a:cs typeface="Arial" panose="020B0604020202020204" pitchFamily="34" charset="0"/>
              </a:rPr>
              <a:t>Research Track – all ranks</a:t>
            </a:r>
          </a:p>
          <a:p>
            <a:pPr marL="756285" indent="-287020">
              <a:lnSpc>
                <a:spcPct val="100000"/>
              </a:lnSpc>
              <a:spcBef>
                <a:spcPts val="565"/>
              </a:spcBef>
              <a:buChar char="–"/>
              <a:tabLst>
                <a:tab pos="756285" algn="l"/>
                <a:tab pos="756920" algn="l"/>
              </a:tabLst>
            </a:pPr>
            <a:r>
              <a:rPr lang="en-US" sz="1750" dirty="0">
                <a:latin typeface="Arial"/>
                <a:cs typeface="Arial"/>
              </a:rPr>
              <a:t>Initial and reappointments, 1 to 3</a:t>
            </a:r>
            <a:r>
              <a:rPr lang="en-US" sz="1750" spc="-95" dirty="0">
                <a:latin typeface="Arial"/>
                <a:cs typeface="Arial"/>
              </a:rPr>
              <a:t> </a:t>
            </a:r>
            <a:r>
              <a:rPr lang="en-US" sz="1750" dirty="0">
                <a:latin typeface="Arial"/>
                <a:cs typeface="Arial"/>
              </a:rPr>
              <a:t>years</a:t>
            </a:r>
          </a:p>
          <a:p>
            <a:pPr marL="756285" indent="-287020">
              <a:lnSpc>
                <a:spcPct val="100000"/>
              </a:lnSpc>
              <a:spcBef>
                <a:spcPts val="470"/>
              </a:spcBef>
              <a:buChar char="–"/>
              <a:tabLst>
                <a:tab pos="756285" algn="l"/>
                <a:tab pos="756920" algn="l"/>
              </a:tabLst>
            </a:pPr>
            <a:r>
              <a:rPr lang="en-US" sz="1750" dirty="0">
                <a:latin typeface="Arial"/>
                <a:cs typeface="Arial"/>
              </a:rPr>
              <a:t>After 3 reappointments </a:t>
            </a:r>
            <a:r>
              <a:rPr lang="en-US" sz="1750" spc="5" dirty="0">
                <a:latin typeface="Arial"/>
                <a:cs typeface="Arial"/>
              </a:rPr>
              <a:t>AND </a:t>
            </a:r>
            <a:r>
              <a:rPr lang="en-US" sz="1750" dirty="0">
                <a:latin typeface="Arial"/>
                <a:cs typeface="Arial"/>
              </a:rPr>
              <a:t>9 consecutive years: 2-4 year</a:t>
            </a:r>
            <a:r>
              <a:rPr lang="en-US" sz="1750" spc="-105" dirty="0">
                <a:latin typeface="Arial"/>
                <a:cs typeface="Arial"/>
              </a:rPr>
              <a:t> </a:t>
            </a:r>
            <a:r>
              <a:rPr lang="en-US" sz="1750" dirty="0">
                <a:latin typeface="Arial"/>
                <a:cs typeface="Arial"/>
              </a:rPr>
              <a:t>appointment unless the length of the grant/contract to which the faculty is assigned in shorter</a:t>
            </a:r>
          </a:p>
          <a:p>
            <a:pPr marL="355600" indent="-342900">
              <a:lnSpc>
                <a:spcPct val="100000"/>
              </a:lnSpc>
              <a:spcBef>
                <a:spcPts val="465"/>
              </a:spcBef>
              <a:buChar char="•"/>
              <a:tabLst>
                <a:tab pos="354965" algn="l"/>
                <a:tab pos="355600" algn="l"/>
              </a:tabLst>
            </a:pPr>
            <a:r>
              <a:rPr lang="en-US" sz="1750" spc="5" dirty="0">
                <a:latin typeface="Arial"/>
                <a:cs typeface="Arial"/>
              </a:rPr>
              <a:t>Associate </a:t>
            </a:r>
            <a:r>
              <a:rPr lang="en-US" sz="1750" dirty="0">
                <a:latin typeface="Arial"/>
                <a:cs typeface="Arial"/>
              </a:rPr>
              <a:t>Professor–Teaching, Clinical or Professional</a:t>
            </a:r>
            <a:r>
              <a:rPr lang="en-US" sz="1750" spc="-155" dirty="0">
                <a:latin typeface="Arial"/>
                <a:cs typeface="Arial"/>
              </a:rPr>
              <a:t> </a:t>
            </a:r>
            <a:r>
              <a:rPr lang="en-US" sz="1750" dirty="0">
                <a:latin typeface="Arial"/>
                <a:cs typeface="Arial"/>
              </a:rPr>
              <a:t>Practice</a:t>
            </a:r>
          </a:p>
          <a:p>
            <a:pPr marL="756285" lvl="1" indent="-287020">
              <a:lnSpc>
                <a:spcPct val="100000"/>
              </a:lnSpc>
              <a:spcBef>
                <a:spcPts val="470"/>
              </a:spcBef>
              <a:buChar char="–"/>
              <a:tabLst>
                <a:tab pos="756285" algn="l"/>
                <a:tab pos="756920" algn="l"/>
              </a:tabLst>
            </a:pPr>
            <a:r>
              <a:rPr lang="en-US" sz="1750" dirty="0">
                <a:latin typeface="Arial"/>
                <a:cs typeface="Arial"/>
              </a:rPr>
              <a:t>Initial, 1 to 5</a:t>
            </a:r>
            <a:r>
              <a:rPr lang="en-US" sz="1750" spc="-35" dirty="0">
                <a:latin typeface="Arial"/>
                <a:cs typeface="Arial"/>
              </a:rPr>
              <a:t> </a:t>
            </a:r>
            <a:r>
              <a:rPr lang="en-US" sz="1750" dirty="0">
                <a:latin typeface="Arial"/>
                <a:cs typeface="Arial"/>
              </a:rPr>
              <a:t>years</a:t>
            </a:r>
          </a:p>
          <a:p>
            <a:pPr marL="756285" lvl="1" indent="-287020">
              <a:lnSpc>
                <a:spcPct val="100000"/>
              </a:lnSpc>
              <a:spcBef>
                <a:spcPts val="470"/>
              </a:spcBef>
              <a:buChar char="–"/>
              <a:tabLst>
                <a:tab pos="756285" algn="l"/>
                <a:tab pos="756920" algn="l"/>
              </a:tabLst>
            </a:pPr>
            <a:r>
              <a:rPr lang="en-US" sz="1750" dirty="0">
                <a:latin typeface="Arial"/>
                <a:cs typeface="Arial"/>
              </a:rPr>
              <a:t>Promoted to or reappointment, 2 to 5</a:t>
            </a:r>
            <a:r>
              <a:rPr lang="en-US" sz="1750" spc="-120" dirty="0">
                <a:latin typeface="Arial"/>
                <a:cs typeface="Arial"/>
              </a:rPr>
              <a:t> </a:t>
            </a:r>
            <a:r>
              <a:rPr lang="en-US" sz="1750" dirty="0">
                <a:latin typeface="Arial"/>
                <a:cs typeface="Arial"/>
              </a:rPr>
              <a:t>years</a:t>
            </a:r>
          </a:p>
          <a:p>
            <a:pPr marL="756285" lvl="1" indent="-287020">
              <a:lnSpc>
                <a:spcPct val="100000"/>
              </a:lnSpc>
              <a:spcBef>
                <a:spcPts val="470"/>
              </a:spcBef>
              <a:buChar char="–"/>
              <a:tabLst>
                <a:tab pos="756285" algn="l"/>
                <a:tab pos="756920" algn="l"/>
              </a:tabLst>
            </a:pPr>
            <a:r>
              <a:rPr lang="en-US" sz="1750" dirty="0">
                <a:latin typeface="Arial"/>
                <a:cs typeface="Arial"/>
              </a:rPr>
              <a:t>After 10 years, 3 to 5</a:t>
            </a:r>
            <a:r>
              <a:rPr lang="en-US" sz="1750" spc="-85" dirty="0">
                <a:latin typeface="Arial"/>
                <a:cs typeface="Arial"/>
              </a:rPr>
              <a:t> </a:t>
            </a:r>
            <a:r>
              <a:rPr lang="en-US" sz="1750" dirty="0">
                <a:latin typeface="Arial"/>
                <a:cs typeface="Arial"/>
              </a:rPr>
              <a:t>years</a:t>
            </a:r>
          </a:p>
          <a:p>
            <a:pPr marL="354965" marR="238760" indent="-342900">
              <a:lnSpc>
                <a:spcPct val="100000"/>
              </a:lnSpc>
              <a:spcBef>
                <a:spcPts val="470"/>
              </a:spcBef>
              <a:buChar char="•"/>
              <a:tabLst>
                <a:tab pos="354965" algn="l"/>
                <a:tab pos="355600" algn="l"/>
              </a:tabLst>
            </a:pPr>
            <a:r>
              <a:rPr lang="en-US" sz="1750" spc="5" dirty="0">
                <a:latin typeface="Arial"/>
                <a:cs typeface="Arial"/>
              </a:rPr>
              <a:t>Professor and </a:t>
            </a:r>
            <a:r>
              <a:rPr lang="en-US" sz="1750" dirty="0">
                <a:latin typeface="Arial"/>
                <a:cs typeface="Arial"/>
              </a:rPr>
              <a:t>Distinguished Professor-Teaching, Clinical or</a:t>
            </a:r>
            <a:r>
              <a:rPr lang="en-US" sz="1750" spc="-135" dirty="0">
                <a:latin typeface="Arial"/>
                <a:cs typeface="Arial"/>
              </a:rPr>
              <a:t> </a:t>
            </a:r>
            <a:r>
              <a:rPr lang="en-US" sz="1750" dirty="0">
                <a:latin typeface="Arial"/>
                <a:cs typeface="Arial"/>
              </a:rPr>
              <a:t>Professional  Practice</a:t>
            </a:r>
          </a:p>
          <a:p>
            <a:pPr marL="756285" lvl="1" indent="-287020">
              <a:lnSpc>
                <a:spcPct val="100000"/>
              </a:lnSpc>
              <a:spcBef>
                <a:spcPts val="465"/>
              </a:spcBef>
              <a:buChar char="–"/>
              <a:tabLst>
                <a:tab pos="756285" algn="l"/>
                <a:tab pos="756920" algn="l"/>
              </a:tabLst>
            </a:pPr>
            <a:r>
              <a:rPr lang="en-US" sz="1750" dirty="0">
                <a:latin typeface="Arial"/>
                <a:cs typeface="Arial"/>
              </a:rPr>
              <a:t>Initial, 1 to 5</a:t>
            </a:r>
            <a:r>
              <a:rPr lang="en-US" sz="1750" spc="-35" dirty="0">
                <a:latin typeface="Arial"/>
                <a:cs typeface="Arial"/>
              </a:rPr>
              <a:t> </a:t>
            </a:r>
            <a:r>
              <a:rPr lang="en-US" sz="1750" dirty="0">
                <a:latin typeface="Arial"/>
                <a:cs typeface="Arial"/>
              </a:rPr>
              <a:t>years</a:t>
            </a:r>
          </a:p>
          <a:p>
            <a:pPr marL="756285" lvl="1" indent="-287020">
              <a:lnSpc>
                <a:spcPct val="100000"/>
              </a:lnSpc>
              <a:spcBef>
                <a:spcPts val="470"/>
              </a:spcBef>
              <a:buChar char="–"/>
              <a:tabLst>
                <a:tab pos="756285" algn="l"/>
                <a:tab pos="756920" algn="l"/>
              </a:tabLst>
            </a:pPr>
            <a:r>
              <a:rPr lang="en-US" sz="1750" dirty="0">
                <a:latin typeface="Arial"/>
                <a:cs typeface="Arial"/>
              </a:rPr>
              <a:t>Promoted to or reappointment, 3 to 5</a:t>
            </a:r>
            <a:r>
              <a:rPr lang="en-US" sz="1750" spc="-114" dirty="0">
                <a:latin typeface="Arial"/>
                <a:cs typeface="Arial"/>
              </a:rPr>
              <a:t> </a:t>
            </a:r>
            <a:r>
              <a:rPr lang="en-US" sz="1750" dirty="0">
                <a:latin typeface="Arial"/>
                <a:cs typeface="Arial"/>
              </a:rPr>
              <a:t>years</a:t>
            </a:r>
          </a:p>
          <a:p>
            <a:pPr marL="756285" lvl="1" indent="-287020">
              <a:lnSpc>
                <a:spcPct val="100000"/>
              </a:lnSpc>
              <a:spcBef>
                <a:spcPts val="470"/>
              </a:spcBef>
              <a:buChar char="–"/>
              <a:tabLst>
                <a:tab pos="756285" algn="l"/>
                <a:tab pos="756920" algn="l"/>
              </a:tabLst>
            </a:pPr>
            <a:r>
              <a:rPr lang="en-US" sz="1750" dirty="0">
                <a:latin typeface="Arial"/>
                <a:cs typeface="Arial"/>
              </a:rPr>
              <a:t>After 10 years, 3-7</a:t>
            </a:r>
            <a:r>
              <a:rPr lang="en-US" sz="1750" spc="-70" dirty="0">
                <a:latin typeface="Arial"/>
                <a:cs typeface="Arial"/>
              </a:rPr>
              <a:t> </a:t>
            </a:r>
            <a:r>
              <a:rPr lang="en-US" sz="1750" dirty="0">
                <a:latin typeface="Arial"/>
                <a:cs typeface="Arial"/>
              </a:rPr>
              <a:t>years</a:t>
            </a:r>
          </a:p>
        </p:txBody>
      </p:sp>
    </p:spTree>
    <p:extLst>
      <p:ext uri="{BB962C8B-B14F-4D97-AF65-F5344CB8AC3E}">
        <p14:creationId xmlns:p14="http://schemas.microsoft.com/office/powerpoint/2010/main" val="1389268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13e35d5-149a-42d0-9759-7e4251ca70ae">
      <Terms xmlns="http://schemas.microsoft.com/office/infopath/2007/PartnerControls"/>
    </lcf76f155ced4ddcb4097134ff3c332f>
    <TaxCatchAll xmlns="7ea28f75-b447-4008-abb1-f022e6a61489" xsi:nil="true"/>
    <SharedWithUsers xmlns="7ea28f75-b447-4008-abb1-f022e6a61489">
      <UserInfo>
        <DisplayName>Uma Sarwadnya</DisplayName>
        <AccountId>1034</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02DA1231611544B7633ABC55414EFF" ma:contentTypeVersion="16" ma:contentTypeDescription="Create a new document." ma:contentTypeScope="" ma:versionID="1f64a7714b72d00dd3f2be28aa23cd8a">
  <xsd:schema xmlns:xsd="http://www.w3.org/2001/XMLSchema" xmlns:xs="http://www.w3.org/2001/XMLSchema" xmlns:p="http://schemas.microsoft.com/office/2006/metadata/properties" xmlns:ns2="113e35d5-149a-42d0-9759-7e4251ca70ae" xmlns:ns3="7ea28f75-b447-4008-abb1-f022e6a61489" targetNamespace="http://schemas.microsoft.com/office/2006/metadata/properties" ma:root="true" ma:fieldsID="2fc945ee68c0e440a6f3621dc8dddd7c" ns2:_="" ns3:_="">
    <xsd:import namespace="113e35d5-149a-42d0-9759-7e4251ca70ae"/>
    <xsd:import namespace="7ea28f75-b447-4008-abb1-f022e6a614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ServiceAutoTags"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e35d5-149a-42d0-9759-7e4251ca7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48fd182-3af3-4b45-858c-95346ee1bc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ea28f75-b447-4008-abb1-f022e6a614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c75616-ecdf-4ec9-ad19-abf48ff25f01}" ma:internalName="TaxCatchAll" ma:showField="CatchAllData" ma:web="7ea28f75-b447-4008-abb1-f022e6a61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7CC60E-A096-4F6C-9076-CD884A79D1D6}">
  <ds:schemaRefs>
    <ds:schemaRef ds:uri="http://schemas.openxmlformats.org/package/2006/metadata/core-properties"/>
    <ds:schemaRef ds:uri="http://purl.org/dc/dcmitype/"/>
    <ds:schemaRef ds:uri="http://purl.org/dc/elements/1.1/"/>
    <ds:schemaRef ds:uri="http://purl.org/dc/terms/"/>
    <ds:schemaRef ds:uri="http://schemas.microsoft.com/office/2006/metadata/properties"/>
    <ds:schemaRef ds:uri="http://www.w3.org/XML/1998/namespace"/>
    <ds:schemaRef ds:uri="113e35d5-149a-42d0-9759-7e4251ca70ae"/>
    <ds:schemaRef ds:uri="http://schemas.microsoft.com/office/2006/documentManagement/types"/>
    <ds:schemaRef ds:uri="http://schemas.microsoft.com/office/infopath/2007/PartnerControls"/>
    <ds:schemaRef ds:uri="7ea28f75-b447-4008-abb1-f022e6a61489"/>
  </ds:schemaRefs>
</ds:datastoreItem>
</file>

<file path=customXml/itemProps2.xml><?xml version="1.0" encoding="utf-8"?>
<ds:datastoreItem xmlns:ds="http://schemas.openxmlformats.org/officeDocument/2006/customXml" ds:itemID="{CF2AB6D0-6B0D-4BD0-BD5D-3D4F7E0DE0E5}">
  <ds:schemaRefs>
    <ds:schemaRef ds:uri="http://schemas.microsoft.com/sharepoint/v3/contenttype/forms"/>
  </ds:schemaRefs>
</ds:datastoreItem>
</file>

<file path=customXml/itemProps3.xml><?xml version="1.0" encoding="utf-8"?>
<ds:datastoreItem xmlns:ds="http://schemas.openxmlformats.org/officeDocument/2006/customXml" ds:itemID="{9FC61AE7-246A-486F-BA09-72DB9F15A4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e35d5-149a-42d0-9759-7e4251ca70ae"/>
    <ds:schemaRef ds:uri="7ea28f75-b447-4008-abb1-f022e6a61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6532</TotalTime>
  <Words>3843</Words>
  <Application>Microsoft Office PowerPoint</Application>
  <PresentationFormat>Widescreen</PresentationFormat>
  <Paragraphs>365</Paragraphs>
  <Slides>46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Calibri Light</vt:lpstr>
      <vt:lpstr>Times New Roman</vt:lpstr>
      <vt:lpstr>Office Theme</vt:lpstr>
      <vt:lpstr>Policies and Guidelines Governing  Appointments, Promotions, and  Professional Activities of the  Rutgers Health Faculty </vt:lpstr>
      <vt:lpstr>MEET THE PROVOSTS</vt:lpstr>
      <vt:lpstr>Rutgers Health Faculty Affairs Website</vt:lpstr>
      <vt:lpstr>RBHS</vt:lpstr>
      <vt:lpstr>Fundamentals</vt:lpstr>
      <vt:lpstr>RBHS Lecturer</vt:lpstr>
      <vt:lpstr>RBHS Instructor</vt:lpstr>
      <vt:lpstr>Selection of Track</vt:lpstr>
      <vt:lpstr>Length of Appointments  Non-Tenure Track </vt:lpstr>
      <vt:lpstr>Extension of Timetables</vt:lpstr>
      <vt:lpstr>Extension of Timetables, Con’t.</vt:lpstr>
      <vt:lpstr>Faculty Mentoring</vt:lpstr>
      <vt:lpstr>Faculty Mentoring, Cont’d.</vt:lpstr>
      <vt:lpstr>The Tracks</vt:lpstr>
      <vt:lpstr>Five full-time tracks designed to ensure collective success of the faculty</vt:lpstr>
      <vt:lpstr>Tenure Track</vt:lpstr>
      <vt:lpstr>Tenure Track</vt:lpstr>
      <vt:lpstr>Tenure Track Cont’d.</vt:lpstr>
      <vt:lpstr>Award of Tenure</vt:lpstr>
      <vt:lpstr>Award of Tenure</vt:lpstr>
      <vt:lpstr>Research Track</vt:lpstr>
      <vt:lpstr>Research Track Criteria for Promotion</vt:lpstr>
      <vt:lpstr>Research Track  Criteria for Promotion, Cont’d.</vt:lpstr>
      <vt:lpstr>Clinical Track</vt:lpstr>
      <vt:lpstr>Clinical Track - Clinical Scholar</vt:lpstr>
      <vt:lpstr>Clinical Track - Clinical Educator</vt:lpstr>
      <vt:lpstr>Clinical Track  Promotion Criteria</vt:lpstr>
      <vt:lpstr>Clinical Track Promotion Criteria, Cont’d.</vt:lpstr>
      <vt:lpstr>Clinical Track Promotion Criteria, Cont’d.</vt:lpstr>
      <vt:lpstr>Clinical Track Promotion Criteria, Cont’d.</vt:lpstr>
      <vt:lpstr>Teaching Track</vt:lpstr>
      <vt:lpstr>Teaching Track  Promotion Criteria</vt:lpstr>
      <vt:lpstr>Teaching Track Promotion Criteria, Cont’d.</vt:lpstr>
      <vt:lpstr>Teaching Track Promotion Criteria, Cont’d.</vt:lpstr>
      <vt:lpstr>Teaching Track Promotion Criteria, Cont’d.</vt:lpstr>
      <vt:lpstr>Professional Practice Track</vt:lpstr>
      <vt:lpstr>Professional Practice Track  Promotion Criteria</vt:lpstr>
      <vt:lpstr>Professional Practice Track  Promotion Criteria, Cont’d.</vt:lpstr>
      <vt:lpstr>Professional Practice Track  Promotion Criteria, Cont’d.</vt:lpstr>
      <vt:lpstr>Criteria Teaching, CE, PPT, CFUPs, and VCFs Promotions</vt:lpstr>
      <vt:lpstr>Additional Resources</vt:lpstr>
      <vt:lpstr>Transfer Between Tracks</vt:lpstr>
      <vt:lpstr>Transfer Between Tracks</vt:lpstr>
      <vt:lpstr>Rutgers Health Statement on Professionalism in the Workplace</vt:lpstr>
      <vt:lpstr>Professionalism Statement</vt:lpstr>
      <vt:lpstr>Contact Us!   Provosts: Newark, Patricia Fitzgerald-Bocarsly: bocarsly@njms.rutgers.edu New Brunswick, Jeffrey Carson: jeffrey.carson@rutgers.edu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Hall</dc:creator>
  <cp:lastModifiedBy>Lashette Pennington</cp:lastModifiedBy>
  <cp:revision>25</cp:revision>
  <dcterms:created xsi:type="dcterms:W3CDTF">2023-10-19T18:22:44Z</dcterms:created>
  <dcterms:modified xsi:type="dcterms:W3CDTF">2026-03-13T19:30:20Z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0x010100E102DA1231611544B7633ABC55414EFF</vt:lpwstr>
  </property>
  <property fmtid="{D5CDD505-2E9C-101B-9397-08002B2CF9AE}" pid="3" name="MediaServiceImageTags">
    <vt:lpwstr/>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