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317" r:id="rId5"/>
    <p:sldId id="315" r:id="rId6"/>
    <p:sldId id="314" r:id="rId7"/>
    <p:sldId id="265" r:id="rId8"/>
    <p:sldId id="267" r:id="rId9"/>
    <p:sldId id="268" r:id="rId10"/>
    <p:sldId id="269" r:id="rId11"/>
    <p:sldId id="270" r:id="rId12"/>
    <p:sldId id="272" r:id="rId13"/>
    <p:sldId id="273" r:id="rId14"/>
    <p:sldId id="274" r:id="rId15"/>
    <p:sldId id="275" r:id="rId16"/>
    <p:sldId id="300" r:id="rId17"/>
    <p:sldId id="279" r:id="rId18"/>
    <p:sldId id="280" r:id="rId19"/>
    <p:sldId id="282" r:id="rId20"/>
    <p:sldId id="266" r:id="rId21"/>
    <p:sldId id="283" r:id="rId22"/>
    <p:sldId id="310" r:id="rId23"/>
    <p:sldId id="287" r:id="rId24"/>
    <p:sldId id="288" r:id="rId25"/>
    <p:sldId id="293" r:id="rId26"/>
    <p:sldId id="289" r:id="rId27"/>
    <p:sldId id="291" r:id="rId28"/>
    <p:sldId id="292" r:id="rId29"/>
    <p:sldId id="294" r:id="rId30"/>
    <p:sldId id="295" r:id="rId31"/>
    <p:sldId id="296" r:id="rId32"/>
    <p:sldId id="297" r:id="rId33"/>
    <p:sldId id="298" r:id="rId34"/>
    <p:sldId id="299" r:id="rId35"/>
    <p:sldId id="303" r:id="rId36"/>
    <p:sldId id="304" r:id="rId37"/>
    <p:sldId id="305" r:id="rId38"/>
    <p:sldId id="307" r:id="rId39"/>
    <p:sldId id="30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A02F4-A972-DE75-01E3-1D93ABA34724}" name="Meredith Mullane" initials="MM" userId="S::mmullane@rbhs.rutgers.edu::94506b66-03ae-4ec9-9fb3-b3f42686a7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475" autoAdjust="0"/>
    <p:restoredTop sz="96247" autoAdjust="0"/>
  </p:normalViewPr>
  <p:slideViewPr>
    <p:cSldViewPr snapToGrid="0">
      <p:cViewPr varScale="1">
        <p:scale>
          <a:sx n="103" d="100"/>
          <a:sy n="103" d="100"/>
        </p:scale>
        <p:origin x="11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5AF21-12E7-C742-A9F7-DC4A4182B874}"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B13BD-31FE-ED47-9358-662A702F7DEA}" type="slidenum">
              <a:rPr lang="en-US" smtClean="0"/>
              <a:t>‹#›</a:t>
            </a:fld>
            <a:endParaRPr lang="en-US"/>
          </a:p>
        </p:txBody>
      </p:sp>
    </p:spTree>
    <p:extLst>
      <p:ext uri="{BB962C8B-B14F-4D97-AF65-F5344CB8AC3E}">
        <p14:creationId xmlns:p14="http://schemas.microsoft.com/office/powerpoint/2010/main" val="96158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seli.wisc.edu/wp-content/uploads/sites/662/2018/11/SearchBook_Wisc.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a:t>
            </a:fld>
            <a:endParaRPr lang="en-US"/>
          </a:p>
        </p:txBody>
      </p:sp>
    </p:spTree>
    <p:extLst>
      <p:ext uri="{BB962C8B-B14F-4D97-AF65-F5344CB8AC3E}">
        <p14:creationId xmlns:p14="http://schemas.microsoft.com/office/powerpoint/2010/main" val="312538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12</a:t>
            </a:fld>
            <a:endParaRPr lang="en-US"/>
          </a:p>
        </p:txBody>
      </p:sp>
    </p:spTree>
    <p:extLst>
      <p:ext uri="{BB962C8B-B14F-4D97-AF65-F5344CB8AC3E}">
        <p14:creationId xmlns:p14="http://schemas.microsoft.com/office/powerpoint/2010/main" val="33876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a:t>
            </a:r>
          </a:p>
        </p:txBody>
      </p:sp>
      <p:sp>
        <p:nvSpPr>
          <p:cNvPr id="4" name="Slide Number Placeholder 3"/>
          <p:cNvSpPr>
            <a:spLocks noGrp="1"/>
          </p:cNvSpPr>
          <p:nvPr>
            <p:ph type="sldNum" sz="quarter" idx="5"/>
          </p:nvPr>
        </p:nvSpPr>
        <p:spPr/>
        <p:txBody>
          <a:bodyPr/>
          <a:lstStyle/>
          <a:p>
            <a:fld id="{EDAB13BD-31FE-ED47-9358-662A702F7DEA}" type="slidenum">
              <a:rPr lang="en-US" smtClean="0"/>
              <a:t>13</a:t>
            </a:fld>
            <a:endParaRPr lang="en-US"/>
          </a:p>
        </p:txBody>
      </p:sp>
    </p:spTree>
    <p:extLst>
      <p:ext uri="{BB962C8B-B14F-4D97-AF65-F5344CB8AC3E}">
        <p14:creationId xmlns:p14="http://schemas.microsoft.com/office/powerpoint/2010/main" val="411323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14</a:t>
            </a:fld>
            <a:endParaRPr lang="en-US"/>
          </a:p>
        </p:txBody>
      </p:sp>
    </p:spTree>
    <p:extLst>
      <p:ext uri="{BB962C8B-B14F-4D97-AF65-F5344CB8AC3E}">
        <p14:creationId xmlns:p14="http://schemas.microsoft.com/office/powerpoint/2010/main" val="254791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80000"/>
              </a:lnSpc>
              <a:buFont typeface="Arial" panose="020B0604020202020204" pitchFamily="34" charset="0"/>
              <a:buChar char="•"/>
            </a:pPr>
            <a:r>
              <a:rPr lang="en-US" sz="1200" dirty="0">
                <a:latin typeface="Times" charset="0"/>
              </a:rPr>
              <a:t>The most important factor in reducing bias is starting from the knowledge that we all have unconscious biases.</a:t>
            </a:r>
          </a:p>
          <a:p>
            <a:pPr marL="171450" indent="-171450" eaLnBrk="1" hangingPunct="1">
              <a:lnSpc>
                <a:spcPct val="80000"/>
              </a:lnSpc>
              <a:buFont typeface="Arial" panose="020B0604020202020204" pitchFamily="34" charset="0"/>
              <a:buChar char="•"/>
            </a:pPr>
            <a:r>
              <a:rPr lang="en-US" sz="1200" dirty="0">
                <a:latin typeface="Times" charset="0"/>
              </a:rPr>
              <a:t>We are human and humans have cognitive errors. </a:t>
            </a:r>
          </a:p>
          <a:p>
            <a:pPr marL="171450" indent="-171450" eaLnBrk="1" hangingPunct="1">
              <a:lnSpc>
                <a:spcPct val="80000"/>
              </a:lnSpc>
              <a:buFont typeface="Arial" panose="020B0604020202020204" pitchFamily="34" charset="0"/>
              <a:buChar char="•"/>
            </a:pPr>
            <a:r>
              <a:rPr lang="en-US" sz="1200" dirty="0">
                <a:latin typeface="Times" charset="0"/>
              </a:rPr>
              <a:t>If we accept that this is true it is easier to commit to implementing those actions that reduce the influence of those biases like insisting on well-reasoned evidence for opinions rather than general feelings or biased assertions. </a:t>
            </a:r>
          </a:p>
          <a:p>
            <a:pPr marL="171450" indent="-171450" eaLnBrk="1" hangingPunct="1">
              <a:lnSpc>
                <a:spcPct val="80000"/>
              </a:lnSpc>
              <a:buFont typeface="Arial" panose="020B0604020202020204" pitchFamily="34" charset="0"/>
              <a:buChar char="•"/>
            </a:pPr>
            <a:r>
              <a:rPr lang="en-US" sz="1200" dirty="0">
                <a:latin typeface="Times" charset="0"/>
              </a:rPr>
              <a:t>The actions we have discussed today have been well researched and are accepted best practices or promising practices.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15</a:t>
            </a:fld>
            <a:endParaRPr lang="en-US"/>
          </a:p>
        </p:txBody>
      </p:sp>
    </p:spTree>
    <p:extLst>
      <p:ext uri="{BB962C8B-B14F-4D97-AF65-F5344CB8AC3E}">
        <p14:creationId xmlns:p14="http://schemas.microsoft.com/office/powerpoint/2010/main" val="26820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a:t>
            </a:r>
          </a:p>
        </p:txBody>
      </p:sp>
      <p:sp>
        <p:nvSpPr>
          <p:cNvPr id="4" name="Slide Number Placeholder 3"/>
          <p:cNvSpPr>
            <a:spLocks noGrp="1"/>
          </p:cNvSpPr>
          <p:nvPr>
            <p:ph type="sldNum" sz="quarter" idx="5"/>
          </p:nvPr>
        </p:nvSpPr>
        <p:spPr/>
        <p:txBody>
          <a:bodyPr/>
          <a:lstStyle/>
          <a:p>
            <a:fld id="{EDAB13BD-31FE-ED47-9358-662A702F7DEA}" type="slidenum">
              <a:rPr lang="en-US" smtClean="0"/>
              <a:t>19</a:t>
            </a:fld>
            <a:endParaRPr lang="en-US"/>
          </a:p>
        </p:txBody>
      </p:sp>
    </p:spTree>
    <p:extLst>
      <p:ext uri="{BB962C8B-B14F-4D97-AF65-F5344CB8AC3E}">
        <p14:creationId xmlns:p14="http://schemas.microsoft.com/office/powerpoint/2010/main" val="315028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You have to be logged into HERC in order to access the HERC Applicant Evaluation Template. Rutgers</a:t>
            </a:r>
            <a:r>
              <a:rPr lang="en-US" baseline="0" dirty="0"/>
              <a:t> is a member of HERC. You can request an account using your Rutgers email address if you do not have a HERC account. </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20</a:t>
            </a:fld>
            <a:endParaRPr lang="en-US"/>
          </a:p>
        </p:txBody>
      </p:sp>
    </p:spTree>
    <p:extLst>
      <p:ext uri="{BB962C8B-B14F-4D97-AF65-F5344CB8AC3E}">
        <p14:creationId xmlns:p14="http://schemas.microsoft.com/office/powerpoint/2010/main" val="286742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21</a:t>
            </a:fld>
            <a:endParaRPr lang="en-US"/>
          </a:p>
        </p:txBody>
      </p:sp>
    </p:spTree>
    <p:extLst>
      <p:ext uri="{BB962C8B-B14F-4D97-AF65-F5344CB8AC3E}">
        <p14:creationId xmlns:p14="http://schemas.microsoft.com/office/powerpoint/2010/main" val="4213766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22</a:t>
            </a:fld>
            <a:endParaRPr lang="en-US"/>
          </a:p>
        </p:txBody>
      </p:sp>
    </p:spTree>
    <p:extLst>
      <p:ext uri="{BB962C8B-B14F-4D97-AF65-F5344CB8AC3E}">
        <p14:creationId xmlns:p14="http://schemas.microsoft.com/office/powerpoint/2010/main" val="46195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want to add any special considerations given COVID-19</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24</a:t>
            </a:fld>
            <a:endParaRPr lang="en-US"/>
          </a:p>
        </p:txBody>
      </p:sp>
    </p:spTree>
    <p:extLst>
      <p:ext uri="{BB962C8B-B14F-4D97-AF65-F5344CB8AC3E}">
        <p14:creationId xmlns:p14="http://schemas.microsoft.com/office/powerpoint/2010/main" val="119225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HERC Search Committee Toolkit</a:t>
            </a:r>
          </a:p>
          <a:p>
            <a:r>
              <a:rPr lang="en-US" dirty="0"/>
              <a:t>Handout:</a:t>
            </a:r>
            <a:r>
              <a:rPr lang="en-US" baseline="0" dirty="0"/>
              <a:t> HERC Candidate Evaluation Template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You have to be logged into HERC in order to access the HERC Applicant Evaluation Template. Rutgers</a:t>
            </a:r>
            <a:r>
              <a:rPr lang="en-US" baseline="0" dirty="0"/>
              <a:t> is a member of HERC. You can request an account using your Rutgers email address if you do not have a HERC account. </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26</a:t>
            </a:fld>
            <a:endParaRPr lang="en-US"/>
          </a:p>
        </p:txBody>
      </p:sp>
    </p:spTree>
    <p:extLst>
      <p:ext uri="{BB962C8B-B14F-4D97-AF65-F5344CB8AC3E}">
        <p14:creationId xmlns:p14="http://schemas.microsoft.com/office/powerpoint/2010/main" val="101773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Search committees play an important role in recruiting and shaping RBHS faculty. They have the ability to make substantive changes at RBHS and the University by helping to recruit faculty that represent our high standards of excellence.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the search committee is in a unique position to contribute to and enhance the image of RBHS and the University. While the search committee is evaluating candidates, the candidates are also evaluating the search committee, the department, school, and, ultimately, the institution. In order for candidates to have a positive image of RBHS and the University, the search committee must pay attention to the details of the search process.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3</a:t>
            </a:fld>
            <a:endParaRPr lang="en-US"/>
          </a:p>
        </p:txBody>
      </p:sp>
    </p:spTree>
    <p:extLst>
      <p:ext uri="{BB962C8B-B14F-4D97-AF65-F5344CB8AC3E}">
        <p14:creationId xmlns:p14="http://schemas.microsoft.com/office/powerpoint/2010/main" val="243583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United</a:t>
            </a:r>
            <a:r>
              <a:rPr lang="en-US" baseline="0" dirty="0"/>
              <a:t> Educators Quick Tips Newsletter (this is also Appendix A in the RBHS Faculty Appointments Manual)</a:t>
            </a:r>
          </a:p>
          <a:p>
            <a:endParaRPr lang="en-US" dirty="0"/>
          </a:p>
          <a:p>
            <a:r>
              <a:rPr lang="en-US" dirty="0"/>
              <a:t>I suggest</a:t>
            </a:r>
            <a:r>
              <a:rPr lang="en-US" baseline="0" dirty="0"/>
              <a:t> using Appendix A from the manual as a handout</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27</a:t>
            </a:fld>
            <a:endParaRPr lang="en-US"/>
          </a:p>
        </p:txBody>
      </p:sp>
    </p:spTree>
    <p:extLst>
      <p:ext uri="{BB962C8B-B14F-4D97-AF65-F5344CB8AC3E}">
        <p14:creationId xmlns:p14="http://schemas.microsoft.com/office/powerpoint/2010/main" val="281677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United</a:t>
            </a:r>
            <a:r>
              <a:rPr lang="en-US" baseline="0" dirty="0"/>
              <a:t> Educators Quick Tips Newsletter (this is also Appendix A in the RBHS Faculty Appointments Manual)</a:t>
            </a:r>
            <a:endParaRPr lang="en-US" dirty="0"/>
          </a:p>
          <a:p>
            <a:endParaRPr lang="en-US" dirty="0"/>
          </a:p>
          <a:p>
            <a:r>
              <a:rPr lang="en-US" dirty="0"/>
              <a:t>I suggest</a:t>
            </a:r>
            <a:r>
              <a:rPr lang="en-US" baseline="0" dirty="0"/>
              <a:t> using Appendix A from the manual as a handout</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28</a:t>
            </a:fld>
            <a:endParaRPr lang="en-US"/>
          </a:p>
        </p:txBody>
      </p:sp>
    </p:spTree>
    <p:extLst>
      <p:ext uri="{BB962C8B-B14F-4D97-AF65-F5344CB8AC3E}">
        <p14:creationId xmlns:p14="http://schemas.microsoft.com/office/powerpoint/2010/main" val="268787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Below</a:t>
            </a:r>
            <a:r>
              <a:rPr lang="en-US" baseline="0" dirty="0"/>
              <a:t> are excerpts from Eve Fine and Jo </a:t>
            </a:r>
            <a:r>
              <a:rPr lang="en-US" baseline="0" dirty="0" err="1"/>
              <a:t>Handelsman</a:t>
            </a:r>
            <a:r>
              <a:rPr lang="en-US" baseline="0" dirty="0"/>
              <a:t>, Searching for Excellence &amp; Diversity: A Guide for Search Committees, National Edition (Copyright © 2012 by WISELI and The Board of Regents of the University of Wisconsin System) </a:t>
            </a:r>
          </a:p>
          <a:p>
            <a:endParaRPr lang="en-US" dirty="0"/>
          </a:p>
          <a:p>
            <a:r>
              <a:rPr lang="en-US" dirty="0"/>
              <a:t>While it is important to maintain confidentiality about the search committee deliberations,</a:t>
            </a:r>
            <a:r>
              <a:rPr lang="en-US" baseline="0" dirty="0"/>
              <a:t> it is equally important to share general information about the search with the larger department. The search committee should make reports to the department that provide general information about the stage of the search; the recruitment strategies; the quality and general demographics of the applicant pool; the policies the search committee is relying on to conduct fair and equitable evaluations; the selection of finalists; and more. </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32</a:t>
            </a:fld>
            <a:endParaRPr lang="en-US"/>
          </a:p>
        </p:txBody>
      </p:sp>
    </p:spTree>
    <p:extLst>
      <p:ext uri="{BB962C8B-B14F-4D97-AF65-F5344CB8AC3E}">
        <p14:creationId xmlns:p14="http://schemas.microsoft.com/office/powerpoint/2010/main" val="1270416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create an account with HERC</a:t>
            </a:r>
            <a:r>
              <a:rPr lang="en-US" baseline="0" dirty="0"/>
              <a:t> in order to access videos and resources from their website.</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34</a:t>
            </a:fld>
            <a:endParaRPr lang="en-US"/>
          </a:p>
        </p:txBody>
      </p:sp>
    </p:spTree>
    <p:extLst>
      <p:ext uri="{BB962C8B-B14F-4D97-AF65-F5344CB8AC3E}">
        <p14:creationId xmlns:p14="http://schemas.microsoft.com/office/powerpoint/2010/main" val="270545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a:t>
            </a:r>
            <a:r>
              <a:rPr lang="en-US" baseline="0" dirty="0"/>
              <a:t> notes:</a:t>
            </a:r>
          </a:p>
          <a:p>
            <a:r>
              <a:rPr lang="en-US" baseline="0" dirty="0"/>
              <a:t>Have each member introduce themselves with their name, rank/title and school/department and answer the question “What are the elements of a good search?” Let the committee members discuss this, interjecting where needed. The point of this exercise is to ascertain some baseline information from the committee about their thoughts on what is required for a good search. This can be used to establish common ground later in the training. </a:t>
            </a:r>
          </a:p>
          <a:p>
            <a:endParaRPr lang="en-US" baseline="0" dirty="0"/>
          </a:p>
          <a:p>
            <a:r>
              <a:rPr lang="en-US" baseline="0" dirty="0"/>
              <a:t>The excerpt below is FYI and is adapted from Eve Fine and Jo </a:t>
            </a:r>
            <a:r>
              <a:rPr lang="en-US" baseline="0" dirty="0" err="1"/>
              <a:t>Handelsman</a:t>
            </a:r>
            <a:r>
              <a:rPr lang="en-US" baseline="0" dirty="0"/>
              <a:t>, Searching for Excellence &amp; Diversity: A Guide for Search Committees, National Edition (Copyright © 2012 by WISELI and The Board of Regents of the University of Wisconsin System) </a:t>
            </a:r>
            <a:r>
              <a:rPr lang="en-US" dirty="0">
                <a:hlinkClick r:id="rId3"/>
              </a:rPr>
              <a:t>https://wiseli.wisc.edu/wp-content/uploads/sites/662/2018/11/SearchBook_Wisc.pdf</a:t>
            </a:r>
            <a:endParaRPr lang="en-US" baseline="0" dirty="0"/>
          </a:p>
          <a:p>
            <a:endParaRPr lang="en-US" baseline="0" dirty="0"/>
          </a:p>
          <a:p>
            <a:r>
              <a:rPr lang="en-US" baseline="0" dirty="0"/>
              <a:t>“Active involvement of every member of the committee can help you reach a broad base of potential candidates. To generate active participation, set the tone in the first meeting. In productive search committees, the committee members feel that their work is important, that each of them has an essential role in the process, and that their involvement in the search process will make a difference. Some tips include:</a:t>
            </a:r>
          </a:p>
          <a:p>
            <a:pPr marL="228600" indent="-228600">
              <a:buAutoNum type="arabicPeriod"/>
            </a:pPr>
            <a:r>
              <a:rPr lang="en-US" baseline="0" dirty="0"/>
              <a:t>Begin with brief introductions to get your committee talking and comfortable with each other. The assumption that members already know one another may  not be correct—particularly if the search committee includes a student representative or members from outside the department.</a:t>
            </a:r>
          </a:p>
          <a:p>
            <a:pPr marL="228600" indent="-228600">
              <a:buAutoNum type="arabicPeriod"/>
            </a:pPr>
            <a:r>
              <a:rPr lang="en-US" dirty="0"/>
              <a:t>Be enthusiastic about the position, potential candidate</a:t>
            </a:r>
            <a:r>
              <a:rPr lang="en-US" baseline="0" dirty="0"/>
              <a:t> pool, and composition of the search committee.</a:t>
            </a:r>
          </a:p>
          <a:p>
            <a:pPr marL="228600" indent="-228600">
              <a:buAutoNum type="arabicPeriod"/>
            </a:pPr>
            <a:r>
              <a:rPr lang="en-US" baseline="0" dirty="0"/>
              <a:t>Remind committee members that in this age of tight budgets each position is precious and that it is up to them to ensure that the best candidate is in the pool.</a:t>
            </a:r>
          </a:p>
          <a:p>
            <a:pPr marL="228600" indent="-228600">
              <a:buAutoNum type="arabicPeriod"/>
            </a:pPr>
            <a:r>
              <a:rPr lang="en-US" baseline="0" dirty="0"/>
              <a:t>Explain that the search process is far more idiosyncratic and creative than the screening process and stress that committee members can put their individual stamp on the process by shaping the pool.</a:t>
            </a:r>
          </a:p>
          <a:p>
            <a:pPr marL="228600" indent="-228600">
              <a:buAutoNum type="arabicPeriod"/>
            </a:pPr>
            <a:r>
              <a:rPr lang="en-US" baseline="0" dirty="0"/>
              <a:t>Appreciate each committee member for the critical role he or she is playing by helping to select future faculty who will represent the department and the university for years to come.”</a:t>
            </a:r>
            <a:endParaRPr lang="en-US" dirty="0"/>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4</a:t>
            </a:fld>
            <a:endParaRPr lang="en-US"/>
          </a:p>
        </p:txBody>
      </p:sp>
    </p:spTree>
    <p:extLst>
      <p:ext uri="{BB962C8B-B14F-4D97-AF65-F5344CB8AC3E}">
        <p14:creationId xmlns:p14="http://schemas.microsoft.com/office/powerpoint/2010/main" val="313417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ground rules should</a:t>
            </a:r>
            <a:r>
              <a:rPr lang="en-US" baseline="0" dirty="0"/>
              <a:t> be included on this slide as appropriate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Below</a:t>
            </a:r>
            <a:r>
              <a:rPr lang="en-US" baseline="0" dirty="0"/>
              <a:t> are excerpts from Eve Fine and Jo </a:t>
            </a:r>
            <a:r>
              <a:rPr lang="en-US" baseline="0" dirty="0" err="1"/>
              <a:t>Handelsman</a:t>
            </a:r>
            <a:r>
              <a:rPr lang="en-US" baseline="0" dirty="0"/>
              <a:t>, Searching for Excellence &amp; Diversity: A Guide for Search Committees, National Edition (Copyright © 2012 by WISELI and The Board of Regents of the University of Wisconsin System)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panose="020B0604020202020204" pitchFamily="34" charset="0"/>
              <a:buChar char="•"/>
            </a:pPr>
            <a:r>
              <a:rPr lang="en-US" dirty="0"/>
              <a:t>Discuss</a:t>
            </a:r>
            <a:r>
              <a:rPr lang="en-US" baseline="0" dirty="0"/>
              <a:t> and establish ground rules for the committee. Be explicit. Don’t make the assumption that people already have the information.</a:t>
            </a:r>
          </a:p>
          <a:p>
            <a:pPr marL="171450" indent="-171450">
              <a:buFont typeface="Arial" panose="020B0604020202020204" pitchFamily="34" charset="0"/>
              <a:buChar char="•"/>
            </a:pPr>
            <a:r>
              <a:rPr lang="en-US" baseline="0" dirty="0"/>
              <a:t>Decision-making - How will the committee make decisions? By consensus? By voting? Who are the voting members? It is important to determine this at the outset</a:t>
            </a:r>
          </a:p>
          <a:p>
            <a:pPr marL="171450" indent="-171450">
              <a:buFont typeface="Arial" panose="020B0604020202020204" pitchFamily="34" charset="0"/>
              <a:buChar char="•"/>
            </a:pPr>
            <a:r>
              <a:rPr lang="en-US" baseline="0" dirty="0"/>
              <a:t>Confidentiality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5</a:t>
            </a:fld>
            <a:endParaRPr lang="en-US"/>
          </a:p>
        </p:txBody>
      </p:sp>
    </p:spTree>
    <p:extLst>
      <p:ext uri="{BB962C8B-B14F-4D97-AF65-F5344CB8AC3E}">
        <p14:creationId xmlns:p14="http://schemas.microsoft.com/office/powerpoint/2010/main" val="107525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Gita</a:t>
            </a:r>
          </a:p>
        </p:txBody>
      </p:sp>
      <p:sp>
        <p:nvSpPr>
          <p:cNvPr id="4" name="Slide Number Placeholder 3"/>
          <p:cNvSpPr>
            <a:spLocks noGrp="1"/>
          </p:cNvSpPr>
          <p:nvPr>
            <p:ph type="sldNum" sz="quarter" idx="5"/>
          </p:nvPr>
        </p:nvSpPr>
        <p:spPr/>
        <p:txBody>
          <a:bodyPr/>
          <a:lstStyle/>
          <a:p>
            <a:fld id="{EDAB13BD-31FE-ED47-9358-662A702F7DEA}" type="slidenum">
              <a:rPr lang="en-US" smtClean="0"/>
              <a:t>7</a:t>
            </a:fld>
            <a:endParaRPr lang="en-US"/>
          </a:p>
        </p:txBody>
      </p:sp>
    </p:spTree>
    <p:extLst>
      <p:ext uri="{BB962C8B-B14F-4D97-AF65-F5344CB8AC3E}">
        <p14:creationId xmlns:p14="http://schemas.microsoft.com/office/powerpoint/2010/main" val="405706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8</a:t>
            </a:fld>
            <a:endParaRPr lang="en-US"/>
          </a:p>
        </p:txBody>
      </p:sp>
    </p:spTree>
    <p:extLst>
      <p:ext uri="{BB962C8B-B14F-4D97-AF65-F5344CB8AC3E}">
        <p14:creationId xmlns:p14="http://schemas.microsoft.com/office/powerpoint/2010/main" val="96654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9</a:t>
            </a:fld>
            <a:endParaRPr lang="en-US"/>
          </a:p>
        </p:txBody>
      </p:sp>
    </p:spTree>
    <p:extLst>
      <p:ext uri="{BB962C8B-B14F-4D97-AF65-F5344CB8AC3E}">
        <p14:creationId xmlns:p14="http://schemas.microsoft.com/office/powerpoint/2010/main" val="168133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10</a:t>
            </a:fld>
            <a:endParaRPr lang="en-US"/>
          </a:p>
        </p:txBody>
      </p:sp>
    </p:spTree>
    <p:extLst>
      <p:ext uri="{BB962C8B-B14F-4D97-AF65-F5344CB8AC3E}">
        <p14:creationId xmlns:p14="http://schemas.microsoft.com/office/powerpoint/2010/main" val="329856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structural problems are compounded by schemas that we all </a:t>
            </a:r>
            <a:r>
              <a:rPr lang="en-US" dirty="0" err="1"/>
              <a:t>form.a</a:t>
            </a:r>
            <a:r>
              <a:rPr lang="en-US" dirty="0"/>
              <a:t>
Framework is rooted in psychology: here is a simplified overview.
Schemas are a way to think fast, and we need and rely on them on a daily basis.
Example is from a children’s book from 1950’s (read).
Vast majority of Americans hold implicit associations and stereotypes.
The Implicit Association Test:
A simple and convincing way to explore the effects of your own schemas.
</a:t>
            </a:r>
          </a:p>
          <a:p>
            <a:endParaRPr lang="en-US" dirty="0"/>
          </a:p>
        </p:txBody>
      </p:sp>
      <p:sp>
        <p:nvSpPr>
          <p:cNvPr id="4" name="Slide Number Placeholder 3"/>
          <p:cNvSpPr>
            <a:spLocks noGrp="1"/>
          </p:cNvSpPr>
          <p:nvPr>
            <p:ph type="sldNum" sz="quarter" idx="5"/>
          </p:nvPr>
        </p:nvSpPr>
        <p:spPr/>
        <p:txBody>
          <a:bodyPr/>
          <a:lstStyle/>
          <a:p>
            <a:fld id="{EDAB13BD-31FE-ED47-9358-662A702F7DEA}" type="slidenum">
              <a:rPr lang="en-US" smtClean="0"/>
              <a:t>11</a:t>
            </a:fld>
            <a:endParaRPr lang="en-US"/>
          </a:p>
        </p:txBody>
      </p:sp>
    </p:spTree>
    <p:extLst>
      <p:ext uri="{BB962C8B-B14F-4D97-AF65-F5344CB8AC3E}">
        <p14:creationId xmlns:p14="http://schemas.microsoft.com/office/powerpoint/2010/main" val="1416072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DD9D-1D26-5C7E-93FF-C7E410B6BC49}"/>
              </a:ext>
            </a:extLst>
          </p:cNvPr>
          <p:cNvSpPr>
            <a:spLocks noGrp="1"/>
          </p:cNvSpPr>
          <p:nvPr>
            <p:ph type="ctrTitle"/>
          </p:nvPr>
        </p:nvSpPr>
        <p:spPr>
          <a:xfrm>
            <a:off x="1524000" y="1234439"/>
            <a:ext cx="9144000" cy="227552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75CBED-BA67-47C0-002C-40E23D273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65DC62F-84AE-450E-4068-EF4E3881C30A}"/>
              </a:ext>
            </a:extLst>
          </p:cNvPr>
          <p:cNvPicPr>
            <a:picLocks noChangeAspect="1"/>
          </p:cNvPicPr>
          <p:nvPr userDrawn="1"/>
        </p:nvPicPr>
        <p:blipFill>
          <a:blip r:embed="rId2"/>
          <a:stretch>
            <a:fillRect/>
          </a:stretch>
        </p:blipFill>
        <p:spPr>
          <a:xfrm>
            <a:off x="762276" y="601205"/>
            <a:ext cx="1821898" cy="541158"/>
          </a:xfrm>
          <a:prstGeom prst="rect">
            <a:avLst/>
          </a:prstGeom>
        </p:spPr>
      </p:pic>
    </p:spTree>
    <p:extLst>
      <p:ext uri="{BB962C8B-B14F-4D97-AF65-F5344CB8AC3E}">
        <p14:creationId xmlns:p14="http://schemas.microsoft.com/office/powerpoint/2010/main" val="12951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80F5-9498-E821-D8D6-F4B7EF5654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3C1DF9-FE27-E389-D92A-4BDD3C8EC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80E4B-D122-EC1A-5480-E319D68575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4F09F2F-1485-8D2F-080F-310B221E65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F4145E-59C1-4BB0-EF5B-7D28DD429A16}"/>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7" name="Picture 6" descr="A red letter r on a black background&#10;&#10;Description automatically generated">
            <a:extLst>
              <a:ext uri="{FF2B5EF4-FFF2-40B4-BE49-F238E27FC236}">
                <a16:creationId xmlns:a16="http://schemas.microsoft.com/office/drawing/2014/main" id="{CCAF01A9-547A-C8BB-0879-E902D707221D}"/>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59755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8D7F1-B837-744D-210B-E2FE2666B7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8E1611-8EE5-8512-5A11-FA79F9455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BBBC9-A53D-4135-CFF8-5DA8DBD8D34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CE2A52E-70FF-899E-ACE6-8FB9EE8E71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1CE398-58A3-7AFA-2358-E6FBAD0F5971}"/>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7" name="Picture 6" descr="A red letter r on a black background&#10;&#10;Description automatically generated">
            <a:extLst>
              <a:ext uri="{FF2B5EF4-FFF2-40B4-BE49-F238E27FC236}">
                <a16:creationId xmlns:a16="http://schemas.microsoft.com/office/drawing/2014/main" id="{6A7A229A-A3C6-EE8C-E21F-E4BF08345465}"/>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41653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4540-C1CF-A013-BB96-CBB938F0E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ABF4A-9AB1-1961-C29D-093108ED31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1E0F7-17D3-544A-2A7A-C909368175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77E92BA-6A27-18C4-CDB3-1760AAA8DE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B3FCCE-D3F3-224D-D6F4-820A7DB59597}"/>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7" name="Picture 6" descr="A red letter r on a black background&#10;&#10;Description automatically generated">
            <a:extLst>
              <a:ext uri="{FF2B5EF4-FFF2-40B4-BE49-F238E27FC236}">
                <a16:creationId xmlns:a16="http://schemas.microsoft.com/office/drawing/2014/main" id="{70F4475C-70B1-671F-5823-FD3368A5D525}"/>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309829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F0AC-598A-1480-852E-5A5AE65FF8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72E8E-80FF-8068-8D2E-E8EDDFCF6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8A44B-1B87-029A-9528-562D7B07D8B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2980C5B-4585-A50B-0EDB-5C373D5BB1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DB604A-6EDC-11CD-39F8-000986E181E2}"/>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7" name="Picture 6" descr="A red letter r on a black background&#10;&#10;Description automatically generated">
            <a:extLst>
              <a:ext uri="{FF2B5EF4-FFF2-40B4-BE49-F238E27FC236}">
                <a16:creationId xmlns:a16="http://schemas.microsoft.com/office/drawing/2014/main" id="{3529A3C9-694E-AF0D-4771-4DB6750C07CA}"/>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16679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10CA-A024-18E4-1551-CBBC2A2C5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C7C662-4B24-7293-2D40-0D80B1903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582BA-F6DD-044A-BFD6-A5D36283AB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8BF7F-8339-A4AB-5E1D-3E8C3783BBD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740EB3-6EBC-3BB4-F7EF-512D62FB1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AAD56F-C9AA-EA06-FEE1-9EC0C338A9AA}"/>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9" name="Picture 8" descr="A red letter r on a black background&#10;&#10;Description automatically generated">
            <a:extLst>
              <a:ext uri="{FF2B5EF4-FFF2-40B4-BE49-F238E27FC236}">
                <a16:creationId xmlns:a16="http://schemas.microsoft.com/office/drawing/2014/main" id="{88E58852-29B9-3D14-7F4F-E603640C9798}"/>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9359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753C-857F-E0D3-4C6A-A4CED3106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64A07-A8C0-B601-458A-55E72458B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3F02F-0F95-E5BD-E893-05F98DF6B5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E446F-E7F4-FC62-BF49-D3B81CF93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00D3C-C128-F958-AAF9-26B9B8881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A40F60-194A-A0C7-5079-79C0E1BED6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894276B-0DBA-B2DD-89C1-388D760F68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6906209-A6CF-898B-1407-DC63CA47222B}"/>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10" name="Picture 9" descr="A red letter r on a black background&#10;&#10;Description automatically generated">
            <a:extLst>
              <a:ext uri="{FF2B5EF4-FFF2-40B4-BE49-F238E27FC236}">
                <a16:creationId xmlns:a16="http://schemas.microsoft.com/office/drawing/2014/main" id="{00309643-A374-9BAC-A40A-E311A6799945}"/>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289761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70F2-49AA-5BE0-EBF5-4004A7A965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12DDE-8532-A429-B9AE-19FB24CBCC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BA7D6BA-B1F8-4E8A-E39A-39AE9AD432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771CAA2-910A-AD75-11BF-1C54A698BACD}"/>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6" name="Picture 5" descr="A red letter r on a black background&#10;&#10;Description automatically generated">
            <a:extLst>
              <a:ext uri="{FF2B5EF4-FFF2-40B4-BE49-F238E27FC236}">
                <a16:creationId xmlns:a16="http://schemas.microsoft.com/office/drawing/2014/main" id="{AD920115-E178-9B63-243C-118FE80D93C4}"/>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27252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6B699-22AE-8EEE-5948-EE08E2A8AF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21F99F6A-70BE-AD00-3510-24ED701021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7F40511-03B3-65CE-55EB-92005CB5A6F5}"/>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6" name="Picture 5" descr="A red letter r on a black background&#10;&#10;Description automatically generated">
            <a:extLst>
              <a:ext uri="{FF2B5EF4-FFF2-40B4-BE49-F238E27FC236}">
                <a16:creationId xmlns:a16="http://schemas.microsoft.com/office/drawing/2014/main" id="{C288FEDD-8C4D-2029-31B5-4989BDA02DC3}"/>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303752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8077-4443-D0C6-6109-736F91EE9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4BF44F-5D8C-CECC-6428-C139EF944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0EB9B-6D2B-835E-9C75-2088C2E35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01B1A-9F80-FA01-7898-5AE06F07AD7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030F3A6-3E9D-74CB-A371-BB4E2B52D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0E3644-8B22-7E38-155C-1566CF410CCF}"/>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8" name="Picture 7" descr="A red letter r on a black background&#10;&#10;Description automatically generated">
            <a:extLst>
              <a:ext uri="{FF2B5EF4-FFF2-40B4-BE49-F238E27FC236}">
                <a16:creationId xmlns:a16="http://schemas.microsoft.com/office/drawing/2014/main" id="{E51230FF-9A57-D966-D4CD-783F2CABC957}"/>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127114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2B10-DBA2-ABDA-61E6-F60AE5C5A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FFDDF-C6A6-921B-30BB-F05D99C48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3A7FBB-1608-0F3A-5AE6-B490838BA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3A6AF-888D-7BEC-3694-C90B20F5C1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F1CBC6F-19E2-D4D1-DD66-DE5F718A3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EC1CFF-C760-E269-4CF7-23FC95CBECF5}"/>
              </a:ext>
            </a:extLst>
          </p:cNvPr>
          <p:cNvSpPr>
            <a:spLocks noGrp="1"/>
          </p:cNvSpPr>
          <p:nvPr>
            <p:ph type="sldNum" sz="quarter" idx="12"/>
          </p:nvPr>
        </p:nvSpPr>
        <p:spPr>
          <a:xfrm>
            <a:off x="11552444" y="6356350"/>
            <a:ext cx="555331" cy="365125"/>
          </a:xfrm>
          <a:prstGeom prst="rect">
            <a:avLst/>
          </a:prstGeom>
        </p:spPr>
        <p:txBody>
          <a:bodyPr/>
          <a:lstStyle/>
          <a:p>
            <a:fld id="{44C0E520-CB02-FE44-B9CA-49F8729EC252}" type="slidenum">
              <a:rPr lang="en-US" smtClean="0"/>
              <a:t>‹#›</a:t>
            </a:fld>
            <a:endParaRPr lang="en-US"/>
          </a:p>
        </p:txBody>
      </p:sp>
      <p:pic>
        <p:nvPicPr>
          <p:cNvPr id="8" name="Picture 7" descr="A red letter r on a black background&#10;&#10;Description automatically generated">
            <a:extLst>
              <a:ext uri="{FF2B5EF4-FFF2-40B4-BE49-F238E27FC236}">
                <a16:creationId xmlns:a16="http://schemas.microsoft.com/office/drawing/2014/main" id="{CACF0202-A3E3-C034-CAEC-BFD20D44282B}"/>
              </a:ext>
            </a:extLst>
          </p:cNvPr>
          <p:cNvPicPr>
            <a:picLocks noChangeAspect="1"/>
          </p:cNvPicPr>
          <p:nvPr userDrawn="1"/>
        </p:nvPicPr>
        <p:blipFill>
          <a:blip r:embed="rId2"/>
          <a:stretch>
            <a:fillRect/>
          </a:stretch>
        </p:blipFill>
        <p:spPr>
          <a:xfrm>
            <a:off x="11185707" y="6392127"/>
            <a:ext cx="369418" cy="274320"/>
          </a:xfrm>
          <a:prstGeom prst="rect">
            <a:avLst/>
          </a:prstGeom>
        </p:spPr>
      </p:pic>
    </p:spTree>
    <p:extLst>
      <p:ext uri="{BB962C8B-B14F-4D97-AF65-F5344CB8AC3E}">
        <p14:creationId xmlns:p14="http://schemas.microsoft.com/office/powerpoint/2010/main" val="273915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98615-7318-98AB-5F19-113D83E03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142A1-F84F-DB8F-523C-C855F2479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2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rocs.rutgers.edu/"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higherlogicdownload.s3.amazonaws.com/HERCJOBS/4855923b-56e0-d5e0-45cf-7481f90aaf54_file.pdf?AWSAccessKeyId=ASIAVRDO7IERD7IQ3K6G&amp;Expires=1707251786&amp;x-amz-security-token=IQoJb3JpZ2luX2VjEPz%2F%2F%2F%2F%2F%2F%2F%2F%2F%2FwEaCXVzLWVhc3QtMSJHMEUCIQDm4wvDQKHHGrecphxCRY5gyCNUQHYDZD85fQKOkZk2DQIgY883V3bNlKqNDpgi2rr%2FYXZ%2BvNNdXmfHiJ9hcTb0SI0qugUIxf%2F%2F%2F%2F%2F%2F%2F%2F%2F%2FARAAGgwzODAzMzczNDA3MDYiDGqqo3jYKzXBTZUybCqOBQ5oUlL82F6vvqGWB%2BuRQFg%2BLmKJJ3xZnxV%2BUyzY9FSHgSux9GmS8dYJ1V1W8xATHk1rc6bgFeU4KJupG%2B5Yn9v8CFHY85da3lf6W%2FF5N9YrRM54v%2BYQ8hH6vzOftJCa8WjSFGIv6HR4f8P7%2BIGuUrOOiZqRbNMequOrpNGao1jVHJBvtoJYyr08hJ1qZ9EiJ2i%2Fo2z2VzfrWwbIX%2B%2FAxFIA3qx6u3SLo9ZxHrfrwG3YSaLqtpwQYnPkbcOf%2Fw%2BHbzeteMwnI0mgV9g%2FcL4T3VlpvqK%2B5YDIJxUR3Gq5s%2BqHIOgZHY729pKRmkq5JyeO5%2BqFK93VscvwbqJaX%2FZUQK%2Fmn06pKzNwjIIGCb8rsmzAjQW5izegmpaQWmSF2YVjspFSoaylSpNk0mt8iixoAJjbADGNTN0JbpiXDomSFrmYxk2h8QKJkSfICk0wkSCMLYs1F2JU9I1abdL6R0EmdCeZzSPC22zspTJ8m%2BH7%2BQ34yHkUyOhsC9%2ByxTexiJKYn30eGA5%2FCVArQOD1MSR%2FHNsYYY1STHCGOBd4L5h%2F6lSt5rXlx1F98FtTC3bcmCreM2aXZ8kY9%2BZ3eSaKZJ%2B9YCkxQn3A1k%2FOnEyBAar0ZaLLvmU%2BqhcNTu7HGhGbG67eqqLGeD9JZyNLqGjk%2BIRy%2BveKOg8%2BEWVq3Vh6lywtlgRmSeyCWQoZ08aYPKOx8cNenM7xympFh3DJWvd17BxMOpIbG1mEyENnGmLCx4KULkAYPNDacu7euUA8f2C%2F2uNo%2B38JQts04jiylNzVLTexZqbRC2CjHCF15TRCgrnlq%2F9mfft%2F22Joa8w1b8c%2BU85Y6VdU3qbE4NzrbPvh18aD8zrDzwlag5ijOB0byIilwzCQjoquBjqxAdYrYRBItWdUlOIop6C%2ByHpEIHkoY4wbsybpe3m7WFo0o6fiPKq7bvcbTKg0M%2FN32UnSBtzbYZK4OSu%2FaJt%2FfVQHWkEaF0Xnb3aK3FTjlOIoF6dKRX8%2BFDSPw%2FK4f%2BazxU6UGP%2F1HpGtSXRxIc%2FckEBrCwQ%2BZ8JU7myndRqR4t71NPTUQAhK5IJ4%2BZ1ERqQ6lHixW8b8BToOIWEwZpEbs37KM4oaSoaZImB3gyoJWVITkw%3D%3D&amp;Signature=XW6mErQGw8PC966EviHYT5o0CN0%3D"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uhr.rutgers.edu/sites/default/files/userfiles/RecruitmentSelectionGuidelines.docx"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facultyaffairs.rbhs.rutgers.edu/wp-content/uploads/Minimum-Approval-Steps-Required-for-New-RBHS-Faculty-FINAL-07062023-mm.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member.hercjobs.org/recruitment/selection/faculty-search-committee-toolki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uhr.rutgers.edu/talent-acquisition/onboarding-managers-roadmap" TargetMode="External"/><Relationship Id="rId3" Type="http://schemas.openxmlformats.org/officeDocument/2006/relationships/hyperlink" Target="https://member.hercjobs.org/recruitment/selection/faculty-search-committee-toolkit" TargetMode="External"/><Relationship Id="rId7" Type="http://schemas.openxmlformats.org/officeDocument/2006/relationships/hyperlink" Target="http://rocs.rutgers.ed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facultyaffairs.rbhs.rutgers.edu/wp-content/uploads/faculty-appointments-manual-final-041620202.pdf" TargetMode="External"/><Relationship Id="rId5" Type="http://schemas.openxmlformats.org/officeDocument/2006/relationships/hyperlink" Target="https://higherlogicdownload.s3.amazonaws.com/HERCJOBS/4855923b-56e0-d5e0-45cf-7481f90aaf54_file.pdf?AWSAccessKeyId=ASIAVRDO7IERD7IQ3K6G&amp;Expires=1707251786&amp;x-amz-security-token=IQoJb3JpZ2luX2VjEPz%2F%2F%2F%2F%2F%2F%2F%2F%2F%2FwEaCXVzLWVhc3QtMSJHMEUCIQDm4wvDQKHHGrecphxCRY5gyCNUQHYDZD85fQKOkZk2DQIgY883V3bNlKqNDpgi2rr%2FYXZ%2BvNNdXmfHiJ9hcTb0SI0qugUIxf%2F%2F%2F%2F%2F%2F%2F%2F%2F%2FARAAGgwzODAzMzczNDA3MDYiDGqqo3jYKzXBTZUybCqOBQ5oUlL82F6vvqGWB%2BuRQFg%2BLmKJJ3xZnxV%2BUyzY9FSHgSux9GmS8dYJ1V1W8xATHk1rc6bgFeU4KJupG%2B5Yn9v8CFHY85da3lf6W%2FF5N9YrRM54v%2BYQ8hH6vzOftJCa8WjSFGIv6HR4f8P7%2BIGuUrOOiZqRbNMequOrpNGao1jVHJBvtoJYyr08hJ1qZ9EiJ2i%2Fo2z2VzfrWwbIX%2B%2FAxFIA3qx6u3SLo9ZxHrfrwG3YSaLqtpwQYnPkbcOf%2Fw%2BHbzeteMwnI0mgV9g%2FcL4T3VlpvqK%2B5YDIJxUR3Gq5s%2BqHIOgZHY729pKRmkq5JyeO5%2BqFK93VscvwbqJaX%2FZUQK%2Fmn06pKzNwjIIGCb8rsmzAjQW5izegmpaQWmSF2YVjspFSoaylSpNk0mt8iixoAJjbADGNTN0JbpiXDomSFrmYxk2h8QKJkSfICk0wkSCMLYs1F2JU9I1abdL6R0EmdCeZzSPC22zspTJ8m%2BH7%2BQ34yHkUyOhsC9%2ByxTexiJKYn30eGA5%2FCVArQOD1MSR%2FHNsYYY1STHCGOBd4L5h%2F6lSt5rXlx1F98FtTC3bcmCreM2aXZ8kY9%2BZ3eSaKZJ%2B9YCkxQn3A1k%2FOnEyBAar0ZaLLvmU%2BqhcNTu7HGhGbG67eqqLGeD9JZyNLqGjk%2BIRy%2BveKOg8%2BEWVq3Vh6lywtlgRmSeyCWQoZ08aYPKOx8cNenM7xympFh3DJWvd17BxMOpIbG1mEyENnGmLCx4KULkAYPNDacu7euUA8f2C%2F2uNo%2B38JQts04jiylNzVLTexZqbRC2CjHCF15TRCgrnlq%2F9mfft%2F22Joa8w1b8c%2BU85Y6VdU3qbE4NzrbPvh18aD8zrDzwlag5ijOB0byIilwzCQjoquBjqxAdYrYRBItWdUlOIop6C%2ByHpEIHkoY4wbsybpe3m7WFo0o6fiPKq7bvcbTKg0M%2FN32UnSBtzbYZK4OSu%2FaJt%2FfVQHWkEaF0Xnb3aK3FTjlOIoF6dKRX8%2BFDSPw%2FK4f%2BazxU6UGP%2F1HpGtSXRxIc%2FckEBrCwQ%2BZ8JU7myndRqR4t71NPTUQAhK5IJ4%2BZ1ERqQ6lHixW8b8BToOIWEwZpEbs37KM4oaSoaZImB3gyoJWVITkw%3D%3D&amp;Signature=XW6mErQGw8PC966EviHYT5o0CN0%3D" TargetMode="External"/><Relationship Id="rId4" Type="http://schemas.openxmlformats.org/officeDocument/2006/relationships/hyperlink" Target="https://member.hercjobs.org/recruitment/selection/search-committee-training-toolki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lambasa@rutgers.edu" TargetMode="External"/><Relationship Id="rId2" Type="http://schemas.openxmlformats.org/officeDocument/2006/relationships/hyperlink" Target="mailto:rbhsfacultyaffairs@ca.rutgers.edu" TargetMode="External"/><Relationship Id="rId1" Type="http://schemas.openxmlformats.org/officeDocument/2006/relationships/slideLayout" Target="../slideLayouts/slideLayout7.xml"/><Relationship Id="rId5" Type="http://schemas.openxmlformats.org/officeDocument/2006/relationships/hyperlink" Target="mailto:bocarsly@rutgers.edu" TargetMode="External"/><Relationship Id="rId4" Type="http://schemas.openxmlformats.org/officeDocument/2006/relationships/hyperlink" Target="mailto:jeffrey.carson@rutgers.edu"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1E6F-66C6-64F7-233D-7F5B6A5EF74D}"/>
              </a:ext>
            </a:extLst>
          </p:cNvPr>
          <p:cNvSpPr>
            <a:spLocks noGrp="1"/>
          </p:cNvSpPr>
          <p:nvPr>
            <p:ph type="ctrTitle"/>
          </p:nvPr>
        </p:nvSpPr>
        <p:spPr>
          <a:xfrm>
            <a:off x="1524000" y="2232919"/>
            <a:ext cx="9144000" cy="2392161"/>
          </a:xfrm>
        </p:spPr>
        <p:txBody>
          <a:bodyPr>
            <a:normAutofit fontScale="90000"/>
          </a:bodyPr>
          <a:lstStyle/>
          <a:p>
            <a:br>
              <a:rPr lang="en-US" sz="4900" b="1" dirty="0">
                <a:latin typeface="Arial" charset="0"/>
              </a:rPr>
            </a:br>
            <a:br>
              <a:rPr lang="en-US" sz="4900" b="1" dirty="0">
                <a:latin typeface="Arial" charset="0"/>
              </a:rPr>
            </a:br>
            <a:r>
              <a:rPr lang="en-US" sz="4900" b="1" dirty="0">
                <a:latin typeface="Arial headings"/>
              </a:rPr>
              <a:t>Rutgers Health</a:t>
            </a:r>
            <a:br>
              <a:rPr lang="en-US" sz="4900" b="1" dirty="0">
                <a:latin typeface="Arial headings"/>
              </a:rPr>
            </a:br>
            <a:r>
              <a:rPr lang="en-US" sz="4900" b="1" dirty="0">
                <a:latin typeface="Arial headings"/>
              </a:rPr>
              <a:t> Faculty Search Committee Training</a:t>
            </a:r>
            <a:br>
              <a:rPr lang="en-US" sz="2200" b="1" dirty="0">
                <a:latin typeface="Arial headings"/>
              </a:rPr>
            </a:br>
            <a:br>
              <a:rPr lang="en-US" b="1" dirty="0">
                <a:latin typeface="Arial headings"/>
              </a:rPr>
            </a:br>
            <a:r>
              <a:rPr lang="en-US" sz="2800" b="1" dirty="0">
                <a:latin typeface="Arial headings"/>
              </a:rPr>
              <a:t>Updated Summer 2025</a:t>
            </a:r>
            <a:endParaRPr lang="en-US" dirty="0">
              <a:latin typeface="Arial headings"/>
            </a:endParaRPr>
          </a:p>
        </p:txBody>
      </p:sp>
    </p:spTree>
    <p:extLst>
      <p:ext uri="{BB962C8B-B14F-4D97-AF65-F5344CB8AC3E}">
        <p14:creationId xmlns:p14="http://schemas.microsoft.com/office/powerpoint/2010/main" val="211244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C535FB-2FA6-0926-E402-78F008C8541E}"/>
              </a:ext>
            </a:extLst>
          </p:cNvPr>
          <p:cNvSpPr txBox="1"/>
          <p:nvPr/>
        </p:nvSpPr>
        <p:spPr>
          <a:xfrm>
            <a:off x="495000" y="128808"/>
            <a:ext cx="11201999" cy="1307346"/>
          </a:xfrm>
          <a:prstGeom prst="rect">
            <a:avLst/>
          </a:prstGeom>
          <a:noFill/>
        </p:spPr>
        <p:txBody>
          <a:bodyPr wrap="square" rtlCol="0">
            <a:spAutoFit/>
          </a:bodyPr>
          <a:lstStyle/>
          <a:p>
            <a:pPr algn="ctr">
              <a:lnSpc>
                <a:spcPct val="150000"/>
              </a:lnSpc>
            </a:pPr>
            <a:r>
              <a:rPr lang="en-US" sz="3600" b="1" kern="0" spc="-24" dirty="0">
                <a:solidFill>
                  <a:srgbClr val="151515"/>
                </a:solidFill>
                <a:latin typeface="Arial "/>
                <a:ea typeface="Poppins" pitchFamily="34" charset="-122"/>
                <a:cs typeface="Poppins" pitchFamily="34" charset="-120"/>
              </a:rPr>
              <a:t>Literature Example 2:</a:t>
            </a:r>
            <a:endParaRPr lang="en-US" sz="3600" dirty="0">
              <a:latin typeface="Arial "/>
            </a:endParaRPr>
          </a:p>
          <a:p>
            <a:pPr algn="ctr">
              <a:lnSpc>
                <a:spcPts val="2880"/>
              </a:lnSpc>
            </a:pPr>
            <a:r>
              <a:rPr lang="en-US" sz="3600" b="1" kern="0" spc="-24" dirty="0">
                <a:solidFill>
                  <a:srgbClr val="151515"/>
                </a:solidFill>
                <a:latin typeface="Arial "/>
                <a:ea typeface="Poppins" pitchFamily="34" charset="-122"/>
                <a:cs typeface="Poppins" pitchFamily="34" charset="-120"/>
              </a:rPr>
              <a:t>Evaluations of Grant Applications</a:t>
            </a:r>
            <a:endParaRPr lang="en-US" sz="3600" dirty="0">
              <a:latin typeface="Arial "/>
            </a:endParaRPr>
          </a:p>
        </p:txBody>
      </p:sp>
      <p:sp>
        <p:nvSpPr>
          <p:cNvPr id="8" name="TextBox 7">
            <a:extLst>
              <a:ext uri="{FF2B5EF4-FFF2-40B4-BE49-F238E27FC236}">
                <a16:creationId xmlns:a16="http://schemas.microsoft.com/office/drawing/2014/main" id="{6C75C936-C9C5-5029-5907-D80EDD1ACCBD}"/>
              </a:ext>
            </a:extLst>
          </p:cNvPr>
          <p:cNvSpPr txBox="1"/>
          <p:nvPr/>
        </p:nvSpPr>
        <p:spPr>
          <a:xfrm>
            <a:off x="3850942" y="1409756"/>
            <a:ext cx="4490113" cy="348813"/>
          </a:xfrm>
          <a:prstGeom prst="rect">
            <a:avLst/>
          </a:prstGeom>
          <a:noFill/>
        </p:spPr>
        <p:txBody>
          <a:bodyPr wrap="square" rtlCol="0">
            <a:spAutoFit/>
          </a:bodyPr>
          <a:lstStyle/>
          <a:p>
            <a:pPr algn="ctr">
              <a:lnSpc>
                <a:spcPts val="2025"/>
              </a:lnSpc>
            </a:pPr>
            <a:r>
              <a:rPr lang="en-US" sz="1800" b="0" dirty="0">
                <a:solidFill>
                  <a:srgbClr val="151515"/>
                </a:solidFill>
                <a:latin typeface="Arial" panose="020B0604020202020204" pitchFamily="34" charset="0"/>
                <a:ea typeface="Merriweather" pitchFamily="34" charset="-122"/>
                <a:cs typeface="Arial" panose="020B0604020202020204" pitchFamily="34" charset="0"/>
              </a:rPr>
              <a:t>Disparities in Grant Success</a:t>
            </a:r>
            <a:endParaRPr lang="en-US" sz="1800" dirty="0">
              <a:latin typeface="Arial" panose="020B0604020202020204" pitchFamily="34" charset="0"/>
              <a:cs typeface="Arial" panose="020B0604020202020204" pitchFamily="34" charset="0"/>
            </a:endParaRPr>
          </a:p>
        </p:txBody>
      </p:sp>
      <p:pic>
        <p:nvPicPr>
          <p:cNvPr id="10" name="Image 0" descr="https://pitch-assets-ccb95893-de3f-4266-973c-20049231b248.s3.eu-west-1.amazonaws.com/bf95cee8-204e-40ce-9ffa-3b21210485ee?pitch-bytes=10244&amp;pitch-content-type=image%2Fpng">
            <a:extLst>
              <a:ext uri="{FF2B5EF4-FFF2-40B4-BE49-F238E27FC236}">
                <a16:creationId xmlns:a16="http://schemas.microsoft.com/office/drawing/2014/main" id="{1BCB3D10-9CD5-F7DE-3F3B-790A491071F8}"/>
              </a:ext>
            </a:extLst>
          </p:cNvPr>
          <p:cNvPicPr>
            <a:picLocks noChangeAspect="1"/>
          </p:cNvPicPr>
          <p:nvPr/>
        </p:nvPicPr>
        <p:blipFill>
          <a:blip r:embed="rId3"/>
          <a:srcRect/>
          <a:stretch/>
        </p:blipFill>
        <p:spPr>
          <a:xfrm>
            <a:off x="429066" y="1971732"/>
            <a:ext cx="6037049" cy="4153718"/>
          </a:xfrm>
          <a:prstGeom prst="rect">
            <a:avLst/>
          </a:prstGeom>
        </p:spPr>
      </p:pic>
      <p:sp>
        <p:nvSpPr>
          <p:cNvPr id="11" name="TextBox 10">
            <a:extLst>
              <a:ext uri="{FF2B5EF4-FFF2-40B4-BE49-F238E27FC236}">
                <a16:creationId xmlns:a16="http://schemas.microsoft.com/office/drawing/2014/main" id="{43E6F6A0-979B-0C34-D178-07EC8771CF52}"/>
              </a:ext>
            </a:extLst>
          </p:cNvPr>
          <p:cNvSpPr txBox="1"/>
          <p:nvPr/>
        </p:nvSpPr>
        <p:spPr>
          <a:xfrm>
            <a:off x="6933460" y="2309653"/>
            <a:ext cx="4829474" cy="3477875"/>
          </a:xfrm>
          <a:prstGeom prst="rect">
            <a:avLst/>
          </a:prstGeom>
          <a:noFill/>
        </p:spPr>
        <p:txBody>
          <a:bodyPr wrap="square" rtlCol="0">
            <a:spAutoFit/>
          </a:bodyPr>
          <a:lstStyle/>
          <a:p>
            <a:pPr marL="342900" indent="-342900" algn="l">
              <a:buSzPct val="100000"/>
              <a:buFont typeface="Wingdings" panose="05000000000000000000" pitchFamily="2" charset="2"/>
              <a:buChar char="Ø"/>
            </a:pPr>
            <a:r>
              <a:rPr lang="en-US" sz="2000" b="0" dirty="0">
                <a:solidFill>
                  <a:srgbClr val="151515"/>
                </a:solidFill>
                <a:latin typeface="Arial "/>
                <a:ea typeface="Poppins" pitchFamily="34" charset="-122"/>
                <a:cs typeface="Poppins" pitchFamily="34" charset="-120"/>
              </a:rPr>
              <a:t>83,188 NIH grant applications from 40,069 individuals from 2000-2006.</a:t>
            </a:r>
          </a:p>
          <a:p>
            <a:pPr marL="342900" indent="-342900" algn="l">
              <a:buSzPct val="100000"/>
              <a:buFont typeface="Wingdings" panose="05000000000000000000" pitchFamily="2" charset="2"/>
              <a:buChar char="Ø"/>
            </a:pPr>
            <a:endParaRPr lang="en-US" sz="2000" b="0" dirty="0">
              <a:solidFill>
                <a:srgbClr val="151515"/>
              </a:solidFill>
              <a:latin typeface="Arial "/>
              <a:ea typeface="Poppins" pitchFamily="34" charset="-122"/>
              <a:cs typeface="Poppins" pitchFamily="34" charset="-120"/>
            </a:endParaRPr>
          </a:p>
          <a:p>
            <a:pPr marL="342900" indent="-342900" algn="l">
              <a:buSzPct val="100000"/>
              <a:buFont typeface="Wingdings" panose="05000000000000000000" pitchFamily="2" charset="2"/>
              <a:buChar char="Ø"/>
            </a:pPr>
            <a:r>
              <a:rPr lang="en-US" sz="2000" b="0" dirty="0">
                <a:solidFill>
                  <a:srgbClr val="151515"/>
                </a:solidFill>
                <a:latin typeface="Arial "/>
                <a:ea typeface="Poppins" pitchFamily="34" charset="-122"/>
                <a:cs typeface="Poppins" pitchFamily="34" charset="-120"/>
              </a:rPr>
              <a:t>Differences in funding rate remained after controlling for education and training, previous NIH experience, research productivity, and other relevant factors.</a:t>
            </a:r>
          </a:p>
          <a:p>
            <a:pPr marL="342900" indent="-342900" algn="l">
              <a:buSzPct val="100000"/>
              <a:buFont typeface="Wingdings" panose="05000000000000000000" pitchFamily="2" charset="2"/>
              <a:buChar char="Ø"/>
            </a:pPr>
            <a:endParaRPr lang="en-US" sz="2000" dirty="0">
              <a:latin typeface="Arial "/>
            </a:endParaRPr>
          </a:p>
          <a:p>
            <a:pPr marL="342900" indent="-342900" algn="l">
              <a:buSzPct val="100000"/>
              <a:buFont typeface="Wingdings" panose="05000000000000000000" pitchFamily="2" charset="2"/>
              <a:buChar char="Ø"/>
            </a:pPr>
            <a:r>
              <a:rPr lang="en-US" sz="2000" b="0" dirty="0">
                <a:solidFill>
                  <a:srgbClr val="151515"/>
                </a:solidFill>
                <a:latin typeface="Arial "/>
                <a:ea typeface="Poppins" pitchFamily="34" charset="-122"/>
                <a:cs typeface="Poppins" pitchFamily="34" charset="-120"/>
              </a:rPr>
              <a:t>Results led to major review and reform of processes by NIH.</a:t>
            </a:r>
            <a:endParaRPr lang="en-US" sz="2000" dirty="0">
              <a:latin typeface="Arial "/>
            </a:endParaRPr>
          </a:p>
        </p:txBody>
      </p:sp>
      <p:sp>
        <p:nvSpPr>
          <p:cNvPr id="13" name="Text 5">
            <a:extLst>
              <a:ext uri="{FF2B5EF4-FFF2-40B4-BE49-F238E27FC236}">
                <a16:creationId xmlns:a16="http://schemas.microsoft.com/office/drawing/2014/main" id="{5941B1B0-BDDD-08F6-12E5-F842CF5C02D1}"/>
              </a:ext>
            </a:extLst>
          </p:cNvPr>
          <p:cNvSpPr/>
          <p:nvPr/>
        </p:nvSpPr>
        <p:spPr>
          <a:xfrm>
            <a:off x="905854" y="6125450"/>
            <a:ext cx="9474990" cy="650057"/>
          </a:xfrm>
          <a:prstGeom prst="rect">
            <a:avLst/>
          </a:prstGeom>
          <a:noFill/>
          <a:ln/>
        </p:spPr>
        <p:txBody>
          <a:bodyPr wrap="square" lIns="0" tIns="0" rIns="0" bIns="0" rtlCol="0" anchor="t"/>
          <a:lstStyle/>
          <a:p>
            <a:pPr algn="l"/>
            <a:r>
              <a:rPr lang="en-US" b="0" dirty="0">
                <a:solidFill>
                  <a:schemeClr val="tx1">
                    <a:lumMod val="50000"/>
                    <a:lumOff val="50000"/>
                  </a:schemeClr>
                </a:solidFill>
                <a:latin typeface="+mj-lt"/>
                <a:ea typeface="Arimo" pitchFamily="34" charset="-122"/>
                <a:cs typeface="Arial" panose="020B0604020202020204" pitchFamily="34" charset="0"/>
              </a:rPr>
              <a:t>Sources: Ginther et al., (2011). </a:t>
            </a:r>
            <a:r>
              <a:rPr lang="en-US" b="0" i="1" dirty="0">
                <a:solidFill>
                  <a:schemeClr val="tx1">
                    <a:lumMod val="50000"/>
                    <a:lumOff val="50000"/>
                  </a:schemeClr>
                </a:solidFill>
                <a:latin typeface="+mj-lt"/>
                <a:ea typeface="Merriweather" pitchFamily="34" charset="-122"/>
                <a:cs typeface="Arial" panose="020B0604020202020204" pitchFamily="34" charset="0"/>
              </a:rPr>
              <a:t>Science</a:t>
            </a:r>
            <a:r>
              <a:rPr lang="en-US" b="0" dirty="0">
                <a:solidFill>
                  <a:schemeClr val="tx1">
                    <a:lumMod val="50000"/>
                    <a:lumOff val="50000"/>
                  </a:schemeClr>
                </a:solidFill>
                <a:latin typeface="+mj-lt"/>
                <a:ea typeface="Merriweather" pitchFamily="34" charset="-122"/>
                <a:cs typeface="Arial" panose="020B0604020202020204" pitchFamily="34" charset="0"/>
              </a:rPr>
              <a:t>, </a:t>
            </a:r>
            <a:r>
              <a:rPr lang="en-US" b="0" i="1" dirty="0">
                <a:solidFill>
                  <a:schemeClr val="tx1">
                    <a:lumMod val="50000"/>
                    <a:lumOff val="50000"/>
                  </a:schemeClr>
                </a:solidFill>
                <a:latin typeface="+mj-lt"/>
                <a:ea typeface="Merriweather" pitchFamily="34" charset="-122"/>
                <a:cs typeface="Arial" panose="020B0604020202020204" pitchFamily="34" charset="0"/>
              </a:rPr>
              <a:t>333, </a:t>
            </a:r>
            <a:r>
              <a:rPr lang="en-US" b="0" dirty="0">
                <a:solidFill>
                  <a:schemeClr val="tx1">
                    <a:lumMod val="50000"/>
                    <a:lumOff val="50000"/>
                  </a:schemeClr>
                </a:solidFill>
                <a:latin typeface="+mj-lt"/>
                <a:ea typeface="Merriweather" pitchFamily="34" charset="-122"/>
                <a:cs typeface="Arial" panose="020B0604020202020204" pitchFamily="34" charset="0"/>
              </a:rPr>
              <a:t>1015-1019</a:t>
            </a:r>
            <a:r>
              <a:rPr lang="en-US" dirty="0">
                <a:solidFill>
                  <a:schemeClr val="tx1">
                    <a:lumMod val="50000"/>
                    <a:lumOff val="50000"/>
                  </a:schemeClr>
                </a:solidFill>
                <a:latin typeface="+mj-lt"/>
                <a:ea typeface="Merriweather" pitchFamily="34" charset="-122"/>
                <a:cs typeface="Arial" panose="020B0604020202020204" pitchFamily="34" charset="0"/>
              </a:rPr>
              <a:t>; </a:t>
            </a:r>
            <a:r>
              <a:rPr lang="en-US" b="0" dirty="0" err="1">
                <a:solidFill>
                  <a:schemeClr val="tx1">
                    <a:lumMod val="50000"/>
                    <a:lumOff val="50000"/>
                  </a:schemeClr>
                </a:solidFill>
                <a:latin typeface="+mj-lt"/>
                <a:ea typeface="Arimo" pitchFamily="34" charset="-122"/>
                <a:cs typeface="Arial" panose="020B0604020202020204" pitchFamily="34" charset="0"/>
              </a:rPr>
              <a:t>Wenneras</a:t>
            </a:r>
            <a:r>
              <a:rPr lang="en-US" b="0" dirty="0">
                <a:solidFill>
                  <a:schemeClr val="tx1">
                    <a:lumMod val="50000"/>
                    <a:lumOff val="50000"/>
                  </a:schemeClr>
                </a:solidFill>
                <a:latin typeface="+mj-lt"/>
                <a:ea typeface="Arimo" pitchFamily="34" charset="-122"/>
                <a:cs typeface="Arial" panose="020B0604020202020204" pitchFamily="34" charset="0"/>
              </a:rPr>
              <a:t> &amp; Wold (1997). </a:t>
            </a:r>
            <a:r>
              <a:rPr lang="en-US" b="0" i="1" dirty="0">
                <a:solidFill>
                  <a:schemeClr val="tx1">
                    <a:lumMod val="50000"/>
                    <a:lumOff val="50000"/>
                  </a:schemeClr>
                </a:solidFill>
                <a:latin typeface="+mj-lt"/>
                <a:ea typeface="Merriweather" pitchFamily="34" charset="-122"/>
                <a:cs typeface="Arial" panose="020B0604020202020204" pitchFamily="34" charset="0"/>
              </a:rPr>
              <a:t>Nature</a:t>
            </a:r>
            <a:r>
              <a:rPr lang="en-US" b="0" dirty="0">
                <a:solidFill>
                  <a:schemeClr val="tx1">
                    <a:lumMod val="50000"/>
                    <a:lumOff val="50000"/>
                  </a:schemeClr>
                </a:solidFill>
                <a:latin typeface="+mj-lt"/>
                <a:ea typeface="Merriweather" pitchFamily="34" charset="-122"/>
                <a:cs typeface="Arial" panose="020B0604020202020204" pitchFamily="34" charset="0"/>
              </a:rPr>
              <a:t>, </a:t>
            </a:r>
            <a:r>
              <a:rPr lang="en-US" b="0" i="1" dirty="0">
                <a:solidFill>
                  <a:schemeClr val="tx1">
                    <a:lumMod val="50000"/>
                    <a:lumOff val="50000"/>
                  </a:schemeClr>
                </a:solidFill>
                <a:latin typeface="+mj-lt"/>
                <a:ea typeface="Merriweather" pitchFamily="34" charset="-122"/>
                <a:cs typeface="Arial" panose="020B0604020202020204" pitchFamily="34" charset="0"/>
              </a:rPr>
              <a:t>387, </a:t>
            </a:r>
            <a:r>
              <a:rPr lang="en-US" b="0" dirty="0">
                <a:solidFill>
                  <a:schemeClr val="tx1">
                    <a:lumMod val="50000"/>
                    <a:lumOff val="50000"/>
                  </a:schemeClr>
                </a:solidFill>
                <a:latin typeface="+mj-lt"/>
                <a:ea typeface="Merriweather" pitchFamily="34" charset="-122"/>
                <a:cs typeface="Arial" panose="020B0604020202020204" pitchFamily="34" charset="0"/>
              </a:rPr>
              <a:t>341-343 (classic study on gender bias in grants) </a:t>
            </a:r>
            <a:endParaRPr lang="en-US" dirty="0">
              <a:solidFill>
                <a:schemeClr val="tx1">
                  <a:lumMod val="50000"/>
                  <a:lumOff val="50000"/>
                </a:schemeClr>
              </a:solidFill>
              <a:latin typeface="+mj-lt"/>
              <a:cs typeface="Arial" panose="020B0604020202020204" pitchFamily="34" charset="0"/>
            </a:endParaRPr>
          </a:p>
        </p:txBody>
      </p:sp>
      <p:sp>
        <p:nvSpPr>
          <p:cNvPr id="3" name="Slide Number Placeholder 2">
            <a:extLst>
              <a:ext uri="{FF2B5EF4-FFF2-40B4-BE49-F238E27FC236}">
                <a16:creationId xmlns:a16="http://schemas.microsoft.com/office/drawing/2014/main" id="{A3628D23-27BF-F39E-DED5-215F698561E2}"/>
              </a:ext>
            </a:extLst>
          </p:cNvPr>
          <p:cNvSpPr>
            <a:spLocks noGrp="1"/>
          </p:cNvSpPr>
          <p:nvPr>
            <p:ph type="sldNum" sz="quarter" idx="12"/>
          </p:nvPr>
        </p:nvSpPr>
        <p:spPr/>
        <p:txBody>
          <a:bodyPr/>
          <a:lstStyle/>
          <a:p>
            <a:fld id="{44C0E520-CB02-FE44-B9CA-49F8729EC252}" type="slidenum">
              <a:rPr lang="en-US" smtClean="0"/>
              <a:t>10</a:t>
            </a:fld>
            <a:endParaRPr lang="en-US"/>
          </a:p>
        </p:txBody>
      </p:sp>
    </p:spTree>
    <p:extLst>
      <p:ext uri="{BB962C8B-B14F-4D97-AF65-F5344CB8AC3E}">
        <p14:creationId xmlns:p14="http://schemas.microsoft.com/office/powerpoint/2010/main" val="251107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834BE6-D287-3374-5602-C57BC7B96A36}"/>
              </a:ext>
            </a:extLst>
          </p:cNvPr>
          <p:cNvSpPr txBox="1"/>
          <p:nvPr/>
        </p:nvSpPr>
        <p:spPr>
          <a:xfrm>
            <a:off x="141434" y="501650"/>
            <a:ext cx="11909131" cy="958660"/>
          </a:xfrm>
          <a:prstGeom prst="rect">
            <a:avLst/>
          </a:prstGeom>
          <a:noFill/>
        </p:spPr>
        <p:txBody>
          <a:bodyPr wrap="square" rtlCol="0">
            <a:spAutoFit/>
          </a:bodyPr>
          <a:lstStyle/>
          <a:p>
            <a:pPr algn="ctr">
              <a:lnSpc>
                <a:spcPts val="3600"/>
              </a:lnSpc>
            </a:pPr>
            <a:r>
              <a:rPr lang="en-US" sz="4000" b="1" kern="0" spc="-24" dirty="0">
                <a:solidFill>
                  <a:srgbClr val="151515"/>
                </a:solidFill>
                <a:latin typeface="Arial "/>
                <a:ea typeface="Poppins" pitchFamily="34" charset="-122"/>
                <a:cs typeface="Poppins" panose="00000500000000000000" pitchFamily="2" charset="0"/>
              </a:rPr>
              <a:t>Example 3: Who Gets Cited</a:t>
            </a:r>
            <a:endParaRPr lang="en-US" sz="4000" dirty="0">
              <a:latin typeface="Arial "/>
              <a:cs typeface="Poppins" panose="00000500000000000000" pitchFamily="2" charset="0"/>
            </a:endParaRPr>
          </a:p>
          <a:p>
            <a:pPr algn="ctr">
              <a:lnSpc>
                <a:spcPts val="3600"/>
              </a:lnSpc>
            </a:pPr>
            <a:r>
              <a:rPr lang="en-US" sz="2000" b="1" kern="0" spc="-24" dirty="0">
                <a:solidFill>
                  <a:srgbClr val="151515"/>
                </a:solidFill>
                <a:latin typeface="Arial "/>
                <a:ea typeface="Poppins" pitchFamily="34" charset="-122"/>
                <a:cs typeface="Poppins" panose="00000500000000000000" pitchFamily="2" charset="0"/>
              </a:rPr>
              <a:t>No Matter Who Led the Research</a:t>
            </a:r>
            <a:endParaRPr lang="en-US" sz="2000" dirty="0">
              <a:latin typeface="Arial "/>
              <a:cs typeface="Poppins" panose="00000500000000000000" pitchFamily="2" charset="0"/>
            </a:endParaRPr>
          </a:p>
        </p:txBody>
      </p:sp>
      <p:pic>
        <p:nvPicPr>
          <p:cNvPr id="5" name="Image 0" descr="https://pitch-assets-ccb95893-de3f-4266-973c-20049231b248.s3.eu-west-1.amazonaws.com/817aa051-b700-489c-8ff2-b86a0ca6f35b?pitch-bytes=72546&amp;pitch-content-type=image%2Fjpeg">
            <a:extLst>
              <a:ext uri="{FF2B5EF4-FFF2-40B4-BE49-F238E27FC236}">
                <a16:creationId xmlns:a16="http://schemas.microsoft.com/office/drawing/2014/main" id="{C0F43632-0E84-8324-64A8-6FEBD9072B3E}"/>
              </a:ext>
            </a:extLst>
          </p:cNvPr>
          <p:cNvPicPr>
            <a:picLocks noChangeAspect="1"/>
          </p:cNvPicPr>
          <p:nvPr/>
        </p:nvPicPr>
        <p:blipFill>
          <a:blip r:embed="rId3"/>
          <a:srcRect/>
          <a:stretch/>
        </p:blipFill>
        <p:spPr>
          <a:xfrm>
            <a:off x="943970" y="1699362"/>
            <a:ext cx="5444130" cy="4276726"/>
          </a:xfrm>
          <a:prstGeom prst="rect">
            <a:avLst/>
          </a:prstGeom>
        </p:spPr>
      </p:pic>
      <p:sp>
        <p:nvSpPr>
          <p:cNvPr id="6" name="TextBox 5">
            <a:extLst>
              <a:ext uri="{FF2B5EF4-FFF2-40B4-BE49-F238E27FC236}">
                <a16:creationId xmlns:a16="http://schemas.microsoft.com/office/drawing/2014/main" id="{A3B5F816-61FF-5818-A2D3-8A3EC647840D}"/>
              </a:ext>
            </a:extLst>
          </p:cNvPr>
          <p:cNvSpPr txBox="1"/>
          <p:nvPr/>
        </p:nvSpPr>
        <p:spPr>
          <a:xfrm>
            <a:off x="6606435" y="2452730"/>
            <a:ext cx="5444130" cy="2769989"/>
          </a:xfrm>
          <a:prstGeom prst="rect">
            <a:avLst/>
          </a:prstGeom>
          <a:noFill/>
        </p:spPr>
        <p:txBody>
          <a:bodyPr wrap="square" rtlCol="0">
            <a:spAutoFit/>
          </a:bodyPr>
          <a:lstStyle/>
          <a:p>
            <a:pPr marL="342900" indent="-342900" algn="l">
              <a:spcAft>
                <a:spcPts val="1200"/>
              </a:spcAft>
              <a:buSzPct val="100000"/>
              <a:buFont typeface="Wingdings" panose="05000000000000000000" pitchFamily="2" charset="2"/>
              <a:buChar char="Ø"/>
            </a:pPr>
            <a:r>
              <a:rPr lang="en-US" sz="2200" b="0" dirty="0">
                <a:solidFill>
                  <a:srgbClr val="151515"/>
                </a:solidFill>
                <a:latin typeface="Arial" panose="020B0604020202020204" pitchFamily="34" charset="0"/>
                <a:ea typeface="Merriweather" pitchFamily="34" charset="-122"/>
                <a:cs typeface="Arial" panose="020B0604020202020204" pitchFamily="34" charset="0"/>
              </a:rPr>
              <a:t>Citation patterns favor male authors</a:t>
            </a:r>
            <a:endParaRPr lang="en-US" sz="2200" dirty="0">
              <a:latin typeface="Arial" panose="020B0604020202020204" pitchFamily="34" charset="0"/>
              <a:cs typeface="Arial" panose="020B0604020202020204" pitchFamily="34" charset="0"/>
            </a:endParaRPr>
          </a:p>
          <a:p>
            <a:pPr marL="342900" indent="-342900" algn="l">
              <a:spcAft>
                <a:spcPts val="1200"/>
              </a:spcAft>
              <a:buSzPct val="100000"/>
              <a:buFont typeface="Wingdings" panose="05000000000000000000" pitchFamily="2" charset="2"/>
              <a:buChar char="Ø"/>
            </a:pPr>
            <a:r>
              <a:rPr lang="en-US" sz="2200" b="0" dirty="0">
                <a:solidFill>
                  <a:srgbClr val="151515"/>
                </a:solidFill>
                <a:latin typeface="Arial" panose="020B0604020202020204" pitchFamily="34" charset="0"/>
                <a:ea typeface="Merriweather" pitchFamily="34" charset="-122"/>
                <a:cs typeface="Arial" panose="020B0604020202020204" pitchFamily="34" charset="0"/>
              </a:rPr>
              <a:t>Female authors in key positions cited less than similarly situated male authors</a:t>
            </a:r>
            <a:endParaRPr lang="en-US" sz="2200" dirty="0">
              <a:latin typeface="Arial" panose="020B0604020202020204" pitchFamily="34" charset="0"/>
              <a:cs typeface="Arial" panose="020B0604020202020204" pitchFamily="34" charset="0"/>
            </a:endParaRPr>
          </a:p>
          <a:p>
            <a:pPr marL="342900" indent="-342900" algn="l">
              <a:spcAft>
                <a:spcPts val="1200"/>
              </a:spcAft>
              <a:buSzPct val="100000"/>
              <a:buFont typeface="Wingdings" panose="05000000000000000000" pitchFamily="2" charset="2"/>
              <a:buChar char="Ø"/>
            </a:pPr>
            <a:r>
              <a:rPr lang="en-US" sz="2200" b="0" dirty="0">
                <a:solidFill>
                  <a:srgbClr val="151515"/>
                </a:solidFill>
                <a:latin typeface="Arial" panose="020B0604020202020204" pitchFamily="34" charset="0"/>
                <a:ea typeface="Merriweather" pitchFamily="34" charset="-122"/>
                <a:cs typeface="Arial" panose="020B0604020202020204" pitchFamily="34" charset="0"/>
              </a:rPr>
              <a:t>Author names inferred to be male were given higher ratings and viewed as more scientific</a:t>
            </a:r>
            <a:endParaRPr lang="en-US" sz="2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232751-0A68-2F39-7C30-685521B3EAFC}"/>
              </a:ext>
            </a:extLst>
          </p:cNvPr>
          <p:cNvSpPr txBox="1"/>
          <p:nvPr/>
        </p:nvSpPr>
        <p:spPr>
          <a:xfrm>
            <a:off x="791570" y="6215141"/>
            <a:ext cx="6093724" cy="369332"/>
          </a:xfrm>
          <a:prstGeom prst="rect">
            <a:avLst/>
          </a:prstGeom>
          <a:noFill/>
        </p:spPr>
        <p:txBody>
          <a:bodyPr wrap="square">
            <a:spAutoFit/>
          </a:bodyPr>
          <a:lstStyle/>
          <a:p>
            <a:r>
              <a:rPr lang="en-US" b="0" dirty="0">
                <a:solidFill>
                  <a:schemeClr val="tx1">
                    <a:lumMod val="50000"/>
                    <a:lumOff val="50000"/>
                  </a:schemeClr>
                </a:solidFill>
                <a:latin typeface="+mj-lt"/>
                <a:ea typeface="Arimo" pitchFamily="34" charset="-122"/>
                <a:cs typeface="Arimo" pitchFamily="34" charset="-120"/>
              </a:rPr>
              <a:t>Sources: Larivière et al. (2013); Maliniak et al. (2013)</a:t>
            </a:r>
            <a:endParaRPr lang="en-US" dirty="0">
              <a:solidFill>
                <a:schemeClr val="tx1">
                  <a:lumMod val="50000"/>
                  <a:lumOff val="50000"/>
                </a:schemeClr>
              </a:solidFill>
              <a:latin typeface="+mj-lt"/>
            </a:endParaRPr>
          </a:p>
        </p:txBody>
      </p:sp>
      <p:sp>
        <p:nvSpPr>
          <p:cNvPr id="4" name="Slide Number Placeholder 3">
            <a:extLst>
              <a:ext uri="{FF2B5EF4-FFF2-40B4-BE49-F238E27FC236}">
                <a16:creationId xmlns:a16="http://schemas.microsoft.com/office/drawing/2014/main" id="{76F797CD-2CBA-F244-75A9-636EFD67BC6A}"/>
              </a:ext>
            </a:extLst>
          </p:cNvPr>
          <p:cNvSpPr>
            <a:spLocks noGrp="1"/>
          </p:cNvSpPr>
          <p:nvPr>
            <p:ph type="sldNum" sz="quarter" idx="12"/>
          </p:nvPr>
        </p:nvSpPr>
        <p:spPr/>
        <p:txBody>
          <a:bodyPr/>
          <a:lstStyle/>
          <a:p>
            <a:fld id="{44C0E520-CB02-FE44-B9CA-49F8729EC252}" type="slidenum">
              <a:rPr lang="en-US" smtClean="0"/>
              <a:t>11</a:t>
            </a:fld>
            <a:endParaRPr lang="en-US"/>
          </a:p>
        </p:txBody>
      </p:sp>
    </p:spTree>
    <p:extLst>
      <p:ext uri="{BB962C8B-B14F-4D97-AF65-F5344CB8AC3E}">
        <p14:creationId xmlns:p14="http://schemas.microsoft.com/office/powerpoint/2010/main" val="350646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7F6BFE-9B03-4C73-3598-CD3788F4BFC3}"/>
              </a:ext>
            </a:extLst>
          </p:cNvPr>
          <p:cNvSpPr txBox="1"/>
          <p:nvPr/>
        </p:nvSpPr>
        <p:spPr>
          <a:xfrm>
            <a:off x="439003" y="246282"/>
            <a:ext cx="10085696" cy="555345"/>
          </a:xfrm>
          <a:prstGeom prst="rect">
            <a:avLst/>
          </a:prstGeom>
          <a:noFill/>
        </p:spPr>
        <p:txBody>
          <a:bodyPr wrap="square" rtlCol="0">
            <a:spAutoFit/>
          </a:bodyPr>
          <a:lstStyle/>
          <a:p>
            <a:pPr algn="ctr">
              <a:lnSpc>
                <a:spcPts val="3600"/>
              </a:lnSpc>
            </a:pPr>
            <a:r>
              <a:rPr lang="en-US" sz="4000" b="1" kern="0" spc="-24" dirty="0">
                <a:solidFill>
                  <a:srgbClr val="151515"/>
                </a:solidFill>
                <a:latin typeface="Arial "/>
                <a:ea typeface="Poppins" pitchFamily="34" charset="-122"/>
                <a:cs typeface="Poppins" pitchFamily="34" charset="-120"/>
              </a:rPr>
              <a:t>Example 4: Teaching evaluations</a:t>
            </a:r>
            <a:endParaRPr lang="en-US" sz="4000" dirty="0">
              <a:latin typeface="Arial "/>
            </a:endParaRPr>
          </a:p>
        </p:txBody>
      </p:sp>
      <p:sp>
        <p:nvSpPr>
          <p:cNvPr id="4" name="TextBox 3">
            <a:extLst>
              <a:ext uri="{FF2B5EF4-FFF2-40B4-BE49-F238E27FC236}">
                <a16:creationId xmlns:a16="http://schemas.microsoft.com/office/drawing/2014/main" id="{A5BC5CDD-6D29-0790-BDF6-1E7226FE822E}"/>
              </a:ext>
            </a:extLst>
          </p:cNvPr>
          <p:cNvSpPr txBox="1"/>
          <p:nvPr/>
        </p:nvSpPr>
        <p:spPr>
          <a:xfrm>
            <a:off x="1319782" y="2075050"/>
            <a:ext cx="3862316" cy="784830"/>
          </a:xfrm>
          <a:prstGeom prst="rect">
            <a:avLst/>
          </a:prstGeom>
          <a:noFill/>
        </p:spPr>
        <p:txBody>
          <a:bodyPr wrap="square" rtlCol="0">
            <a:spAutoFit/>
          </a:bodyPr>
          <a:lstStyle/>
          <a:p>
            <a:pPr algn="ctr">
              <a:lnSpc>
                <a:spcPts val="2700"/>
              </a:lnSpc>
            </a:pPr>
            <a:r>
              <a:rPr lang="en-US" sz="2400" b="0" dirty="0">
                <a:solidFill>
                  <a:srgbClr val="151515"/>
                </a:solidFill>
                <a:latin typeface="Arial" panose="020B0604020202020204" pitchFamily="34" charset="0"/>
                <a:ea typeface="Merriweather" pitchFamily="34" charset="-122"/>
                <a:cs typeface="Arial" panose="020B0604020202020204" pitchFamily="34" charset="0"/>
              </a:rPr>
              <a:t>14 million reviews from RateMyProfessor.com </a:t>
            </a:r>
            <a:endParaRPr lang="en-US" sz="2400" dirty="0">
              <a:latin typeface="Arial" panose="020B0604020202020204" pitchFamily="34" charset="0"/>
              <a:cs typeface="Arial" panose="020B0604020202020204" pitchFamily="34" charset="0"/>
            </a:endParaRPr>
          </a:p>
        </p:txBody>
      </p:sp>
      <p:pic>
        <p:nvPicPr>
          <p:cNvPr id="6" name="Image 0" descr="https://pitch-assets-ccb95893-de3f-4266-973c-20049231b248.s3.eu-west-1.amazonaws.com/ecdf3c35-5201-4640-a011-fbcf42d0e2f3?pitch-bytes=136552&amp;pitch-content-type=image%2Fpng">
            <a:extLst>
              <a:ext uri="{FF2B5EF4-FFF2-40B4-BE49-F238E27FC236}">
                <a16:creationId xmlns:a16="http://schemas.microsoft.com/office/drawing/2014/main" id="{C2A71F6A-E406-FC11-AB92-EB2339BD7699}"/>
              </a:ext>
            </a:extLst>
          </p:cNvPr>
          <p:cNvPicPr>
            <a:picLocks noChangeAspect="1"/>
          </p:cNvPicPr>
          <p:nvPr/>
        </p:nvPicPr>
        <p:blipFill>
          <a:blip r:embed="rId3"/>
          <a:srcRect/>
          <a:stretch/>
        </p:blipFill>
        <p:spPr>
          <a:xfrm>
            <a:off x="5581366" y="1453611"/>
            <a:ext cx="5136661" cy="4283397"/>
          </a:xfrm>
          <a:prstGeom prst="rect">
            <a:avLst/>
          </a:prstGeom>
        </p:spPr>
      </p:pic>
      <p:sp>
        <p:nvSpPr>
          <p:cNvPr id="8" name="Text 6">
            <a:extLst>
              <a:ext uri="{FF2B5EF4-FFF2-40B4-BE49-F238E27FC236}">
                <a16:creationId xmlns:a16="http://schemas.microsoft.com/office/drawing/2014/main" id="{63069970-6EF1-4406-CD82-8F35D7DD8CE9}"/>
              </a:ext>
            </a:extLst>
          </p:cNvPr>
          <p:cNvSpPr/>
          <p:nvPr/>
        </p:nvSpPr>
        <p:spPr>
          <a:xfrm>
            <a:off x="1197662" y="6356349"/>
            <a:ext cx="4106554" cy="365125"/>
          </a:xfrm>
          <a:prstGeom prst="rect">
            <a:avLst/>
          </a:prstGeom>
          <a:noFill/>
          <a:ln/>
        </p:spPr>
        <p:txBody>
          <a:bodyPr wrap="square" lIns="0" tIns="0" rIns="0" bIns="0" rtlCol="0" anchor="t"/>
          <a:lstStyle/>
          <a:p>
            <a:pPr algn="l">
              <a:lnSpc>
                <a:spcPts val="1013"/>
              </a:lnSpc>
            </a:pPr>
            <a:r>
              <a:rPr lang="en-US" b="0" dirty="0">
                <a:solidFill>
                  <a:schemeClr val="tx1">
                    <a:lumMod val="50000"/>
                    <a:lumOff val="50000"/>
                  </a:schemeClr>
                </a:solidFill>
                <a:latin typeface="+mj-lt"/>
                <a:ea typeface="Merriweather" pitchFamily="34" charset="-122"/>
                <a:cs typeface="Arial" panose="020B0604020202020204" pitchFamily="34" charset="0"/>
              </a:rPr>
              <a:t>Source: http://benschmidt.org/profGender/ </a:t>
            </a:r>
            <a:endParaRPr lang="en-US" dirty="0">
              <a:solidFill>
                <a:schemeClr val="tx1">
                  <a:lumMod val="50000"/>
                  <a:lumOff val="50000"/>
                </a:schemeClr>
              </a:solidFill>
              <a:latin typeface="+mj-lt"/>
              <a:cs typeface="Arial" panose="020B0604020202020204" pitchFamily="34" charset="0"/>
            </a:endParaRPr>
          </a:p>
        </p:txBody>
      </p:sp>
      <p:pic>
        <p:nvPicPr>
          <p:cNvPr id="9" name="Image 2" descr="https://pitch-assets-ccb95893-de3f-4266-973c-20049231b248.s3.eu-west-1.amazonaws.com/70709aa0-b9df-487c-ac04-4bc10123f948?pitch-bytes=15289&amp;pitch-content-type=image%2Fpng">
            <a:extLst>
              <a:ext uri="{FF2B5EF4-FFF2-40B4-BE49-F238E27FC236}">
                <a16:creationId xmlns:a16="http://schemas.microsoft.com/office/drawing/2014/main" id="{695DE6E5-1E77-8F1F-C925-624D83A4B8A1}"/>
              </a:ext>
            </a:extLst>
          </p:cNvPr>
          <p:cNvPicPr>
            <a:picLocks noChangeAspect="1"/>
          </p:cNvPicPr>
          <p:nvPr/>
        </p:nvPicPr>
        <p:blipFill>
          <a:blip r:embed="rId4"/>
          <a:srcRect/>
          <a:stretch/>
        </p:blipFill>
        <p:spPr>
          <a:xfrm>
            <a:off x="7369582" y="5860833"/>
            <a:ext cx="1560227" cy="370277"/>
          </a:xfrm>
          <a:prstGeom prst="rect">
            <a:avLst/>
          </a:prstGeom>
        </p:spPr>
      </p:pic>
      <p:sp>
        <p:nvSpPr>
          <p:cNvPr id="5" name="Slide Number Placeholder 4">
            <a:extLst>
              <a:ext uri="{FF2B5EF4-FFF2-40B4-BE49-F238E27FC236}">
                <a16:creationId xmlns:a16="http://schemas.microsoft.com/office/drawing/2014/main" id="{E246B18F-435B-1762-66EA-A2D4D661C552}"/>
              </a:ext>
            </a:extLst>
          </p:cNvPr>
          <p:cNvSpPr>
            <a:spLocks noGrp="1"/>
          </p:cNvSpPr>
          <p:nvPr>
            <p:ph type="sldNum" sz="quarter" idx="12"/>
          </p:nvPr>
        </p:nvSpPr>
        <p:spPr/>
        <p:txBody>
          <a:bodyPr/>
          <a:lstStyle/>
          <a:p>
            <a:fld id="{44C0E520-CB02-FE44-B9CA-49F8729EC252}" type="slidenum">
              <a:rPr lang="en-US" smtClean="0"/>
              <a:t>12</a:t>
            </a:fld>
            <a:endParaRPr lang="en-US"/>
          </a:p>
        </p:txBody>
      </p:sp>
      <p:sp>
        <p:nvSpPr>
          <p:cNvPr id="2" name="TextBox 1">
            <a:extLst>
              <a:ext uri="{FF2B5EF4-FFF2-40B4-BE49-F238E27FC236}">
                <a16:creationId xmlns:a16="http://schemas.microsoft.com/office/drawing/2014/main" id="{470445E0-537D-FFDC-DC08-72A9FBB6CCD2}"/>
              </a:ext>
            </a:extLst>
          </p:cNvPr>
          <p:cNvSpPr txBox="1"/>
          <p:nvPr/>
        </p:nvSpPr>
        <p:spPr>
          <a:xfrm>
            <a:off x="1391431" y="3998121"/>
            <a:ext cx="3719015" cy="1107996"/>
          </a:xfrm>
          <a:prstGeom prst="rect">
            <a:avLst/>
          </a:prstGeom>
          <a:noFill/>
        </p:spPr>
        <p:txBody>
          <a:bodyPr wrap="square" rtlCol="0">
            <a:spAutoFit/>
          </a:bodyPr>
          <a:lstStyle/>
          <a:p>
            <a:pPr algn="ctr"/>
            <a:r>
              <a:rPr lang="en-US" sz="2200" b="1" kern="0" spc="-24" dirty="0">
                <a:solidFill>
                  <a:srgbClr val="151515"/>
                </a:solidFill>
                <a:latin typeface="Arial "/>
                <a:ea typeface="Poppins" pitchFamily="34" charset="-122"/>
                <a:cs typeface="Poppins" pitchFamily="34" charset="-120"/>
              </a:rPr>
              <a:t>Perceptions of Instructors across Disciplines Often Favor Males</a:t>
            </a:r>
            <a:endParaRPr lang="en-US" sz="2200" dirty="0"/>
          </a:p>
        </p:txBody>
      </p:sp>
    </p:spTree>
    <p:extLst>
      <p:ext uri="{BB962C8B-B14F-4D97-AF65-F5344CB8AC3E}">
        <p14:creationId xmlns:p14="http://schemas.microsoft.com/office/powerpoint/2010/main" val="72448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32EAF-D5E2-4493-92CF-E605AF11FE5B}"/>
              </a:ext>
            </a:extLst>
          </p:cNvPr>
          <p:cNvSpPr txBox="1"/>
          <p:nvPr/>
        </p:nvSpPr>
        <p:spPr>
          <a:xfrm>
            <a:off x="703179" y="490924"/>
            <a:ext cx="10785642" cy="1017010"/>
          </a:xfrm>
          <a:prstGeom prst="rect">
            <a:avLst/>
          </a:prstGeom>
          <a:noFill/>
        </p:spPr>
        <p:txBody>
          <a:bodyPr wrap="square" rtlCol="0">
            <a:spAutoFit/>
          </a:body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4000" b="1" i="0" u="none" strike="noStrike" kern="0" cap="none" spc="-24" normalizeH="0" baseline="0" noProof="0" dirty="0">
                <a:ln>
                  <a:noFill/>
                </a:ln>
                <a:solidFill>
                  <a:srgbClr val="151515"/>
                </a:solidFill>
                <a:effectLst/>
                <a:uLnTx/>
                <a:uFillTx/>
                <a:latin typeface="Arial "/>
                <a:ea typeface="Poppins" pitchFamily="34" charset="-122"/>
                <a:cs typeface="Poppins" pitchFamily="34" charset="-120"/>
              </a:rPr>
              <a:t>Example 5: Impact on Letters of Recommendation </a:t>
            </a:r>
            <a:endParaRPr kumimoji="0" lang="en-US" sz="4000" b="0" i="0" u="none" strike="noStrike" kern="1200" cap="none" spc="0" normalizeH="0" baseline="0" noProof="0" dirty="0">
              <a:ln>
                <a:noFill/>
              </a:ln>
              <a:solidFill>
                <a:srgbClr val="000000"/>
              </a:solidFill>
              <a:effectLst/>
              <a:uLnTx/>
              <a:uFillTx/>
              <a:latin typeface="Arial "/>
            </a:endParaRPr>
          </a:p>
        </p:txBody>
      </p:sp>
      <p:sp>
        <p:nvSpPr>
          <p:cNvPr id="7" name="TextBox 6">
            <a:extLst>
              <a:ext uri="{FF2B5EF4-FFF2-40B4-BE49-F238E27FC236}">
                <a16:creationId xmlns:a16="http://schemas.microsoft.com/office/drawing/2014/main" id="{4E9991DF-3FC6-B06F-5959-93A0B0988415}"/>
              </a:ext>
            </a:extLst>
          </p:cNvPr>
          <p:cNvSpPr txBox="1"/>
          <p:nvPr/>
        </p:nvSpPr>
        <p:spPr>
          <a:xfrm>
            <a:off x="1335626" y="2568839"/>
            <a:ext cx="3465095" cy="2247475"/>
          </a:xfrm>
          <a:prstGeom prst="rect">
            <a:avLst/>
          </a:prstGeom>
          <a:noFill/>
        </p:spPr>
        <p:txBody>
          <a:bodyPr wrap="square">
            <a:spAutoFit/>
          </a:bodyPr>
          <a:lstStyle/>
          <a:p>
            <a:pPr marL="0" marR="0" lvl="0" indent="0" algn="l" defTabSz="914400" rtl="0" eaLnBrk="1" fontAlgn="base" latinLnBrk="0" hangingPunct="1">
              <a:lnSpc>
                <a:spcPts val="1800"/>
              </a:lnSpc>
              <a:spcBef>
                <a:spcPct val="0"/>
              </a:spcBef>
              <a:spcAft>
                <a:spcPts val="600"/>
              </a:spcAft>
              <a:buClrTx/>
              <a:buSzTx/>
              <a:buFontTx/>
              <a:buNone/>
              <a:tabLst/>
              <a:defRPr/>
            </a:pPr>
            <a:r>
              <a:rPr kumimoji="0" lang="en-US" sz="2000" b="0" u="sng" strike="noStrike" kern="1200" cap="none" spc="0" normalizeH="0" baseline="0" noProof="0" dirty="0">
                <a:ln>
                  <a:noFill/>
                </a:ln>
                <a:solidFill>
                  <a:srgbClr val="C00000"/>
                </a:solidFill>
                <a:effectLst/>
                <a:uLnTx/>
                <a:uFillTx/>
                <a:latin typeface="Arial "/>
                <a:ea typeface="Merriweather" pitchFamily="34" charset="-122"/>
                <a:cs typeface="Merriweather" pitchFamily="34" charset="-120"/>
              </a:rPr>
              <a:t> For men: </a:t>
            </a:r>
            <a:endParaRPr kumimoji="0" lang="en-US" sz="2000" b="0" u="sng" strike="noStrike" kern="1200" cap="none" spc="0" normalizeH="0" baseline="0" noProof="0" dirty="0">
              <a:ln>
                <a:noFill/>
              </a:ln>
              <a:solidFill>
                <a:srgbClr val="C00000"/>
              </a:solidFill>
              <a:effectLst/>
              <a:uLnTx/>
              <a:uFillTx/>
              <a:latin typeface="Arial "/>
            </a:endParaRPr>
          </a:p>
          <a:p>
            <a:pPr marL="190500" marR="0" lvl="0" indent="-190500" algn="l" defTabSz="914400" rtl="0" eaLnBrk="1" fontAlgn="base" latinLnBrk="0" hangingPunct="1">
              <a:lnSpc>
                <a:spcPts val="1800"/>
              </a:lnSpc>
              <a:spcBef>
                <a:spcPct val="0"/>
              </a:spcBef>
              <a:spcAft>
                <a:spcPts val="1200"/>
              </a:spcAft>
              <a:buClrTx/>
              <a:buSzPct val="100000"/>
              <a:buFontTx/>
              <a:buChar char="•"/>
              <a:tabLst/>
              <a:defRPr/>
            </a:pPr>
            <a:r>
              <a:rPr kumimoji="0" lang="en-US" sz="2000" b="0" i="0" u="none" strike="noStrike" kern="1200" cap="none" spc="0" normalizeH="0" baseline="0" noProof="0" dirty="0">
                <a:ln>
                  <a:noFill/>
                </a:ln>
                <a:effectLst/>
                <a:uLnTx/>
                <a:uFillTx/>
                <a:latin typeface="Arial "/>
                <a:ea typeface="Merriweather" pitchFamily="34" charset="-122"/>
                <a:cs typeface="Merriweather" pitchFamily="34" charset="-120"/>
              </a:rPr>
              <a:t>Longer </a:t>
            </a:r>
            <a:endParaRPr kumimoji="0" lang="en-US" sz="2000" b="0" i="0" u="none" strike="noStrike" kern="1200" cap="none" spc="0" normalizeH="0" baseline="0" noProof="0" dirty="0">
              <a:ln>
                <a:noFill/>
              </a:ln>
              <a:effectLst/>
              <a:uLnTx/>
              <a:uFillTx/>
              <a:latin typeface="Arial "/>
            </a:endParaRPr>
          </a:p>
          <a:p>
            <a:pPr marL="190500" marR="0" lvl="0" indent="-190500" algn="l" defTabSz="914400" rtl="0" eaLnBrk="1" fontAlgn="base" latinLnBrk="0" hangingPunct="1">
              <a:lnSpc>
                <a:spcPts val="1800"/>
              </a:lnSpc>
              <a:spcBef>
                <a:spcPct val="0"/>
              </a:spcBef>
              <a:spcAft>
                <a:spcPts val="600"/>
              </a:spcAft>
              <a:buClrTx/>
              <a:buSzPct val="100000"/>
              <a:buFontTx/>
              <a:buChar char="•"/>
              <a:tabLst/>
              <a:defRPr/>
            </a:pPr>
            <a:r>
              <a:rPr kumimoji="0" lang="en-US" sz="2000" b="0" i="0" u="none" strike="noStrike" kern="1200" cap="none" spc="0" normalizeH="0" baseline="0" noProof="0" dirty="0">
                <a:ln>
                  <a:noFill/>
                </a:ln>
                <a:effectLst/>
                <a:uLnTx/>
                <a:uFillTx/>
                <a:latin typeface="Arial "/>
                <a:ea typeface="Merriweather" pitchFamily="34" charset="-122"/>
                <a:cs typeface="Merriweather" pitchFamily="34" charset="-120"/>
              </a:rPr>
              <a:t>Repetition of standout adjectives (outstanding, excellent, etc.) </a:t>
            </a:r>
            <a:endParaRPr kumimoji="0" lang="en-US" sz="2000" b="0" i="0" u="none" strike="noStrike" kern="1200" cap="none" spc="0" normalizeH="0" baseline="0" noProof="0" dirty="0">
              <a:ln>
                <a:noFill/>
              </a:ln>
              <a:effectLst/>
              <a:uLnTx/>
              <a:uFillTx/>
              <a:latin typeface="Arial "/>
            </a:endParaRPr>
          </a:p>
          <a:p>
            <a:pPr marL="190500" marR="0" lvl="0" indent="-190500" algn="l" defTabSz="914400" rtl="0" eaLnBrk="1" fontAlgn="base" latinLnBrk="0" hangingPunct="1">
              <a:lnSpc>
                <a:spcPts val="1800"/>
              </a:lnSpc>
              <a:spcBef>
                <a:spcPct val="0"/>
              </a:spcBef>
              <a:spcAft>
                <a:spcPts val="1200"/>
              </a:spcAft>
              <a:buClrTx/>
              <a:buSzPct val="100000"/>
              <a:buFontTx/>
              <a:buChar char="•"/>
              <a:tabLst/>
              <a:defRPr/>
            </a:pPr>
            <a:r>
              <a:rPr kumimoji="0" lang="en-US" sz="2000" b="0" i="0" u="none" strike="noStrike" kern="1200" cap="none" spc="0" normalizeH="0" baseline="0" noProof="0" dirty="0">
                <a:ln>
                  <a:noFill/>
                </a:ln>
                <a:effectLst/>
                <a:uLnTx/>
                <a:uFillTx/>
                <a:latin typeface="Arial "/>
                <a:ea typeface="Merriweather" pitchFamily="34" charset="-122"/>
                <a:cs typeface="Merriweather" pitchFamily="34" charset="-120"/>
              </a:rPr>
              <a:t>More references to CV, publications, patients, colleagues </a:t>
            </a:r>
            <a:endParaRPr kumimoji="0" lang="en-US" sz="2000" b="0" i="0" u="none" strike="noStrike" kern="1200" cap="none" spc="0" normalizeH="0" baseline="0" noProof="0" dirty="0">
              <a:ln>
                <a:noFill/>
              </a:ln>
              <a:effectLst/>
              <a:uLnTx/>
              <a:uFillTx/>
              <a:latin typeface="Arial "/>
            </a:endParaRPr>
          </a:p>
        </p:txBody>
      </p:sp>
      <p:sp>
        <p:nvSpPr>
          <p:cNvPr id="11" name="TextBox 10">
            <a:extLst>
              <a:ext uri="{FF2B5EF4-FFF2-40B4-BE49-F238E27FC236}">
                <a16:creationId xmlns:a16="http://schemas.microsoft.com/office/drawing/2014/main" id="{3DC0E150-EF6D-45FF-154B-1D154B310621}"/>
              </a:ext>
            </a:extLst>
          </p:cNvPr>
          <p:cNvSpPr txBox="1"/>
          <p:nvPr/>
        </p:nvSpPr>
        <p:spPr>
          <a:xfrm>
            <a:off x="6679655" y="2568839"/>
            <a:ext cx="4809166" cy="2709140"/>
          </a:xfrm>
          <a:prstGeom prst="rect">
            <a:avLst/>
          </a:prstGeom>
          <a:noFill/>
        </p:spPr>
        <p:txBody>
          <a:bodyPr wrap="square">
            <a:spAutoFit/>
          </a:bodyPr>
          <a:lstStyle/>
          <a:p>
            <a:pPr marL="0" marR="0" lvl="0" indent="0" algn="l" defTabSz="914400" rtl="0" eaLnBrk="1" fontAlgn="base" latinLnBrk="0" hangingPunct="1">
              <a:lnSpc>
                <a:spcPts val="1800"/>
              </a:lnSpc>
              <a:spcBef>
                <a:spcPct val="0"/>
              </a:spcBef>
              <a:spcAft>
                <a:spcPts val="600"/>
              </a:spcAft>
              <a:buClrTx/>
              <a:buSzTx/>
              <a:buFontTx/>
              <a:buNone/>
              <a:tabLst/>
              <a:defRPr/>
            </a:pPr>
            <a:r>
              <a:rPr kumimoji="0" lang="en-US" sz="2000" b="0" i="0" u="sng" strike="noStrike" kern="1200" cap="none" spc="0" normalizeH="0" baseline="0" noProof="0" dirty="0">
                <a:ln>
                  <a:noFill/>
                </a:ln>
                <a:solidFill>
                  <a:srgbClr val="D12C2C"/>
                </a:solidFill>
                <a:effectLst/>
                <a:uLnTx/>
                <a:uFillTx/>
                <a:latin typeface="Arial "/>
                <a:ea typeface="Merriweather" pitchFamily="34" charset="-122"/>
                <a:cs typeface="Merriweather" pitchFamily="34" charset="-120"/>
              </a:rPr>
              <a:t>For women: </a:t>
            </a:r>
            <a:endParaRPr kumimoji="0" lang="en-US" sz="2000" b="0" i="0" u="sng" strike="noStrike" kern="1200" cap="none" spc="0" normalizeH="0" baseline="0" noProof="0" dirty="0">
              <a:ln>
                <a:noFill/>
              </a:ln>
              <a:solidFill>
                <a:srgbClr val="000000"/>
              </a:solidFill>
              <a:effectLst/>
              <a:uLnTx/>
              <a:uFillTx/>
              <a:latin typeface="Arial "/>
            </a:endParaRPr>
          </a:p>
          <a:p>
            <a:pPr marL="190500" marR="0" lvl="0" indent="-190500" algn="l" defTabSz="914400" rtl="0" eaLnBrk="1" fontAlgn="base" latinLnBrk="0" hangingPunct="1">
              <a:lnSpc>
                <a:spcPts val="1800"/>
              </a:lnSpc>
              <a:spcBef>
                <a:spcPct val="0"/>
              </a:spcBef>
              <a:spcAft>
                <a:spcPts val="1200"/>
              </a:spcAft>
              <a:buClrTx/>
              <a:buSzPct val="100000"/>
              <a:buFontTx/>
              <a:buChar char="•"/>
              <a:tabLst/>
              <a:defRPr/>
            </a:pPr>
            <a:r>
              <a:rPr kumimoji="0" lang="en-US" sz="2000" b="0" i="0" u="none" strike="noStrike" kern="1200" cap="none" spc="0" normalizeH="0" baseline="0" noProof="0" dirty="0">
                <a:ln>
                  <a:noFill/>
                </a:ln>
                <a:solidFill>
                  <a:srgbClr val="151515"/>
                </a:solidFill>
                <a:effectLst/>
                <a:uLnTx/>
                <a:uFillTx/>
                <a:latin typeface="Arial "/>
                <a:ea typeface="Merriweather" pitchFamily="34" charset="-122"/>
                <a:cs typeface="Merriweather" pitchFamily="34" charset="-120"/>
              </a:rPr>
              <a:t>Shorter </a:t>
            </a:r>
            <a:endParaRPr kumimoji="0" lang="en-US" sz="2000" b="0" i="0" u="none" strike="noStrike" kern="1200" cap="none" spc="0" normalizeH="0" baseline="0" noProof="0" dirty="0">
              <a:ln>
                <a:noFill/>
              </a:ln>
              <a:solidFill>
                <a:srgbClr val="000000"/>
              </a:solidFill>
              <a:effectLst/>
              <a:uLnTx/>
              <a:uFillTx/>
              <a:latin typeface="Arial "/>
            </a:endParaRPr>
          </a:p>
          <a:p>
            <a:pPr marL="190500" marR="0" lvl="0" indent="-190500" algn="l" defTabSz="914400" rtl="0" eaLnBrk="1" fontAlgn="base" latinLnBrk="0" hangingPunct="1">
              <a:lnSpc>
                <a:spcPts val="1800"/>
              </a:lnSpc>
              <a:spcBef>
                <a:spcPct val="0"/>
              </a:spcBef>
              <a:spcAft>
                <a:spcPts val="1200"/>
              </a:spcAft>
              <a:buClrTx/>
              <a:buSzPct val="100000"/>
              <a:buFontTx/>
              <a:buChar char="•"/>
              <a:tabLst/>
              <a:defRPr/>
            </a:pPr>
            <a:r>
              <a:rPr kumimoji="0" lang="en-US" sz="2000" b="0" i="0" u="none" strike="noStrike" kern="1200" cap="none" spc="0" normalizeH="0" baseline="0" noProof="0" dirty="0">
                <a:ln>
                  <a:noFill/>
                </a:ln>
                <a:solidFill>
                  <a:srgbClr val="151515"/>
                </a:solidFill>
                <a:effectLst/>
                <a:uLnTx/>
                <a:uFillTx/>
                <a:latin typeface="Arial "/>
                <a:ea typeface="Merriweather" pitchFamily="34" charset="-122"/>
                <a:cs typeface="Merriweather" pitchFamily="34" charset="-120"/>
              </a:rPr>
              <a:t>Use of “grindstone” adjectives (conscientious, meticulous, hard- working) </a:t>
            </a:r>
            <a:endParaRPr kumimoji="0" lang="en-US" sz="2000" b="0" i="0" u="none" strike="noStrike" kern="1200" cap="none" spc="0" normalizeH="0" baseline="0" noProof="0" dirty="0">
              <a:ln>
                <a:noFill/>
              </a:ln>
              <a:solidFill>
                <a:srgbClr val="000000"/>
              </a:solidFill>
              <a:effectLst/>
              <a:uLnTx/>
              <a:uFillTx/>
              <a:latin typeface="Arial "/>
            </a:endParaRPr>
          </a:p>
          <a:p>
            <a:pPr marL="190500" marR="0" lvl="0" indent="-190500" algn="l" defTabSz="914400" rtl="0" eaLnBrk="1" fontAlgn="base" latinLnBrk="0" hangingPunct="1">
              <a:lnSpc>
                <a:spcPts val="1800"/>
              </a:lnSpc>
              <a:spcBef>
                <a:spcPct val="0"/>
              </a:spcBef>
              <a:spcAft>
                <a:spcPts val="1200"/>
              </a:spcAft>
              <a:buClrTx/>
              <a:buSzPct val="100000"/>
              <a:buFontTx/>
              <a:buChar char="•"/>
              <a:tabLst/>
              <a:defRPr/>
            </a:pPr>
            <a:r>
              <a:rPr kumimoji="0" lang="en-US" sz="2000" b="0" i="0" u="none" strike="noStrike" kern="1200" cap="none" spc="0" normalizeH="0" baseline="0" noProof="0" dirty="0">
                <a:ln>
                  <a:noFill/>
                </a:ln>
                <a:solidFill>
                  <a:srgbClr val="151515"/>
                </a:solidFill>
                <a:effectLst/>
                <a:uLnTx/>
                <a:uFillTx/>
                <a:latin typeface="Arial "/>
                <a:ea typeface="Merriweather" pitchFamily="34" charset="-122"/>
                <a:cs typeface="Merriweather" pitchFamily="34" charset="-120"/>
              </a:rPr>
              <a:t>More references to personal life </a:t>
            </a:r>
            <a:endParaRPr kumimoji="0" lang="en-US" sz="2000" b="0" i="0" u="none" strike="noStrike" kern="1200" cap="none" spc="0" normalizeH="0" baseline="0" noProof="0" dirty="0">
              <a:ln>
                <a:noFill/>
              </a:ln>
              <a:solidFill>
                <a:srgbClr val="000000"/>
              </a:solidFill>
              <a:effectLst/>
              <a:uLnTx/>
              <a:uFillTx/>
              <a:latin typeface="Arial "/>
            </a:endParaRPr>
          </a:p>
          <a:p>
            <a:pPr marL="190500" marR="0" lvl="0" indent="-190500" algn="l" defTabSz="914400" rtl="0" eaLnBrk="1" fontAlgn="base" latinLnBrk="0" hangingPunct="1">
              <a:lnSpc>
                <a:spcPts val="1800"/>
              </a:lnSpc>
              <a:spcBef>
                <a:spcPct val="0"/>
              </a:spcBef>
              <a:spcAft>
                <a:spcPts val="1200"/>
              </a:spcAft>
              <a:buClrTx/>
              <a:buSzPct val="100000"/>
              <a:buFontTx/>
              <a:buChar char="•"/>
              <a:tabLst/>
              <a:defRPr/>
            </a:pPr>
            <a:r>
              <a:rPr kumimoji="0" lang="en-US" sz="2000" b="0" i="0" u="none" strike="noStrike" kern="1200" cap="none" spc="0" normalizeH="0" baseline="0" noProof="0" dirty="0">
                <a:ln>
                  <a:noFill/>
                </a:ln>
                <a:solidFill>
                  <a:srgbClr val="151515"/>
                </a:solidFill>
                <a:effectLst/>
                <a:uLnTx/>
                <a:uFillTx/>
                <a:latin typeface="Arial "/>
                <a:ea typeface="Merriweather" pitchFamily="34" charset="-122"/>
                <a:cs typeface="Merriweather" pitchFamily="34" charset="-120"/>
              </a:rPr>
              <a:t>More “doubt raisers” (hedges, faint praise, and irrelevancies: “She is close to my wife”)</a:t>
            </a:r>
            <a:endParaRPr kumimoji="0" lang="en-US" sz="2000" b="0" i="0" u="none" strike="noStrike" kern="1200" cap="none" spc="0" normalizeH="0" baseline="0" noProof="0" dirty="0">
              <a:ln>
                <a:noFill/>
              </a:ln>
              <a:solidFill>
                <a:srgbClr val="000000"/>
              </a:solidFill>
              <a:effectLst/>
              <a:uLnTx/>
              <a:uFillTx/>
              <a:latin typeface="Arial "/>
            </a:endParaRPr>
          </a:p>
        </p:txBody>
      </p:sp>
      <p:pic>
        <p:nvPicPr>
          <p:cNvPr id="15" name="Graphic 14" descr="Open envelope with solid fill">
            <a:extLst>
              <a:ext uri="{FF2B5EF4-FFF2-40B4-BE49-F238E27FC236}">
                <a16:creationId xmlns:a16="http://schemas.microsoft.com/office/drawing/2014/main" id="{20F49528-6287-A9CD-988E-C1F3EB1CD7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9095" y="3323338"/>
            <a:ext cx="1184494" cy="1184494"/>
          </a:xfrm>
          <a:prstGeom prst="rect">
            <a:avLst/>
          </a:prstGeom>
        </p:spPr>
      </p:pic>
      <p:sp>
        <p:nvSpPr>
          <p:cNvPr id="17" name="TextBox 16">
            <a:extLst>
              <a:ext uri="{FF2B5EF4-FFF2-40B4-BE49-F238E27FC236}">
                <a16:creationId xmlns:a16="http://schemas.microsoft.com/office/drawing/2014/main" id="{4DD55041-BCA8-2CE5-531D-EE9C39DCDF02}"/>
              </a:ext>
            </a:extLst>
          </p:cNvPr>
          <p:cNvSpPr txBox="1"/>
          <p:nvPr/>
        </p:nvSpPr>
        <p:spPr>
          <a:xfrm>
            <a:off x="703179" y="6125944"/>
            <a:ext cx="8164596" cy="646331"/>
          </a:xfrm>
          <a:prstGeom prst="rect">
            <a:avLst/>
          </a:prstGeom>
          <a:noFill/>
        </p:spPr>
        <p:txBody>
          <a:bodyPr wrap="square">
            <a:spAutoFit/>
          </a:bodyPr>
          <a:lstStyle/>
          <a:p>
            <a:pPr marL="0" marR="0" lvl="0" indent="0" algn="l" defTabSz="914400" rtl="0" eaLnBrk="1" fontAlgn="base" latinLnBrk="0" hangingPunct="1">
              <a:spcBef>
                <a:spcPct val="0"/>
              </a:spcBef>
              <a:spcAft>
                <a:spcPct val="0"/>
              </a:spcAft>
              <a:buClrTx/>
              <a:buSzTx/>
              <a:buFontTx/>
              <a:buNone/>
              <a:tabLst/>
              <a:defRPr/>
            </a:pPr>
            <a:r>
              <a:rPr kumimoji="0" lang="en-US" b="0" i="0" u="none" strike="noStrike" kern="1200" cap="none" spc="0" normalizeH="0" baseline="0" noProof="0" dirty="0">
                <a:ln>
                  <a:noFill/>
                </a:ln>
                <a:solidFill>
                  <a:schemeClr val="accent3"/>
                </a:solidFill>
                <a:effectLst/>
                <a:uLnTx/>
                <a:uFillTx/>
                <a:latin typeface="+mj-lt"/>
                <a:ea typeface="Arimo" pitchFamily="34" charset="-122"/>
                <a:cs typeface="Arial" panose="020B0604020202020204" pitchFamily="34" charset="0"/>
              </a:rPr>
              <a:t>Sources: Trix &amp; Psenka</a:t>
            </a:r>
            <a:r>
              <a:rPr kumimoji="0" lang="en-US" b="0" i="0" u="none" strike="noStrike" kern="1200" cap="none" spc="0" normalizeH="0" baseline="0" noProof="0" dirty="0">
                <a:ln>
                  <a:noFill/>
                </a:ln>
                <a:solidFill>
                  <a:schemeClr val="accent3"/>
                </a:solidFill>
                <a:effectLst/>
                <a:uLnTx/>
                <a:uFillTx/>
                <a:latin typeface="+mj-lt"/>
                <a:ea typeface="Merriweather" pitchFamily="34" charset="-122"/>
                <a:cs typeface="Arial" panose="020B0604020202020204" pitchFamily="34" charset="0"/>
              </a:rPr>
              <a:t>, </a:t>
            </a:r>
            <a:r>
              <a:rPr kumimoji="0" lang="en-US" b="0" i="0" u="none" strike="noStrike" kern="1200" cap="none" spc="0" normalizeH="0" baseline="0" noProof="0" dirty="0">
                <a:ln>
                  <a:noFill/>
                </a:ln>
                <a:solidFill>
                  <a:schemeClr val="accent3"/>
                </a:solidFill>
                <a:effectLst/>
                <a:uLnTx/>
                <a:uFillTx/>
                <a:latin typeface="+mj-lt"/>
                <a:ea typeface="Arimo" pitchFamily="34" charset="-122"/>
                <a:cs typeface="Arial" panose="020B0604020202020204" pitchFamily="34" charset="0"/>
              </a:rPr>
              <a:t>2003; Dutt et al., 2016; Kervyn, et al., 2012; </a:t>
            </a:r>
            <a:r>
              <a:rPr kumimoji="0" lang="en-US" b="0" i="0" u="none" strike="noStrike" kern="1200" cap="none" spc="0" normalizeH="0" baseline="0" noProof="0" dirty="0" err="1">
                <a:ln>
                  <a:noFill/>
                </a:ln>
                <a:solidFill>
                  <a:schemeClr val="accent3"/>
                </a:solidFill>
                <a:effectLst/>
                <a:uLnTx/>
                <a:uFillTx/>
                <a:latin typeface="+mj-lt"/>
                <a:ea typeface="Arimo" pitchFamily="34" charset="-122"/>
                <a:cs typeface="Arial" panose="020B0604020202020204" pitchFamily="34" charset="0"/>
              </a:rPr>
              <a:t>Kuncel</a:t>
            </a:r>
            <a:r>
              <a:rPr kumimoji="0" lang="en-US" b="0" i="0" u="none" strike="noStrike" kern="1200" cap="none" spc="0" normalizeH="0" baseline="0" noProof="0" dirty="0">
                <a:ln>
                  <a:noFill/>
                </a:ln>
                <a:solidFill>
                  <a:schemeClr val="accent3"/>
                </a:solidFill>
                <a:effectLst/>
                <a:uLnTx/>
                <a:uFillTx/>
                <a:latin typeface="+mj-lt"/>
                <a:ea typeface="Arimo" pitchFamily="34" charset="-122"/>
                <a:cs typeface="Arial" panose="020B0604020202020204" pitchFamily="34" charset="0"/>
              </a:rPr>
              <a:t> et al., 2014; Madera et al. 2019; </a:t>
            </a:r>
            <a:r>
              <a:rPr kumimoji="0" lang="en-US" b="0" i="0" u="none" strike="noStrike" kern="1200" cap="none" spc="0" normalizeH="0" baseline="0" noProof="0" dirty="0" err="1">
                <a:ln>
                  <a:noFill/>
                </a:ln>
                <a:solidFill>
                  <a:schemeClr val="accent3"/>
                </a:solidFill>
                <a:effectLst/>
                <a:uLnTx/>
                <a:uFillTx/>
                <a:latin typeface="+mj-lt"/>
                <a:ea typeface="Arimo" pitchFamily="34" charset="-122"/>
                <a:cs typeface="Arial" panose="020B0604020202020204" pitchFamily="34" charset="0"/>
              </a:rPr>
              <a:t>Schmader</a:t>
            </a:r>
            <a:r>
              <a:rPr kumimoji="0" lang="en-US" b="0" i="0" u="none" strike="noStrike" kern="1200" cap="none" spc="0" normalizeH="0" baseline="0" noProof="0" dirty="0">
                <a:ln>
                  <a:noFill/>
                </a:ln>
                <a:solidFill>
                  <a:schemeClr val="accent3"/>
                </a:solidFill>
                <a:effectLst/>
                <a:uLnTx/>
                <a:uFillTx/>
                <a:latin typeface="+mj-lt"/>
                <a:ea typeface="Arimo" pitchFamily="34" charset="-122"/>
                <a:cs typeface="Arial" panose="020B0604020202020204" pitchFamily="34" charset="0"/>
              </a:rPr>
              <a:t>, et al., 2007.</a:t>
            </a:r>
            <a:endParaRPr kumimoji="0" lang="en-US" b="0" i="0" u="none" strike="noStrike" kern="1200" cap="none" spc="0" normalizeH="0" baseline="0" noProof="0" dirty="0">
              <a:ln>
                <a:noFill/>
              </a:ln>
              <a:solidFill>
                <a:schemeClr val="accent3"/>
              </a:solidFill>
              <a:effectLst/>
              <a:uLnTx/>
              <a:uFillTx/>
              <a:latin typeface="+mj-lt"/>
              <a:cs typeface="Arial" panose="020B0604020202020204" pitchFamily="34" charset="0"/>
            </a:endParaRPr>
          </a:p>
        </p:txBody>
      </p:sp>
      <p:pic>
        <p:nvPicPr>
          <p:cNvPr id="18" name="Image 2" descr="https://pitch-assets-ccb95893-de3f-4266-973c-20049231b248.s3.eu-west-1.amazonaws.com/70709aa0-b9df-487c-ac04-4bc10123f948?pitch-bytes=15289&amp;pitch-content-type=image%2Fpng">
            <a:extLst>
              <a:ext uri="{FF2B5EF4-FFF2-40B4-BE49-F238E27FC236}">
                <a16:creationId xmlns:a16="http://schemas.microsoft.com/office/drawing/2014/main" id="{6224B5DF-0262-BB3F-598E-FE40E3A61CDB}"/>
              </a:ext>
            </a:extLst>
          </p:cNvPr>
          <p:cNvPicPr>
            <a:picLocks noChangeAspect="1"/>
          </p:cNvPicPr>
          <p:nvPr/>
        </p:nvPicPr>
        <p:blipFill>
          <a:blip r:embed="rId5"/>
          <a:srcRect/>
          <a:stretch/>
        </p:blipFill>
        <p:spPr>
          <a:xfrm>
            <a:off x="4989095" y="5447468"/>
            <a:ext cx="1560227" cy="370277"/>
          </a:xfrm>
          <a:prstGeom prst="rect">
            <a:avLst/>
          </a:prstGeom>
        </p:spPr>
      </p:pic>
      <p:sp>
        <p:nvSpPr>
          <p:cNvPr id="4" name="Slide Number Placeholder 3">
            <a:extLst>
              <a:ext uri="{FF2B5EF4-FFF2-40B4-BE49-F238E27FC236}">
                <a16:creationId xmlns:a16="http://schemas.microsoft.com/office/drawing/2014/main" id="{264FC12D-6B57-082F-0E9E-A3F38A837024}"/>
              </a:ext>
            </a:extLst>
          </p:cNvPr>
          <p:cNvSpPr>
            <a:spLocks noGrp="1"/>
          </p:cNvSpPr>
          <p:nvPr>
            <p:ph type="sldNum" sz="quarter" idx="12"/>
          </p:nvPr>
        </p:nvSpPr>
        <p:spPr/>
        <p:txBody>
          <a:bodyPr/>
          <a:lstStyle/>
          <a:p>
            <a:fld id="{44C0E520-CB02-FE44-B9CA-49F8729EC252}" type="slidenum">
              <a:rPr lang="en-US" smtClean="0"/>
              <a:t>13</a:t>
            </a:fld>
            <a:endParaRPr lang="en-US"/>
          </a:p>
        </p:txBody>
      </p:sp>
      <p:sp>
        <p:nvSpPr>
          <p:cNvPr id="2" name="TextBox 1">
            <a:extLst>
              <a:ext uri="{FF2B5EF4-FFF2-40B4-BE49-F238E27FC236}">
                <a16:creationId xmlns:a16="http://schemas.microsoft.com/office/drawing/2014/main" id="{C994EF01-3668-3F4F-3F4A-7D2B49342C32}"/>
              </a:ext>
            </a:extLst>
          </p:cNvPr>
          <p:cNvSpPr txBox="1"/>
          <p:nvPr/>
        </p:nvSpPr>
        <p:spPr>
          <a:xfrm>
            <a:off x="839386" y="1716473"/>
            <a:ext cx="10513228" cy="430887"/>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D12C2C"/>
                </a:solidFill>
                <a:effectLst/>
                <a:uLnTx/>
                <a:uFillTx/>
                <a:latin typeface="Arial "/>
                <a:ea typeface="Merriweather" pitchFamily="34" charset="-122"/>
                <a:cs typeface="Merriweather" pitchFamily="34" charset="-120"/>
              </a:rPr>
              <a:t>How people write Letters of Recommendation for different groups, one example is:</a:t>
            </a:r>
            <a:endParaRPr lang="en-US" sz="2200" dirty="0">
              <a:latin typeface="Arial "/>
            </a:endParaRPr>
          </a:p>
        </p:txBody>
      </p:sp>
    </p:spTree>
    <p:extLst>
      <p:ext uri="{BB962C8B-B14F-4D97-AF65-F5344CB8AC3E}">
        <p14:creationId xmlns:p14="http://schemas.microsoft.com/office/powerpoint/2010/main" val="357385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CD9BB-1325-1AE0-6163-9CABD80762F3}"/>
              </a:ext>
            </a:extLst>
          </p:cNvPr>
          <p:cNvSpPr txBox="1"/>
          <p:nvPr/>
        </p:nvSpPr>
        <p:spPr>
          <a:xfrm>
            <a:off x="204716" y="685800"/>
            <a:ext cx="11559654" cy="567015"/>
          </a:xfrm>
          <a:prstGeom prst="rect">
            <a:avLst/>
          </a:prstGeom>
          <a:noFill/>
        </p:spPr>
        <p:txBody>
          <a:bodyPr wrap="square" rtlCol="0">
            <a:spAutoFit/>
          </a:bodyPr>
          <a:lstStyle/>
          <a:p>
            <a:pPr algn="ctr">
              <a:lnSpc>
                <a:spcPts val="3600"/>
              </a:lnSpc>
            </a:pPr>
            <a:r>
              <a:rPr lang="en-US" sz="4000" b="1" kern="0" spc="-24" dirty="0">
                <a:solidFill>
                  <a:srgbClr val="151515"/>
                </a:solidFill>
                <a:latin typeface="Arial "/>
                <a:ea typeface="Poppins" pitchFamily="34" charset="-122"/>
                <a:cs typeface="Poppins" pitchFamily="34" charset="-120"/>
              </a:rPr>
              <a:t>Example 6: Procedures Can Affect Outcomes</a:t>
            </a:r>
            <a:endParaRPr lang="en-US" sz="4000" dirty="0">
              <a:latin typeface="Arial "/>
            </a:endParaRPr>
          </a:p>
        </p:txBody>
      </p:sp>
      <p:sp>
        <p:nvSpPr>
          <p:cNvPr id="4" name="TextBox 3">
            <a:extLst>
              <a:ext uri="{FF2B5EF4-FFF2-40B4-BE49-F238E27FC236}">
                <a16:creationId xmlns:a16="http://schemas.microsoft.com/office/drawing/2014/main" id="{1440FFEF-6983-E976-0BB9-6A4B8471AC95}"/>
              </a:ext>
            </a:extLst>
          </p:cNvPr>
          <p:cNvSpPr txBox="1"/>
          <p:nvPr/>
        </p:nvSpPr>
        <p:spPr>
          <a:xfrm>
            <a:off x="927092" y="1776930"/>
            <a:ext cx="4797425" cy="1015663"/>
          </a:xfrm>
          <a:prstGeom prst="rect">
            <a:avLst/>
          </a:prstGeom>
          <a:noFill/>
        </p:spPr>
        <p:txBody>
          <a:bodyPr wrap="square" rtlCol="0">
            <a:spAutoFit/>
          </a:bodyPr>
          <a:lstStyle/>
          <a:p>
            <a:pPr algn="ctr">
              <a:lnSpc>
                <a:spcPts val="2400"/>
              </a:lnSpc>
            </a:pPr>
            <a:r>
              <a:rPr lang="en-US" sz="2000" b="0" dirty="0">
                <a:solidFill>
                  <a:srgbClr val="151515"/>
                </a:solidFill>
                <a:latin typeface="Arial" panose="020B0604020202020204" pitchFamily="34" charset="0"/>
                <a:ea typeface="Merriweather" pitchFamily="34" charset="-122"/>
                <a:cs typeface="Arial" panose="020B0604020202020204" pitchFamily="34" charset="0"/>
              </a:rPr>
              <a:t>Many US symphony orchestras changed their selection outcomes by using blind auditions starting in 1970s.</a:t>
            </a:r>
            <a:endParaRPr lang="en-US" sz="2000" dirty="0">
              <a:latin typeface="Arial" panose="020B0604020202020204" pitchFamily="34" charset="0"/>
              <a:cs typeface="Arial" panose="020B0604020202020204" pitchFamily="34" charset="0"/>
            </a:endParaRPr>
          </a:p>
        </p:txBody>
      </p:sp>
      <p:pic>
        <p:nvPicPr>
          <p:cNvPr id="5" name="Image 0" descr="https://pitch-assets-ccb95893-de3f-4266-973c-20049231b248.s3.eu-west-1.amazonaws.com/129e248a-0388-475f-af49-3dae17a6849a?pitch-bytes=30128&amp;pitch-content-type=image%2Fpng">
            <a:extLst>
              <a:ext uri="{FF2B5EF4-FFF2-40B4-BE49-F238E27FC236}">
                <a16:creationId xmlns:a16="http://schemas.microsoft.com/office/drawing/2014/main" id="{A24B2E2B-27DE-87F4-FDC3-1389EC6656D0}"/>
              </a:ext>
            </a:extLst>
          </p:cNvPr>
          <p:cNvPicPr>
            <a:picLocks noChangeAspect="1"/>
          </p:cNvPicPr>
          <p:nvPr/>
        </p:nvPicPr>
        <p:blipFill>
          <a:blip r:embed="rId3"/>
          <a:srcRect/>
          <a:stretch/>
        </p:blipFill>
        <p:spPr>
          <a:xfrm>
            <a:off x="1048421" y="3189929"/>
            <a:ext cx="4549135" cy="2084088"/>
          </a:xfrm>
          <a:prstGeom prst="rect">
            <a:avLst/>
          </a:prstGeom>
        </p:spPr>
      </p:pic>
      <p:pic>
        <p:nvPicPr>
          <p:cNvPr id="6" name="Image 1" descr="https://pitch-assets-ccb95893-de3f-4266-973c-20049231b248.s3.eu-west-1.amazonaws.com/14c24927-58e1-4487-82a9-7db18bad30c5?pitch-bytes=4624383&amp;pitch-content-type=image%2Fpng">
            <a:extLst>
              <a:ext uri="{FF2B5EF4-FFF2-40B4-BE49-F238E27FC236}">
                <a16:creationId xmlns:a16="http://schemas.microsoft.com/office/drawing/2014/main" id="{ADDE4537-F8D8-B608-1DBE-695B50CB79B1}"/>
              </a:ext>
            </a:extLst>
          </p:cNvPr>
          <p:cNvPicPr>
            <a:picLocks noChangeAspect="1"/>
          </p:cNvPicPr>
          <p:nvPr/>
        </p:nvPicPr>
        <p:blipFill>
          <a:blip r:embed="rId4"/>
          <a:srcRect t="539" b="25731"/>
          <a:stretch/>
        </p:blipFill>
        <p:spPr>
          <a:xfrm>
            <a:off x="6594445" y="1776930"/>
            <a:ext cx="4154882" cy="2302643"/>
          </a:xfrm>
          <a:prstGeom prst="rect">
            <a:avLst/>
          </a:prstGeom>
        </p:spPr>
      </p:pic>
      <p:sp>
        <p:nvSpPr>
          <p:cNvPr id="7" name="TextBox 6">
            <a:extLst>
              <a:ext uri="{FF2B5EF4-FFF2-40B4-BE49-F238E27FC236}">
                <a16:creationId xmlns:a16="http://schemas.microsoft.com/office/drawing/2014/main" id="{A23681F9-26F2-B3F4-390B-AC37E8BF736F}"/>
              </a:ext>
            </a:extLst>
          </p:cNvPr>
          <p:cNvSpPr txBox="1"/>
          <p:nvPr/>
        </p:nvSpPr>
        <p:spPr>
          <a:xfrm>
            <a:off x="6594445" y="4356100"/>
            <a:ext cx="4154883" cy="2092881"/>
          </a:xfrm>
          <a:prstGeom prst="rect">
            <a:avLst/>
          </a:prstGeom>
          <a:noFill/>
        </p:spPr>
        <p:txBody>
          <a:bodyPr wrap="square" rtlCol="0">
            <a:spAutoFit/>
          </a:bodyPr>
          <a:lstStyle/>
          <a:p>
            <a:pPr marL="190500" marR="0" lvl="0" indent="-190500" algn="l" defTabSz="914400" rtl="0" eaLnBrk="1" fontAlgn="base" latinLnBrk="0" hangingPunct="1">
              <a:lnSpc>
                <a:spcPts val="2400"/>
              </a:lnSpc>
              <a:spcAft>
                <a:spcPts val="1200"/>
              </a:spcAft>
              <a:buClrTx/>
              <a:buSzPct val="100000"/>
              <a:buFontTx/>
              <a:buChar char="•"/>
              <a:tabLst/>
              <a:defRPr/>
            </a:pPr>
            <a:r>
              <a:rPr kumimoji="0" lang="en-US" sz="2000" b="0"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Blind auditions increased the proportion of women new hires by about 30%</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90500" marR="0" lvl="0" indent="-190500" algn="l" defTabSz="914400" rtl="0" eaLnBrk="1" fontAlgn="base" latinLnBrk="0" hangingPunct="1">
              <a:lnSpc>
                <a:spcPts val="2400"/>
              </a:lnSpc>
              <a:buClrTx/>
              <a:buSzPct val="100000"/>
              <a:buFontTx/>
              <a:buChar char="•"/>
              <a:tabLst/>
              <a:defRPr/>
            </a:pPr>
            <a:r>
              <a:rPr kumimoji="0" lang="en-US" sz="2000" b="0"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Blind auditions increased the proportion of women advanced from preliminary rounds by 11%</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B680598D-8334-0D8E-7C0E-483AAFB0874B}"/>
              </a:ext>
            </a:extLst>
          </p:cNvPr>
          <p:cNvSpPr>
            <a:spLocks noGrp="1"/>
          </p:cNvSpPr>
          <p:nvPr>
            <p:ph type="sldNum" sz="quarter" idx="12"/>
          </p:nvPr>
        </p:nvSpPr>
        <p:spPr/>
        <p:txBody>
          <a:bodyPr/>
          <a:lstStyle/>
          <a:p>
            <a:fld id="{44C0E520-CB02-FE44-B9CA-49F8729EC252}" type="slidenum">
              <a:rPr lang="en-US" smtClean="0"/>
              <a:t>14</a:t>
            </a:fld>
            <a:endParaRPr lang="en-US"/>
          </a:p>
        </p:txBody>
      </p:sp>
    </p:spTree>
    <p:extLst>
      <p:ext uri="{BB962C8B-B14F-4D97-AF65-F5344CB8AC3E}">
        <p14:creationId xmlns:p14="http://schemas.microsoft.com/office/powerpoint/2010/main" val="379205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C134DA-05D3-AA61-5170-1BCE88511A8B}"/>
              </a:ext>
            </a:extLst>
          </p:cNvPr>
          <p:cNvSpPr txBox="1"/>
          <p:nvPr/>
        </p:nvSpPr>
        <p:spPr>
          <a:xfrm>
            <a:off x="952500" y="495300"/>
            <a:ext cx="10223500" cy="600164"/>
          </a:xfrm>
          <a:prstGeom prst="rect">
            <a:avLst/>
          </a:prstGeom>
          <a:noFill/>
        </p:spPr>
        <p:txBody>
          <a:bodyPr wrap="square" rtlCol="0">
            <a:spAutoFit/>
          </a:bodyPr>
          <a:lstStyle/>
          <a:p>
            <a:r>
              <a:rPr lang="en-US" sz="3300" b="1" dirty="0">
                <a:latin typeface="Arial headings"/>
              </a:rPr>
              <a:t>Procedural Framework for Search Committees</a:t>
            </a:r>
            <a:endParaRPr lang="en-US" sz="3300" dirty="0">
              <a:latin typeface="Arial headings"/>
            </a:endParaRPr>
          </a:p>
        </p:txBody>
      </p:sp>
      <p:sp>
        <p:nvSpPr>
          <p:cNvPr id="4" name="TextBox 3">
            <a:extLst>
              <a:ext uri="{FF2B5EF4-FFF2-40B4-BE49-F238E27FC236}">
                <a16:creationId xmlns:a16="http://schemas.microsoft.com/office/drawing/2014/main" id="{A5E9C62D-F0DE-C121-6843-25D752063AD6}"/>
              </a:ext>
            </a:extLst>
          </p:cNvPr>
          <p:cNvSpPr txBox="1"/>
          <p:nvPr/>
        </p:nvSpPr>
        <p:spPr>
          <a:xfrm>
            <a:off x="952500" y="1657350"/>
            <a:ext cx="10147300" cy="42842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600" b="0" i="0" u="none" strike="noStrike" kern="0" cap="none" spc="0" normalizeH="0" baseline="0" noProof="0" dirty="0">
                <a:ln>
                  <a:noFill/>
                </a:ln>
                <a:solidFill>
                  <a:srgbClr val="000000"/>
                </a:solidFill>
                <a:effectLst/>
                <a:uLnTx/>
                <a:uFillTx/>
                <a:latin typeface="Arial"/>
                <a:cs typeface="Century Gothic"/>
              </a:rPr>
              <a:t>Equitable policies consistently applied:</a:t>
            </a:r>
          </a:p>
          <a:p>
            <a:pPr marL="9144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200" b="0" i="0" u="none" strike="noStrike" kern="0" cap="none" spc="0" normalizeH="0" baseline="0" noProof="0" dirty="0">
                <a:ln>
                  <a:noFill/>
                </a:ln>
                <a:solidFill>
                  <a:srgbClr val="000000"/>
                </a:solidFill>
                <a:effectLst/>
                <a:uLnTx/>
                <a:uFillTx/>
                <a:latin typeface="Arial"/>
                <a:cs typeface="Century Gothic"/>
              </a:rPr>
              <a:t>Commitment to acknowledging and reducing the influence of </a:t>
            </a:r>
            <a:r>
              <a:rPr lang="en-US" sz="2200" kern="0" dirty="0">
                <a:solidFill>
                  <a:srgbClr val="000000"/>
                </a:solidFill>
                <a:latin typeface="Arial"/>
                <a:cs typeface="Century Gothic"/>
              </a:rPr>
              <a:t>any </a:t>
            </a:r>
            <a:r>
              <a:rPr kumimoji="0" lang="en-US" sz="2200" b="0" i="0" u="none" strike="noStrike" kern="0" cap="none" spc="0" normalizeH="0" baseline="0" noProof="0" dirty="0">
                <a:ln>
                  <a:noFill/>
                </a:ln>
                <a:solidFill>
                  <a:srgbClr val="000000"/>
                </a:solidFill>
                <a:effectLst/>
                <a:uLnTx/>
                <a:uFillTx/>
                <a:latin typeface="Arial"/>
                <a:cs typeface="Century Gothic"/>
              </a:rPr>
              <a:t>bias</a:t>
            </a:r>
          </a:p>
          <a:p>
            <a:pPr marL="9144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200" b="0" i="0" u="none" strike="noStrike" kern="0" cap="none" spc="0" normalizeH="0" baseline="0" noProof="0" dirty="0">
                <a:ln>
                  <a:noFill/>
                </a:ln>
                <a:solidFill>
                  <a:srgbClr val="000000"/>
                </a:solidFill>
                <a:effectLst/>
                <a:uLnTx/>
                <a:uFillTx/>
                <a:latin typeface="Arial"/>
              </a:rPr>
              <a:t>Establish plan for active recruitment and outreach to ALL groups</a:t>
            </a:r>
          </a:p>
          <a:p>
            <a:pPr marL="9144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200" b="0" i="0" u="none" strike="noStrike" kern="0" cap="none" spc="0" normalizeH="0" baseline="0" noProof="0" dirty="0">
                <a:ln>
                  <a:noFill/>
                </a:ln>
                <a:solidFill>
                  <a:srgbClr val="000000"/>
                </a:solidFill>
                <a:effectLst/>
                <a:uLnTx/>
                <a:uFillTx/>
                <a:latin typeface="Arial"/>
                <a:cs typeface="Century Gothic"/>
              </a:rPr>
              <a:t>Discuss and agree upon objective and uniform process prior to recruitment</a:t>
            </a:r>
          </a:p>
          <a:p>
            <a:pPr marL="9144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200" b="0" i="0" u="none" strike="noStrike" kern="0" cap="none" spc="0" normalizeH="0" baseline="0" noProof="0" dirty="0">
                <a:ln>
                  <a:noFill/>
                </a:ln>
                <a:solidFill>
                  <a:srgbClr val="000000"/>
                </a:solidFill>
                <a:effectLst/>
                <a:uLnTx/>
                <a:uFillTx/>
                <a:latin typeface="Arial"/>
                <a:cs typeface="Century Gothic"/>
              </a:rPr>
              <a:t>Discuss and agree upon clear criteria for evaluation, selection, interviews and voting</a:t>
            </a:r>
          </a:p>
          <a:p>
            <a:pPr marL="9144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200" b="0" i="0" u="none" strike="noStrike" kern="0" cap="none" spc="0" normalizeH="0" baseline="0" noProof="0" dirty="0">
                <a:ln>
                  <a:noFill/>
                </a:ln>
                <a:solidFill>
                  <a:srgbClr val="000000"/>
                </a:solidFill>
                <a:effectLst/>
                <a:uLnTx/>
                <a:uFillTx/>
                <a:latin typeface="Arial"/>
              </a:rPr>
              <a:t>Avoid ranking or labeling candidates until after the interviews. </a:t>
            </a:r>
          </a:p>
          <a:p>
            <a:pPr marL="9144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200" b="0" i="0" u="none" strike="noStrike" kern="0" cap="none" spc="0" normalizeH="0" baseline="0" noProof="0" dirty="0">
                <a:ln>
                  <a:noFill/>
                </a:ln>
                <a:solidFill>
                  <a:srgbClr val="000000"/>
                </a:solidFill>
                <a:effectLst/>
                <a:uLnTx/>
                <a:uFillTx/>
                <a:latin typeface="Arial"/>
              </a:rPr>
              <a:t>Read the recommendation letters with an eye toward potential “letter-writer bias” that predominantly affects candidates from different backgrounds</a:t>
            </a:r>
            <a:endParaRPr kumimoji="0" lang="en-US" sz="2200" b="0" i="0" u="sng" strike="noStrike" kern="0" cap="none" spc="0" normalizeH="0" baseline="0" noProof="0" dirty="0">
              <a:ln>
                <a:noFill/>
              </a:ln>
              <a:solidFill>
                <a:srgbClr val="000000"/>
              </a:solidFill>
              <a:effectLst/>
              <a:uLnTx/>
              <a:uFillTx/>
              <a:latin typeface="Arial"/>
              <a:cs typeface="Century Gothic"/>
            </a:endParaRPr>
          </a:p>
        </p:txBody>
      </p:sp>
      <p:sp>
        <p:nvSpPr>
          <p:cNvPr id="5" name="Slide Number Placeholder 4">
            <a:extLst>
              <a:ext uri="{FF2B5EF4-FFF2-40B4-BE49-F238E27FC236}">
                <a16:creationId xmlns:a16="http://schemas.microsoft.com/office/drawing/2014/main" id="{2115665B-6B61-0D5C-EAA4-D8F8DB4F189A}"/>
              </a:ext>
            </a:extLst>
          </p:cNvPr>
          <p:cNvSpPr>
            <a:spLocks noGrp="1"/>
          </p:cNvSpPr>
          <p:nvPr>
            <p:ph type="sldNum" sz="quarter" idx="12"/>
          </p:nvPr>
        </p:nvSpPr>
        <p:spPr/>
        <p:txBody>
          <a:bodyPr/>
          <a:lstStyle/>
          <a:p>
            <a:fld id="{44C0E520-CB02-FE44-B9CA-49F8729EC252}" type="slidenum">
              <a:rPr lang="en-US" smtClean="0"/>
              <a:t>15</a:t>
            </a:fld>
            <a:endParaRPr lang="en-US"/>
          </a:p>
        </p:txBody>
      </p:sp>
    </p:spTree>
    <p:extLst>
      <p:ext uri="{BB962C8B-B14F-4D97-AF65-F5344CB8AC3E}">
        <p14:creationId xmlns:p14="http://schemas.microsoft.com/office/powerpoint/2010/main" val="276392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3D2AC25-4958-6E84-7A41-679D8AB1B8F9}"/>
              </a:ext>
            </a:extLst>
          </p:cNvPr>
          <p:cNvSpPr>
            <a:spLocks noGrp="1"/>
          </p:cNvSpPr>
          <p:nvPr>
            <p:ph type="body" idx="1"/>
          </p:nvPr>
        </p:nvSpPr>
        <p:spPr>
          <a:xfrm>
            <a:off x="838200" y="3836988"/>
            <a:ext cx="10515600" cy="1500187"/>
          </a:xfrm>
        </p:spPr>
        <p:txBody>
          <a:bodyPr/>
          <a:lstStyle/>
          <a:p>
            <a:pPr algn="l"/>
            <a:r>
              <a:rPr kumimoji="0" lang="en-US" sz="3000" b="1" i="0" u="none" strike="noStrike" kern="0" cap="all" spc="0" normalizeH="0" baseline="0" noProof="0" dirty="0">
                <a:ln>
                  <a:noFill/>
                </a:ln>
                <a:solidFill>
                  <a:srgbClr val="000000"/>
                </a:solidFill>
                <a:effectLst/>
                <a:uLnTx/>
                <a:uFillTx/>
                <a:latin typeface="Arial"/>
              </a:rPr>
              <a:t>THE SEARCH PROCESS</a:t>
            </a:r>
            <a:endParaRPr lang="en-US" dirty="0"/>
          </a:p>
        </p:txBody>
      </p:sp>
      <p:sp>
        <p:nvSpPr>
          <p:cNvPr id="3" name="Slide Number Placeholder 2">
            <a:extLst>
              <a:ext uri="{FF2B5EF4-FFF2-40B4-BE49-F238E27FC236}">
                <a16:creationId xmlns:a16="http://schemas.microsoft.com/office/drawing/2014/main" id="{867A9266-84AD-C069-6942-C933451A0B88}"/>
              </a:ext>
            </a:extLst>
          </p:cNvPr>
          <p:cNvSpPr>
            <a:spLocks noGrp="1"/>
          </p:cNvSpPr>
          <p:nvPr>
            <p:ph type="sldNum" sz="quarter" idx="12"/>
          </p:nvPr>
        </p:nvSpPr>
        <p:spPr/>
        <p:txBody>
          <a:bodyPr/>
          <a:lstStyle/>
          <a:p>
            <a:fld id="{44C0E520-CB02-FE44-B9CA-49F8729EC252}" type="slidenum">
              <a:rPr lang="en-US" smtClean="0"/>
              <a:t>16</a:t>
            </a:fld>
            <a:endParaRPr lang="en-US"/>
          </a:p>
        </p:txBody>
      </p:sp>
    </p:spTree>
    <p:extLst>
      <p:ext uri="{BB962C8B-B14F-4D97-AF65-F5344CB8AC3E}">
        <p14:creationId xmlns:p14="http://schemas.microsoft.com/office/powerpoint/2010/main" val="165895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FEDF-7C69-3B49-6EB7-B8F6F826C93E}"/>
              </a:ext>
            </a:extLst>
          </p:cNvPr>
          <p:cNvSpPr>
            <a:spLocks noGrp="1"/>
          </p:cNvSpPr>
          <p:nvPr>
            <p:ph type="title"/>
          </p:nvPr>
        </p:nvSpPr>
        <p:spPr>
          <a:xfrm>
            <a:off x="423081" y="365125"/>
            <a:ext cx="11552444" cy="1325563"/>
          </a:xfrm>
        </p:spPr>
        <p:txBody>
          <a:bodyPr/>
          <a:lstStyle/>
          <a:p>
            <a:pPr algn="ctr"/>
            <a:r>
              <a:rPr lang="en-US" b="1" dirty="0">
                <a:latin typeface="Arial headings"/>
                <a:cs typeface="Arial" panose="020B0604020202020204" pitchFamily="34" charset="0"/>
              </a:rPr>
              <a:t>Search Committee Charge: Search Details</a:t>
            </a:r>
          </a:p>
        </p:txBody>
      </p:sp>
      <p:sp>
        <p:nvSpPr>
          <p:cNvPr id="3" name="Content Placeholder 2">
            <a:extLst>
              <a:ext uri="{FF2B5EF4-FFF2-40B4-BE49-F238E27FC236}">
                <a16:creationId xmlns:a16="http://schemas.microsoft.com/office/drawing/2014/main" id="{58E47544-931F-6EB0-7E90-535E85344403}"/>
              </a:ext>
            </a:extLst>
          </p:cNvPr>
          <p:cNvSpPr>
            <a:spLocks noGrp="1"/>
          </p:cNvSpPr>
          <p:nvPr>
            <p:ph idx="1"/>
          </p:nvPr>
        </p:nvSpPr>
        <p:spPr/>
        <p:txBody>
          <a:bodyPr/>
          <a:lstStyle/>
          <a:p>
            <a:pPr marL="457200" indent="-457200">
              <a:lnSpc>
                <a:spcPct val="100000"/>
              </a:lnSpc>
              <a:spcBef>
                <a:spcPts val="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Position(s) to be filled – rank(s)/title(s)</a:t>
            </a:r>
          </a:p>
          <a:p>
            <a:pPr marL="457200" indent="-457200">
              <a:lnSpc>
                <a:spcPct val="100000"/>
              </a:lnSpc>
              <a:spcBef>
                <a:spcPts val="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Scope of the search – internal, local, national or international</a:t>
            </a:r>
          </a:p>
          <a:p>
            <a:pPr marL="457200" indent="-457200">
              <a:lnSpc>
                <a:spcPct val="100000"/>
              </a:lnSpc>
              <a:spcBef>
                <a:spcPts val="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Deadlines</a:t>
            </a:r>
          </a:p>
          <a:p>
            <a:pPr marL="457200" indent="-457200">
              <a:lnSpc>
                <a:spcPct val="100000"/>
              </a:lnSpc>
              <a:spcBef>
                <a:spcPts val="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Discuss any unique factors or history regarding this search (i.e. a reposted position, challenges during prior recruitments, challenges within the department/school) </a:t>
            </a:r>
          </a:p>
        </p:txBody>
      </p:sp>
      <p:sp>
        <p:nvSpPr>
          <p:cNvPr id="5" name="Slide Number Placeholder 4">
            <a:extLst>
              <a:ext uri="{FF2B5EF4-FFF2-40B4-BE49-F238E27FC236}">
                <a16:creationId xmlns:a16="http://schemas.microsoft.com/office/drawing/2014/main" id="{C575B67C-D207-07EC-796A-B6ABC20D78F4}"/>
              </a:ext>
            </a:extLst>
          </p:cNvPr>
          <p:cNvSpPr>
            <a:spLocks noGrp="1"/>
          </p:cNvSpPr>
          <p:nvPr>
            <p:ph type="sldNum" sz="quarter" idx="12"/>
          </p:nvPr>
        </p:nvSpPr>
        <p:spPr/>
        <p:txBody>
          <a:bodyPr/>
          <a:lstStyle/>
          <a:p>
            <a:fld id="{44C0E520-CB02-FE44-B9CA-49F8729EC252}" type="slidenum">
              <a:rPr lang="en-US" smtClean="0"/>
              <a:t>17</a:t>
            </a:fld>
            <a:endParaRPr lang="en-US"/>
          </a:p>
        </p:txBody>
      </p:sp>
    </p:spTree>
    <p:extLst>
      <p:ext uri="{BB962C8B-B14F-4D97-AF65-F5344CB8AC3E}">
        <p14:creationId xmlns:p14="http://schemas.microsoft.com/office/powerpoint/2010/main" val="351077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E2A5B3-D82D-D868-534B-75F7DDF34087}"/>
              </a:ext>
            </a:extLst>
          </p:cNvPr>
          <p:cNvSpPr txBox="1"/>
          <p:nvPr/>
        </p:nvSpPr>
        <p:spPr>
          <a:xfrm>
            <a:off x="1822450" y="263525"/>
            <a:ext cx="8547100" cy="769441"/>
          </a:xfrm>
          <a:prstGeom prst="rect">
            <a:avLst/>
          </a:prstGeom>
          <a:noFill/>
        </p:spPr>
        <p:txBody>
          <a:bodyPr wrap="square" rtlCol="0">
            <a:spAutoFit/>
          </a:bodyPr>
          <a:lstStyle/>
          <a:p>
            <a:pPr algn="ctr"/>
            <a:r>
              <a:rPr lang="en-US" sz="4400" b="1" dirty="0">
                <a:latin typeface="Arial Headings "/>
              </a:rPr>
              <a:t>Advertising and Recruitment</a:t>
            </a:r>
            <a:endParaRPr lang="en-US" sz="4400" dirty="0">
              <a:latin typeface="Arial Headings "/>
            </a:endParaRPr>
          </a:p>
        </p:txBody>
      </p:sp>
      <p:sp>
        <p:nvSpPr>
          <p:cNvPr id="4" name="TextBox 3">
            <a:extLst>
              <a:ext uri="{FF2B5EF4-FFF2-40B4-BE49-F238E27FC236}">
                <a16:creationId xmlns:a16="http://schemas.microsoft.com/office/drawing/2014/main" id="{2A26A05C-06B8-978C-36DB-30082B5AC721}"/>
              </a:ext>
            </a:extLst>
          </p:cNvPr>
          <p:cNvSpPr txBox="1"/>
          <p:nvPr/>
        </p:nvSpPr>
        <p:spPr>
          <a:xfrm>
            <a:off x="1285875" y="1370370"/>
            <a:ext cx="9620250" cy="4985980"/>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rPr>
              <a:t>The search committee may participate in the development of the job description.</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rPr>
              <a:t>The search committee may suggest venues, or additional venues, for advertisement of the position.</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rPr>
              <a:t>The search committee actively participates in the </a:t>
            </a:r>
            <a:r>
              <a:rPr kumimoji="0" lang="en-US" sz="2000" b="0" i="1" u="none" strike="noStrike" kern="0" cap="none" spc="0" normalizeH="0" baseline="0" noProof="0" dirty="0">
                <a:ln>
                  <a:noFill/>
                </a:ln>
                <a:solidFill>
                  <a:srgbClr val="000000"/>
                </a:solidFill>
                <a:effectLst/>
                <a:uLnTx/>
                <a:uFillTx/>
                <a:latin typeface="Arial"/>
              </a:rPr>
              <a:t>search</a:t>
            </a:r>
            <a:r>
              <a:rPr kumimoji="0" lang="en-US" sz="2000" b="0" i="0" u="none" strike="noStrike" kern="0" cap="none" spc="0" normalizeH="0" baseline="0" noProof="0" dirty="0">
                <a:ln>
                  <a:noFill/>
                </a:ln>
                <a:solidFill>
                  <a:srgbClr val="000000"/>
                </a:solidFill>
                <a:effectLst/>
                <a:uLnTx/>
                <a:uFillTx/>
                <a:latin typeface="Arial"/>
              </a:rPr>
              <a:t> </a:t>
            </a:r>
            <a:r>
              <a:rPr kumimoji="0" lang="en-US" sz="2000" b="0" i="1" u="none" strike="noStrike" kern="0" cap="none" spc="0" normalizeH="0" baseline="0" noProof="0" dirty="0">
                <a:ln>
                  <a:noFill/>
                </a:ln>
                <a:solidFill>
                  <a:srgbClr val="000000"/>
                </a:solidFill>
                <a:effectLst/>
                <a:uLnTx/>
                <a:uFillTx/>
                <a:latin typeface="Arial"/>
              </a:rPr>
              <a:t>process,</a:t>
            </a:r>
            <a:r>
              <a:rPr kumimoji="0" lang="en-US" sz="2000" b="0" i="0" u="none" strike="noStrike" kern="0" cap="none" spc="0" normalizeH="0" baseline="0" noProof="0" dirty="0">
                <a:ln>
                  <a:noFill/>
                </a:ln>
                <a:solidFill>
                  <a:srgbClr val="000000"/>
                </a:solidFill>
                <a:effectLst/>
                <a:uLnTx/>
                <a:uFillTx/>
                <a:latin typeface="Arial"/>
              </a:rPr>
              <a:t> not just the selection process.</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Members shall contact professional organizations, colleagues, prior students, and other contacts to spread the word about the position.</a:t>
            </a:r>
          </a:p>
          <a:p>
            <a:pPr marL="1371600"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Members share input on where the position should be advertised in order to attract the most diverse pool of candidates possible. </a:t>
            </a:r>
          </a:p>
          <a:p>
            <a:pPr marR="0" lvl="1"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a:ln>
                <a:noFill/>
              </a:ln>
              <a:solidFill>
                <a:srgbClr val="000000"/>
              </a:solidFill>
              <a:effectLst/>
              <a:uLnTx/>
              <a:uFillTx/>
              <a:latin typeface="Arial"/>
            </a:endParaRPr>
          </a:p>
          <a:p>
            <a:pPr marR="0" lvl="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a:ln>
                  <a:noFill/>
                </a:ln>
                <a:solidFill>
                  <a:srgbClr val="000000"/>
                </a:solidFill>
                <a:effectLst/>
                <a:uLnTx/>
                <a:uFillTx/>
                <a:latin typeface="Arial"/>
              </a:rPr>
              <a:t>*Note: The </a:t>
            </a:r>
            <a:r>
              <a:rPr kumimoji="0" lang="en-US" sz="2000" b="0" i="0" u="none" strike="noStrike" kern="0" cap="none" spc="0" normalizeH="0" baseline="0" noProof="0" dirty="0">
                <a:ln>
                  <a:noFill/>
                </a:ln>
                <a:solidFill>
                  <a:srgbClr val="000000"/>
                </a:solidFill>
                <a:effectLst/>
                <a:uLnTx/>
                <a:uFillTx/>
                <a:latin typeface="Arial"/>
                <a:hlinkClick r:id="rId2"/>
              </a:rPr>
              <a:t>ROCS link </a:t>
            </a:r>
            <a:r>
              <a:rPr kumimoji="0" lang="en-US" sz="2000" b="0" i="0" u="none" strike="noStrike" kern="0" cap="none" spc="0" normalizeH="0" baseline="0" noProof="0" dirty="0">
                <a:ln>
                  <a:noFill/>
                </a:ln>
                <a:solidFill>
                  <a:srgbClr val="000000"/>
                </a:solidFill>
                <a:effectLst/>
                <a:uLnTx/>
                <a:uFillTx/>
                <a:latin typeface="Arial"/>
              </a:rPr>
              <a:t>should be included in all outside postings/announcements</a:t>
            </a:r>
            <a:r>
              <a:rPr kumimoji="0" lang="en-US" sz="1700" b="0" i="0" u="none" strike="noStrike" kern="0" cap="none" spc="0" normalizeH="0" baseline="0" noProof="0" dirty="0">
                <a:ln>
                  <a:noFill/>
                </a:ln>
                <a:solidFill>
                  <a:srgbClr val="000000"/>
                </a:solidFill>
                <a:effectLst/>
                <a:uLnTx/>
                <a:uFillTx/>
                <a:latin typeface="Arial"/>
              </a:rPr>
              <a:t>.</a:t>
            </a:r>
          </a:p>
        </p:txBody>
      </p:sp>
      <p:sp>
        <p:nvSpPr>
          <p:cNvPr id="5" name="Slide Number Placeholder 4">
            <a:extLst>
              <a:ext uri="{FF2B5EF4-FFF2-40B4-BE49-F238E27FC236}">
                <a16:creationId xmlns:a16="http://schemas.microsoft.com/office/drawing/2014/main" id="{6982CAFF-B8A3-672A-5A2C-D296D6AAFA60}"/>
              </a:ext>
            </a:extLst>
          </p:cNvPr>
          <p:cNvSpPr>
            <a:spLocks noGrp="1"/>
          </p:cNvSpPr>
          <p:nvPr>
            <p:ph type="sldNum" sz="quarter" idx="12"/>
          </p:nvPr>
        </p:nvSpPr>
        <p:spPr/>
        <p:txBody>
          <a:bodyPr/>
          <a:lstStyle/>
          <a:p>
            <a:fld id="{44C0E520-CB02-FE44-B9CA-49F8729EC252}" type="slidenum">
              <a:rPr lang="en-US" smtClean="0"/>
              <a:t>18</a:t>
            </a:fld>
            <a:endParaRPr lang="en-US"/>
          </a:p>
        </p:txBody>
      </p:sp>
    </p:spTree>
    <p:extLst>
      <p:ext uri="{BB962C8B-B14F-4D97-AF65-F5344CB8AC3E}">
        <p14:creationId xmlns:p14="http://schemas.microsoft.com/office/powerpoint/2010/main" val="336537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https://pitch-assets-ccb95893-de3f-4266-973c-20049231b248.s3.eu-west-1.amazonaws.com/0e51f952-beba-4818-a62a-f2ae17dcffa1?pitch-bytes=37066&amp;pitch-content-type=image%2Fpng">
            <a:extLst>
              <a:ext uri="{FF2B5EF4-FFF2-40B4-BE49-F238E27FC236}">
                <a16:creationId xmlns:a16="http://schemas.microsoft.com/office/drawing/2014/main" id="{024758F7-8F10-5A22-0AD2-C2C53B7B3452}"/>
              </a:ext>
            </a:extLst>
          </p:cNvPr>
          <p:cNvPicPr>
            <a:picLocks noChangeAspect="1"/>
          </p:cNvPicPr>
          <p:nvPr/>
        </p:nvPicPr>
        <p:blipFill>
          <a:blip r:embed="rId3"/>
          <a:srcRect/>
          <a:stretch/>
        </p:blipFill>
        <p:spPr>
          <a:xfrm>
            <a:off x="1043352" y="1481394"/>
            <a:ext cx="9190899" cy="4592506"/>
          </a:xfrm>
          <a:prstGeom prst="rect">
            <a:avLst/>
          </a:prstGeom>
        </p:spPr>
      </p:pic>
      <p:sp>
        <p:nvSpPr>
          <p:cNvPr id="5" name="TextBox 4">
            <a:extLst>
              <a:ext uri="{FF2B5EF4-FFF2-40B4-BE49-F238E27FC236}">
                <a16:creationId xmlns:a16="http://schemas.microsoft.com/office/drawing/2014/main" id="{BA58580D-5027-A61C-93B6-323E2880AB82}"/>
              </a:ext>
            </a:extLst>
          </p:cNvPr>
          <p:cNvSpPr txBox="1"/>
          <p:nvPr/>
        </p:nvSpPr>
        <p:spPr>
          <a:xfrm>
            <a:off x="908049" y="636340"/>
            <a:ext cx="10375900" cy="567015"/>
          </a:xfrm>
          <a:prstGeom prst="rect">
            <a:avLst/>
          </a:prstGeom>
          <a:noFill/>
        </p:spPr>
        <p:txBody>
          <a:bodyPr wrap="square">
            <a:spAutoFit/>
          </a:body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4400" b="1" i="0" u="none" strike="noStrike" kern="0" cap="none" spc="-24" normalizeH="0" baseline="0" noProof="0" dirty="0">
                <a:ln>
                  <a:noFill/>
                </a:ln>
                <a:solidFill>
                  <a:srgbClr val="151515"/>
                </a:solidFill>
                <a:effectLst/>
                <a:uLnTx/>
                <a:uFillTx/>
                <a:latin typeface="Arial "/>
                <a:ea typeface="Poppins" pitchFamily="34" charset="-122"/>
                <a:cs typeface="Poppins" pitchFamily="34" charset="-120"/>
              </a:rPr>
              <a:t>Strategies for Continuous Search</a:t>
            </a:r>
            <a:endParaRPr kumimoji="0" lang="en-US" sz="4400" b="0" i="0" u="none" strike="noStrike" kern="1200" cap="none" spc="0" normalizeH="0" baseline="0" noProof="0" dirty="0">
              <a:ln>
                <a:noFill/>
              </a:ln>
              <a:solidFill>
                <a:srgbClr val="000000"/>
              </a:solidFill>
              <a:effectLst/>
              <a:uLnTx/>
              <a:uFillTx/>
              <a:latin typeface="Arial "/>
            </a:endParaRPr>
          </a:p>
        </p:txBody>
      </p:sp>
      <p:sp>
        <p:nvSpPr>
          <p:cNvPr id="7" name="TextBox 6">
            <a:extLst>
              <a:ext uri="{FF2B5EF4-FFF2-40B4-BE49-F238E27FC236}">
                <a16:creationId xmlns:a16="http://schemas.microsoft.com/office/drawing/2014/main" id="{1406C3B6-0005-E96B-B6A0-2E8C762CD0B3}"/>
              </a:ext>
            </a:extLst>
          </p:cNvPr>
          <p:cNvSpPr txBox="1"/>
          <p:nvPr/>
        </p:nvSpPr>
        <p:spPr>
          <a:xfrm>
            <a:off x="2888638" y="2566719"/>
            <a:ext cx="1663700" cy="646331"/>
          </a:xfrm>
          <a:prstGeom prst="rect">
            <a:avLst/>
          </a:prstGeom>
          <a:noFill/>
        </p:spPr>
        <p:txBody>
          <a:bodyPr wrap="square">
            <a:spAutoFit/>
          </a:bodyPr>
          <a:lstStyle/>
          <a:p>
            <a:pPr algn="ctr">
              <a:spcAft>
                <a:spcPts val="600"/>
              </a:spcAft>
            </a:pPr>
            <a:r>
              <a:rPr lang="en-US" sz="1800" b="1" dirty="0">
                <a:solidFill>
                  <a:srgbClr val="000000"/>
                </a:solidFill>
                <a:latin typeface="Arial" panose="020B0604020202020204" pitchFamily="34" charset="0"/>
                <a:ea typeface="Merriweather" pitchFamily="34" charset="-122"/>
                <a:cs typeface="Arial" panose="020B0604020202020204" pitchFamily="34" charset="0"/>
              </a:rPr>
              <a:t>Leverage Social Media</a:t>
            </a: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F33D644-E049-3212-941B-5FE478536354}"/>
              </a:ext>
            </a:extLst>
          </p:cNvPr>
          <p:cNvSpPr txBox="1"/>
          <p:nvPr/>
        </p:nvSpPr>
        <p:spPr>
          <a:xfrm>
            <a:off x="5241924" y="1839552"/>
            <a:ext cx="1282700" cy="955454"/>
          </a:xfrm>
          <a:prstGeom prst="rect">
            <a:avLst/>
          </a:prstGeom>
          <a:noFill/>
        </p:spPr>
        <p:txBody>
          <a:bodyPr wrap="square">
            <a:spAutoFit/>
          </a:bodyPr>
          <a:lstStyle/>
          <a:p>
            <a:pPr algn="ctr">
              <a:lnSpc>
                <a:spcPts val="1688"/>
              </a:lnSpc>
            </a:pPr>
            <a:r>
              <a:rPr lang="en-US" sz="1350" b="1" dirty="0">
                <a:solidFill>
                  <a:srgbClr val="FFFFFF"/>
                </a:solidFill>
                <a:latin typeface="Arial" panose="020B0604020202020204" pitchFamily="34" charset="0"/>
                <a:ea typeface="Merriweather" pitchFamily="34" charset="-122"/>
                <a:cs typeface="Arial" panose="020B0604020202020204" pitchFamily="34" charset="0"/>
              </a:rPr>
              <a:t>Post job </a:t>
            </a:r>
            <a:endParaRPr lang="en-US" sz="1350" dirty="0">
              <a:latin typeface="Arial" panose="020B0604020202020204" pitchFamily="34" charset="0"/>
              <a:cs typeface="Arial" panose="020B0604020202020204" pitchFamily="34" charset="0"/>
            </a:endParaRPr>
          </a:p>
          <a:p>
            <a:pPr algn="ctr">
              <a:lnSpc>
                <a:spcPts val="1688"/>
              </a:lnSpc>
            </a:pPr>
            <a:r>
              <a:rPr lang="en-US" sz="1350" b="1" dirty="0">
                <a:solidFill>
                  <a:srgbClr val="FFFFFF"/>
                </a:solidFill>
                <a:latin typeface="Arial" panose="020B0604020202020204" pitchFamily="34" charset="0"/>
                <a:ea typeface="Merriweather" pitchFamily="34" charset="-122"/>
                <a:cs typeface="Arial" panose="020B0604020202020204" pitchFamily="34" charset="0"/>
              </a:rPr>
              <a:t>ad in disciplinary publication</a:t>
            </a:r>
            <a:endParaRPr lang="en-US" sz="13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CE980BA-F5F1-C03A-F3D1-1327BE650326}"/>
              </a:ext>
            </a:extLst>
          </p:cNvPr>
          <p:cNvSpPr txBox="1"/>
          <p:nvPr/>
        </p:nvSpPr>
        <p:spPr>
          <a:xfrm>
            <a:off x="7170735" y="2317279"/>
            <a:ext cx="1663700" cy="1138773"/>
          </a:xfrm>
          <a:prstGeom prst="rect">
            <a:avLst/>
          </a:prstGeom>
          <a:noFill/>
        </p:spPr>
        <p:txBody>
          <a:bodyPr wrap="square">
            <a:spAutoFit/>
          </a:bodyPr>
          <a:lstStyle/>
          <a:p>
            <a:pPr algn="ctr">
              <a:spcAft>
                <a:spcPts val="600"/>
              </a:spcAft>
            </a:pPr>
            <a:r>
              <a:rPr lang="en-US" sz="1700" b="1" dirty="0">
                <a:solidFill>
                  <a:srgbClr val="151515"/>
                </a:solidFill>
                <a:latin typeface="Arial" panose="020B0604020202020204" pitchFamily="34" charset="0"/>
                <a:ea typeface="Merriweather" pitchFamily="34" charset="-122"/>
                <a:cs typeface="Arial" panose="020B0604020202020204" pitchFamily="34" charset="0"/>
              </a:rPr>
              <a:t>Recruit</a:t>
            </a:r>
            <a:r>
              <a:rPr lang="en-US" sz="1700" b="1" kern="0" spc="120" dirty="0">
                <a:solidFill>
                  <a:srgbClr val="151515"/>
                </a:solidFill>
                <a:latin typeface="Arial" panose="020B0604020202020204" pitchFamily="34" charset="0"/>
                <a:ea typeface="Merriweather" pitchFamily="34" charset="-122"/>
                <a:cs typeface="Arial" panose="020B0604020202020204" pitchFamily="34" charset="0"/>
              </a:rPr>
              <a:t> </a:t>
            </a:r>
            <a:r>
              <a:rPr lang="en-US" sz="1700" b="1" dirty="0">
                <a:solidFill>
                  <a:srgbClr val="151515"/>
                </a:solidFill>
                <a:latin typeface="Arial" panose="020B0604020202020204" pitchFamily="34" charset="0"/>
                <a:ea typeface="Merriweather" pitchFamily="34" charset="-122"/>
                <a:cs typeface="Arial" panose="020B0604020202020204" pitchFamily="34" charset="0"/>
              </a:rPr>
              <a:t>year</a:t>
            </a:r>
            <a:r>
              <a:rPr lang="en-US" sz="1700" b="1" kern="0" spc="960" dirty="0">
                <a:solidFill>
                  <a:srgbClr val="151515"/>
                </a:solidFill>
                <a:latin typeface="Arial" panose="020B0604020202020204" pitchFamily="34" charset="0"/>
                <a:ea typeface="Merriweather" pitchFamily="34" charset="-122"/>
                <a:cs typeface="Arial" panose="020B0604020202020204" pitchFamily="34" charset="0"/>
              </a:rPr>
              <a:t> </a:t>
            </a:r>
            <a:r>
              <a:rPr lang="en-US" sz="1700" b="1" dirty="0">
                <a:solidFill>
                  <a:srgbClr val="151515"/>
                </a:solidFill>
                <a:latin typeface="Arial" panose="020B0604020202020204" pitchFamily="34" charset="0"/>
                <a:ea typeface="Merriweather" pitchFamily="34" charset="-122"/>
                <a:cs typeface="Arial" panose="020B0604020202020204" pitchFamily="34" charset="0"/>
              </a:rPr>
              <a:t>round</a:t>
            </a:r>
            <a:r>
              <a:rPr lang="en-US" sz="1700" b="1" kern="0" spc="120" dirty="0">
                <a:solidFill>
                  <a:srgbClr val="151515"/>
                </a:solidFill>
                <a:latin typeface="Arial" panose="020B0604020202020204" pitchFamily="34" charset="0"/>
                <a:ea typeface="Merriweather" pitchFamily="34" charset="-122"/>
                <a:cs typeface="Arial" panose="020B0604020202020204" pitchFamily="34" charset="0"/>
              </a:rPr>
              <a:t> </a:t>
            </a:r>
            <a:r>
              <a:rPr lang="en-US" sz="1700" b="1" dirty="0">
                <a:solidFill>
                  <a:srgbClr val="151515"/>
                </a:solidFill>
                <a:latin typeface="Arial" panose="020B0604020202020204" pitchFamily="34" charset="0"/>
                <a:ea typeface="Merriweather" pitchFamily="34" charset="-122"/>
                <a:cs typeface="Arial" panose="020B0604020202020204" pitchFamily="34" charset="0"/>
              </a:rPr>
              <a:t>at</a:t>
            </a:r>
            <a:r>
              <a:rPr lang="en-US" sz="1700" b="1" kern="0" spc="960" dirty="0">
                <a:solidFill>
                  <a:srgbClr val="151515"/>
                </a:solidFill>
                <a:latin typeface="Arial" panose="020B0604020202020204" pitchFamily="34" charset="0"/>
                <a:ea typeface="Merriweather" pitchFamily="34" charset="-122"/>
                <a:cs typeface="Arial" panose="020B0604020202020204" pitchFamily="34" charset="0"/>
              </a:rPr>
              <a:t> </a:t>
            </a:r>
            <a:r>
              <a:rPr lang="en-US" sz="1700" b="1" dirty="0">
                <a:solidFill>
                  <a:srgbClr val="151515"/>
                </a:solidFill>
                <a:latin typeface="Arial" panose="020B0604020202020204" pitchFamily="34" charset="0"/>
                <a:ea typeface="Merriweather" pitchFamily="34" charset="-122"/>
                <a:cs typeface="Arial" panose="020B0604020202020204" pitchFamily="34" charset="0"/>
              </a:rPr>
              <a:t>meetings</a:t>
            </a:r>
            <a:r>
              <a:rPr lang="en-US" sz="1700" b="1" kern="0" spc="240" dirty="0">
                <a:solidFill>
                  <a:srgbClr val="151515"/>
                </a:solidFill>
                <a:latin typeface="Arial" panose="020B0604020202020204" pitchFamily="34" charset="0"/>
                <a:ea typeface="Merriweather" pitchFamily="34" charset="-122"/>
                <a:cs typeface="Arial" panose="020B0604020202020204" pitchFamily="34" charset="0"/>
              </a:rPr>
              <a:t> </a:t>
            </a:r>
            <a:r>
              <a:rPr lang="en-US" sz="1700" b="1" dirty="0">
                <a:solidFill>
                  <a:srgbClr val="151515"/>
                </a:solidFill>
                <a:latin typeface="Arial" panose="020B0604020202020204" pitchFamily="34" charset="0"/>
                <a:ea typeface="Merriweather" pitchFamily="34" charset="-122"/>
                <a:cs typeface="Arial" panose="020B0604020202020204" pitchFamily="34" charset="0"/>
              </a:rPr>
              <a:t>and</a:t>
            </a:r>
            <a:r>
              <a:rPr lang="en-US" sz="1700" b="1" kern="0" spc="960" dirty="0">
                <a:solidFill>
                  <a:srgbClr val="151515"/>
                </a:solidFill>
                <a:latin typeface="Arial" panose="020B0604020202020204" pitchFamily="34" charset="0"/>
                <a:ea typeface="Merriweather" pitchFamily="34" charset="-122"/>
                <a:cs typeface="Arial" panose="020B0604020202020204" pitchFamily="34" charset="0"/>
              </a:rPr>
              <a:t> </a:t>
            </a:r>
            <a:r>
              <a:rPr lang="en-US" sz="1700" b="1" dirty="0">
                <a:solidFill>
                  <a:srgbClr val="151515"/>
                </a:solidFill>
                <a:latin typeface="Arial" panose="020B0604020202020204" pitchFamily="34" charset="0"/>
                <a:ea typeface="Merriweather" pitchFamily="34" charset="-122"/>
                <a:cs typeface="Arial" panose="020B0604020202020204" pitchFamily="34" charset="0"/>
              </a:rPr>
              <a:t>conferences</a:t>
            </a:r>
            <a:endParaRPr lang="en-US" sz="17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FC7A0C1-CDE1-560D-34FC-91EBC9F0316B}"/>
              </a:ext>
            </a:extLst>
          </p:cNvPr>
          <p:cNvSpPr txBox="1"/>
          <p:nvPr/>
        </p:nvSpPr>
        <p:spPr>
          <a:xfrm>
            <a:off x="1976797" y="4291281"/>
            <a:ext cx="1739901" cy="1323439"/>
          </a:xfrm>
          <a:prstGeom prst="rect">
            <a:avLst/>
          </a:prstGeom>
          <a:noFill/>
        </p:spPr>
        <p:txBody>
          <a:bodyPr wrap="square">
            <a:spAutoFit/>
          </a:bodyPr>
          <a:lstStyle/>
          <a:p>
            <a:pPr algn="ctr">
              <a:spcAft>
                <a:spcPts val="600"/>
              </a:spcAft>
            </a:pPr>
            <a:r>
              <a:rPr lang="en-US" sz="1600" b="1" dirty="0">
                <a:solidFill>
                  <a:srgbClr val="151515"/>
                </a:solidFill>
                <a:latin typeface="Arial" panose="020B0604020202020204" pitchFamily="34" charset="0"/>
                <a:ea typeface="Merriweather" pitchFamily="34" charset="-122"/>
                <a:cs typeface="Arial" panose="020B0604020202020204" pitchFamily="34" charset="0"/>
              </a:rPr>
              <a:t>Establish relations with promising junior faculty elsewhere</a:t>
            </a:r>
            <a:endParaRPr lang="en-US"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5E0115A-1A52-9AF7-E3A7-86709F401BE6}"/>
              </a:ext>
            </a:extLst>
          </p:cNvPr>
          <p:cNvSpPr txBox="1"/>
          <p:nvPr/>
        </p:nvSpPr>
        <p:spPr>
          <a:xfrm>
            <a:off x="5175250" y="4090005"/>
            <a:ext cx="1476373" cy="1631216"/>
          </a:xfrm>
          <a:prstGeom prst="rect">
            <a:avLst/>
          </a:prstGeom>
          <a:noFill/>
        </p:spPr>
        <p:txBody>
          <a:bodyPr wrap="square">
            <a:spAutoFit/>
          </a:bodyPr>
          <a:lstStyle/>
          <a:p>
            <a:pPr marL="0" marR="0" lvl="0" indent="0" algn="ctr" defTabSz="914400" rtl="0" eaLnBrk="1" fontAlgn="base" latinLnBrk="0" hangingPunct="1">
              <a:lnSpc>
                <a:spcPts val="1852"/>
              </a:lnSpc>
              <a:spcBef>
                <a:spcPct val="0"/>
              </a:spcBef>
              <a:spcAft>
                <a:spcPts val="556"/>
              </a:spcAft>
              <a:buClrTx/>
              <a:buSzTx/>
              <a:buFontTx/>
              <a:buNone/>
              <a:tabLst/>
              <a:defRPr/>
            </a:pPr>
            <a:r>
              <a:rPr kumimoji="0" lang="en-US" sz="1700" b="1" i="0" u="none" strike="noStrike" kern="1200" cap="none" spc="0" normalizeH="0" baseline="0" noProof="0" dirty="0">
                <a:ln>
                  <a:noFill/>
                </a:ln>
                <a:solidFill>
                  <a:srgbClr val="1D4649"/>
                </a:solidFill>
                <a:effectLst/>
                <a:uLnTx/>
                <a:uFillTx/>
                <a:latin typeface="Arial" panose="020B0604020202020204" pitchFamily="34" charset="0"/>
                <a:ea typeface="Merriweather" pitchFamily="34" charset="-122"/>
                <a:cs typeface="Arial" panose="020B0604020202020204" pitchFamily="34" charset="0"/>
              </a:rPr>
              <a:t>S</a:t>
            </a:r>
            <a:r>
              <a:rPr kumimoji="0" lang="en-US" sz="14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EARCH</a:t>
            </a:r>
            <a:r>
              <a:rPr kumimoji="0" lang="en-US" sz="17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7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IS</a:t>
            </a:r>
            <a:r>
              <a:rPr kumimoji="0" lang="en-US" sz="17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7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A</a:t>
            </a:r>
            <a:r>
              <a:rPr kumimoji="0" lang="en-US" sz="1700" b="1" i="0" u="none" strike="noStrike" kern="0" cap="none" spc="120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7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VERB:</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ts val="1852"/>
              </a:lnSpc>
              <a:spcBef>
                <a:spcPct val="0"/>
              </a:spcBef>
              <a:spcAft>
                <a:spcPts val="556"/>
              </a:spcAft>
              <a:buClrTx/>
              <a:buSzTx/>
              <a:buFontTx/>
              <a:buNone/>
              <a:tabLst/>
              <a:defRPr/>
            </a:pPr>
            <a:r>
              <a:rPr kumimoji="0" lang="en-US" sz="1700" b="1" i="1"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MAKE YOUR</a:t>
            </a:r>
            <a:r>
              <a:rPr kumimoji="0" lang="en-US" sz="1700" b="1" i="1" u="none" strike="noStrike" kern="0" cap="none" spc="120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700" b="1" i="1"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SEARCH</a:t>
            </a:r>
            <a:r>
              <a:rPr kumimoji="0" lang="en-US" sz="1700" b="1" i="1" u="none" strike="noStrike" kern="0" cap="none" spc="120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700" b="1" i="1"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ACTIVE!</a:t>
            </a:r>
            <a:endParaRPr kumimoji="0" lang="en-US" sz="1736"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6AA1472-4CE9-369F-0CA2-D441A52E1E16}"/>
              </a:ext>
            </a:extLst>
          </p:cNvPr>
          <p:cNvSpPr txBox="1"/>
          <p:nvPr/>
        </p:nvSpPr>
        <p:spPr>
          <a:xfrm>
            <a:off x="8002585" y="4397782"/>
            <a:ext cx="1376725" cy="1323439"/>
          </a:xfrm>
          <a:prstGeom prst="rect">
            <a:avLst/>
          </a:prstGeom>
          <a:noFill/>
        </p:spPr>
        <p:txBody>
          <a:bodyPr wrap="square">
            <a:spAutoFit/>
          </a:bodyPr>
          <a:lstStyle/>
          <a:p>
            <a:pPr marL="0" marR="0" lvl="0" indent="0" algn="ctr" defTabSz="914400" rtl="0" eaLnBrk="1" fontAlgn="base" latinLnBrk="0" hangingPunct="1">
              <a:spcBef>
                <a:spcPct val="0"/>
              </a:spcBef>
              <a:spcAft>
                <a:spcPts val="600"/>
              </a:spcAft>
              <a:buClrTx/>
              <a:buSzTx/>
              <a:buFontTx/>
              <a:buNone/>
              <a:tabLst/>
              <a:defRPr/>
            </a:pP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Widen</a:t>
            </a:r>
            <a:r>
              <a:rPr kumimoji="0" lang="en-US" sz="16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your</a:t>
            </a:r>
            <a:r>
              <a:rPr kumimoji="0" lang="en-US" sz="16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pool to</a:t>
            </a:r>
            <a:r>
              <a:rPr kumimoji="0" lang="en-US" sz="16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a broad</a:t>
            </a:r>
            <a:r>
              <a:rPr kumimoji="0" lang="en-US" sz="16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set</a:t>
            </a:r>
            <a:r>
              <a:rPr kumimoji="0" lang="en-US" sz="1600" b="1" i="0" u="none" strike="noStrike" kern="0" cap="none" spc="12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of</a:t>
            </a:r>
            <a:r>
              <a:rPr kumimoji="0" lang="en-US" sz="1600" b="1" i="0" u="none" strike="noStrike" kern="0" cap="none" spc="96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 </a:t>
            </a:r>
            <a:r>
              <a:rPr kumimoji="0" lang="en-US" sz="1600" b="1"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institutions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D79846-5881-CFB5-78E9-D83CE52E6D25}"/>
              </a:ext>
            </a:extLst>
          </p:cNvPr>
          <p:cNvSpPr>
            <a:spLocks noGrp="1"/>
          </p:cNvSpPr>
          <p:nvPr>
            <p:ph type="sldNum" sz="quarter" idx="12"/>
          </p:nvPr>
        </p:nvSpPr>
        <p:spPr/>
        <p:txBody>
          <a:bodyPr/>
          <a:lstStyle/>
          <a:p>
            <a:fld id="{44C0E520-CB02-FE44-B9CA-49F8729EC252}" type="slidenum">
              <a:rPr lang="en-US" smtClean="0"/>
              <a:t>19</a:t>
            </a:fld>
            <a:endParaRPr lang="en-US"/>
          </a:p>
        </p:txBody>
      </p:sp>
      <p:sp>
        <p:nvSpPr>
          <p:cNvPr id="2" name="Rectangle 1">
            <a:extLst>
              <a:ext uri="{FF2B5EF4-FFF2-40B4-BE49-F238E27FC236}">
                <a16:creationId xmlns:a16="http://schemas.microsoft.com/office/drawing/2014/main" id="{738473B3-7F2F-7591-0782-F721E706C25C}"/>
              </a:ext>
            </a:extLst>
          </p:cNvPr>
          <p:cNvSpPr/>
          <p:nvPr/>
        </p:nvSpPr>
        <p:spPr>
          <a:xfrm>
            <a:off x="1043352" y="1344715"/>
            <a:ext cx="3690573" cy="400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593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707E-29DA-F29F-CCA6-77D2D8E91E58}"/>
              </a:ext>
            </a:extLst>
          </p:cNvPr>
          <p:cNvSpPr>
            <a:spLocks noGrp="1"/>
          </p:cNvSpPr>
          <p:nvPr>
            <p:ph type="title"/>
          </p:nvPr>
        </p:nvSpPr>
        <p:spPr/>
        <p:txBody>
          <a:bodyPr>
            <a:normAutofit/>
          </a:bodyPr>
          <a:lstStyle/>
          <a:p>
            <a:pPr algn="ctr"/>
            <a:r>
              <a:rPr kumimoji="0" lang="en-US" b="1" i="0" u="none" strike="noStrike" kern="0" cap="none" spc="0" normalizeH="0" baseline="0" noProof="0" dirty="0">
                <a:ln>
                  <a:noFill/>
                </a:ln>
                <a:solidFill>
                  <a:srgbClr val="000000"/>
                </a:solidFill>
                <a:effectLst/>
                <a:uLnTx/>
                <a:uFillTx/>
                <a:latin typeface="Arial headings"/>
              </a:rPr>
              <a:t>Roadmap</a:t>
            </a:r>
            <a:endParaRPr lang="en-US" dirty="0">
              <a:latin typeface="Arial headings"/>
            </a:endParaRPr>
          </a:p>
        </p:txBody>
      </p:sp>
      <p:sp>
        <p:nvSpPr>
          <p:cNvPr id="3" name="Content Placeholder 2">
            <a:extLst>
              <a:ext uri="{FF2B5EF4-FFF2-40B4-BE49-F238E27FC236}">
                <a16:creationId xmlns:a16="http://schemas.microsoft.com/office/drawing/2014/main" id="{F37C4ED8-661F-84A1-EACD-1EA16AAEA200}"/>
              </a:ext>
            </a:extLst>
          </p:cNvPr>
          <p:cNvSpPr>
            <a:spLocks noGrp="1"/>
          </p:cNvSpPr>
          <p:nvPr>
            <p:ph sz="half" idx="1"/>
          </p:nvPr>
        </p:nvSpPr>
        <p:spPr>
          <a:xfrm>
            <a:off x="414835" y="1690688"/>
            <a:ext cx="6032311" cy="4351338"/>
          </a:xfrm>
        </p:spPr>
        <p:txBody>
          <a:bodyPr>
            <a:normAutofit/>
          </a:bodyPr>
          <a:lstStyle/>
          <a:p>
            <a:pPr marL="457200" indent="-457200">
              <a:buFont typeface="Wingdings" panose="05000000000000000000" pitchFamily="2" charset="2"/>
              <a:buChar char="Ø"/>
            </a:pPr>
            <a:r>
              <a:rPr lang="en-US" sz="3000" dirty="0">
                <a:latin typeface="Arial "/>
              </a:rPr>
              <a:t>Introduction	</a:t>
            </a:r>
          </a:p>
          <a:p>
            <a:pPr marL="457200" indent="-457200">
              <a:buFont typeface="Wingdings" panose="05000000000000000000" pitchFamily="2" charset="2"/>
              <a:buChar char="Ø"/>
            </a:pPr>
            <a:r>
              <a:rPr lang="en-US" sz="3000" dirty="0">
                <a:latin typeface="Arial "/>
              </a:rPr>
              <a:t>Search Committee Charge</a:t>
            </a:r>
          </a:p>
          <a:p>
            <a:pPr marL="457200" lvl="0" indent="-457200">
              <a:buFont typeface="Wingdings" panose="05000000000000000000" pitchFamily="2" charset="2"/>
              <a:buChar char="Ø"/>
            </a:pPr>
            <a:r>
              <a:rPr lang="en-US" sz="3000" dirty="0">
                <a:latin typeface="Arial "/>
              </a:rPr>
              <a:t>General Expectations</a:t>
            </a:r>
          </a:p>
          <a:p>
            <a:pPr marL="457200" lvl="0" indent="-457200">
              <a:spcAft>
                <a:spcPts val="1000"/>
              </a:spcAft>
              <a:buFont typeface="Wingdings" panose="05000000000000000000" pitchFamily="2" charset="2"/>
              <a:buChar char="Ø"/>
            </a:pPr>
            <a:r>
              <a:rPr lang="en-US" sz="3000" dirty="0">
                <a:latin typeface="Arial "/>
              </a:rPr>
              <a:t>Important Considerations</a:t>
            </a:r>
          </a:p>
          <a:p>
            <a:pPr marL="1371600" lvl="1" indent="-457200"/>
            <a:r>
              <a:rPr lang="en-US" sz="3000" dirty="0">
                <a:latin typeface="Arial "/>
              </a:rPr>
              <a:t>Mitigating Bias in process</a:t>
            </a:r>
          </a:p>
          <a:p>
            <a:pPr marL="1371600" lvl="1" indent="-457200"/>
            <a:r>
              <a:rPr lang="en-US" sz="3000" dirty="0">
                <a:latin typeface="Arial "/>
              </a:rPr>
              <a:t>Outreach for Broad Applicant Pools</a:t>
            </a:r>
          </a:p>
          <a:p>
            <a:pPr marL="457200" lvl="0" indent="-457200">
              <a:buFont typeface="Wingdings" panose="05000000000000000000" pitchFamily="2" charset="2"/>
              <a:buChar char="Ø"/>
            </a:pPr>
            <a:r>
              <a:rPr lang="en-US" sz="3000" dirty="0">
                <a:latin typeface="Arial "/>
              </a:rPr>
              <a:t>Policies and Procedures</a:t>
            </a:r>
            <a:endParaRPr lang="en-US" dirty="0"/>
          </a:p>
          <a:p>
            <a:endParaRPr lang="en-US" dirty="0"/>
          </a:p>
          <a:p>
            <a:pPr marL="0" indent="0">
              <a:buNone/>
            </a:pPr>
            <a:endParaRPr lang="en-US" dirty="0"/>
          </a:p>
          <a:p>
            <a:endParaRPr lang="en-US" dirty="0"/>
          </a:p>
          <a:p>
            <a:endParaRPr lang="en-US" dirty="0"/>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56FA5D08-CC1F-DE7B-9777-C0B0B273D9F2}"/>
              </a:ext>
            </a:extLst>
          </p:cNvPr>
          <p:cNvSpPr>
            <a:spLocks noGrp="1"/>
          </p:cNvSpPr>
          <p:nvPr>
            <p:ph sz="half" idx="2"/>
          </p:nvPr>
        </p:nvSpPr>
        <p:spPr>
          <a:xfrm>
            <a:off x="6754930" y="1685926"/>
            <a:ext cx="5181600" cy="4351338"/>
          </a:xfrm>
        </p:spPr>
        <p:txBody>
          <a:bodyPr>
            <a:normAutofit/>
          </a:bodyPr>
          <a:lstStyle/>
          <a:p>
            <a:pPr marL="457200" lvl="0" indent="-457200">
              <a:buFont typeface="Wingdings" panose="05000000000000000000" pitchFamily="2" charset="2"/>
              <a:buChar char="Ø"/>
            </a:pPr>
            <a:r>
              <a:rPr lang="en-US" sz="3200" dirty="0">
                <a:latin typeface="Arial "/>
              </a:rPr>
              <a:t>Managing Searches</a:t>
            </a:r>
          </a:p>
          <a:p>
            <a:pPr marL="457200" lvl="0" indent="-457200">
              <a:buFont typeface="Wingdings" panose="05000000000000000000" pitchFamily="2" charset="2"/>
              <a:buChar char="Ø"/>
            </a:pPr>
            <a:r>
              <a:rPr lang="en-US" sz="3200" dirty="0">
                <a:latin typeface="Arial "/>
              </a:rPr>
              <a:t>Advertising and Recruitment</a:t>
            </a:r>
          </a:p>
          <a:p>
            <a:pPr marL="457200" lvl="0" indent="-457200">
              <a:buFont typeface="Wingdings" panose="05000000000000000000" pitchFamily="2" charset="2"/>
              <a:buChar char="Ø"/>
            </a:pPr>
            <a:r>
              <a:rPr lang="en-US" sz="3200" dirty="0">
                <a:latin typeface="Arial "/>
              </a:rPr>
              <a:t>Review of Applications</a:t>
            </a:r>
          </a:p>
          <a:p>
            <a:pPr marL="457200" lvl="0" indent="-457200">
              <a:buFont typeface="Wingdings" panose="05000000000000000000" pitchFamily="2" charset="2"/>
              <a:buChar char="Ø"/>
            </a:pPr>
            <a:r>
              <a:rPr lang="en-US" sz="3200" dirty="0">
                <a:latin typeface="Arial "/>
              </a:rPr>
              <a:t>Interviews and Campus Visits</a:t>
            </a:r>
          </a:p>
          <a:p>
            <a:pPr marL="457200" lvl="0" indent="-457200">
              <a:buFont typeface="Wingdings" panose="05000000000000000000" pitchFamily="2" charset="2"/>
              <a:buChar char="Ø"/>
            </a:pPr>
            <a:r>
              <a:rPr lang="en-US" sz="3200" dirty="0">
                <a:latin typeface="Arial "/>
              </a:rPr>
              <a:t>Presenting the Finalists</a:t>
            </a:r>
          </a:p>
          <a:p>
            <a:pPr marL="457200" indent="-457200">
              <a:buFont typeface="Wingdings" panose="05000000000000000000" pitchFamily="2" charset="2"/>
              <a:buChar char="Ø"/>
            </a:pPr>
            <a:r>
              <a:rPr lang="en-US" sz="3200" dirty="0">
                <a:latin typeface="Arial "/>
              </a:rPr>
              <a:t>Resources</a:t>
            </a:r>
          </a:p>
          <a:p>
            <a:endParaRPr lang="en-US" dirty="0"/>
          </a:p>
        </p:txBody>
      </p:sp>
      <p:sp>
        <p:nvSpPr>
          <p:cNvPr id="6" name="Slide Number Placeholder 5">
            <a:extLst>
              <a:ext uri="{FF2B5EF4-FFF2-40B4-BE49-F238E27FC236}">
                <a16:creationId xmlns:a16="http://schemas.microsoft.com/office/drawing/2014/main" id="{4DF7F144-A7FB-633D-D932-C82C5936B1D7}"/>
              </a:ext>
            </a:extLst>
          </p:cNvPr>
          <p:cNvSpPr>
            <a:spLocks noGrp="1"/>
          </p:cNvSpPr>
          <p:nvPr>
            <p:ph type="sldNum" sz="quarter" idx="12"/>
          </p:nvPr>
        </p:nvSpPr>
        <p:spPr/>
        <p:txBody>
          <a:bodyPr/>
          <a:lstStyle/>
          <a:p>
            <a:fld id="{44C0E520-CB02-FE44-B9CA-49F8729EC252}" type="slidenum">
              <a:rPr lang="en-US" smtClean="0"/>
              <a:t>2</a:t>
            </a:fld>
            <a:endParaRPr lang="en-US"/>
          </a:p>
        </p:txBody>
      </p:sp>
    </p:spTree>
    <p:extLst>
      <p:ext uri="{BB962C8B-B14F-4D97-AF65-F5344CB8AC3E}">
        <p14:creationId xmlns:p14="http://schemas.microsoft.com/office/powerpoint/2010/main" val="56005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312E04-B7D4-6653-224F-D6671DC5F573}"/>
              </a:ext>
            </a:extLst>
          </p:cNvPr>
          <p:cNvSpPr txBox="1"/>
          <p:nvPr/>
        </p:nvSpPr>
        <p:spPr>
          <a:xfrm>
            <a:off x="860258" y="474060"/>
            <a:ext cx="10471484"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Review of Applications </a:t>
            </a:r>
            <a:endParaRPr lang="en-US" sz="4400" dirty="0">
              <a:latin typeface="Arial Headings "/>
            </a:endParaRPr>
          </a:p>
        </p:txBody>
      </p:sp>
      <p:sp>
        <p:nvSpPr>
          <p:cNvPr id="4" name="TextBox 3">
            <a:extLst>
              <a:ext uri="{FF2B5EF4-FFF2-40B4-BE49-F238E27FC236}">
                <a16:creationId xmlns:a16="http://schemas.microsoft.com/office/drawing/2014/main" id="{F271A40A-CF4E-AE8D-8DED-FAAB0E27F51D}"/>
              </a:ext>
            </a:extLst>
          </p:cNvPr>
          <p:cNvSpPr txBox="1"/>
          <p:nvPr/>
        </p:nvSpPr>
        <p:spPr>
          <a:xfrm>
            <a:off x="1150519" y="1484396"/>
            <a:ext cx="9890961" cy="3108543"/>
          </a:xfrm>
          <a:prstGeom prst="rect">
            <a:avLst/>
          </a:prstGeom>
          <a:noFill/>
        </p:spPr>
        <p:txBody>
          <a:bodyPr wrap="square" rtlCol="0">
            <a:spAutoFit/>
          </a:bodyPr>
          <a:lstStyle/>
          <a:p>
            <a:pPr marL="457200" marR="0" lvl="0" indent="-457200" algn="l" defTabSz="914400" rtl="0" eaLnBrk="1" fontAlgn="base" latinLnBrk="0" hangingPunct="1">
              <a:lnSpc>
                <a:spcPct val="100000"/>
              </a:lnSpc>
              <a:spcAft>
                <a:spcPts val="6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Starting with the criteria in the position description, the committee should discuss and agree on how it will define and weigh competencies and qualifications. </a:t>
            </a:r>
          </a:p>
          <a:p>
            <a:pPr marL="457200" marR="0" lvl="0" indent="-457200" algn="l" defTabSz="914400" rtl="0" eaLnBrk="1" fontAlgn="base" latinLnBrk="0" hangingPunct="1">
              <a:lnSpc>
                <a:spcPct val="100000"/>
              </a:lnSpc>
              <a:spcAft>
                <a:spcPts val="6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Creating an evaluation matrix or rubric will streamline the initial review of candidates. (Example: </a:t>
            </a:r>
            <a:r>
              <a:rPr kumimoji="0" lang="en-US" sz="2200" b="0" i="0" u="none" strike="noStrike" kern="0" cap="none" spc="0" normalizeH="0" baseline="0" noProof="0" dirty="0">
                <a:ln>
                  <a:noFill/>
                </a:ln>
                <a:solidFill>
                  <a:srgbClr val="000000"/>
                </a:solidFill>
                <a:effectLst/>
                <a:uLnTx/>
                <a:uFillTx/>
                <a:latin typeface="Arial"/>
                <a:hlinkClick r:id="rId3"/>
              </a:rPr>
              <a:t>HERC Evaluation Template</a:t>
            </a:r>
            <a:r>
              <a:rPr kumimoji="0" lang="en-US" sz="2200" b="0" i="0" u="none" strike="noStrike" kern="0" cap="none" spc="0" normalizeH="0" baseline="0" noProof="0" dirty="0">
                <a:ln>
                  <a:noFill/>
                </a:ln>
                <a:solidFill>
                  <a:srgbClr val="000000"/>
                </a:solidFill>
                <a:effectLst/>
                <a:uLnTx/>
                <a:uFillTx/>
                <a:latin typeface="Arial"/>
              </a:rPr>
              <a:t>)</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Discuss expectations around how many candidates should be presented to the hiring officer for review. </a:t>
            </a:r>
          </a:p>
          <a:p>
            <a:pPr marL="457200" marR="0" lvl="0" indent="-457200" algn="l" defTabSz="914400" rtl="0" eaLnBrk="1" fontAlgn="base" latinLnBrk="0" hangingPunct="1">
              <a:lnSpc>
                <a:spcPct val="100000"/>
              </a:lnSpc>
              <a:spcAft>
                <a:spcPts val="6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Review applications and select candidate for interview.  </a:t>
            </a:r>
          </a:p>
        </p:txBody>
      </p:sp>
      <p:sp>
        <p:nvSpPr>
          <p:cNvPr id="5" name="Slide Number Placeholder 4">
            <a:extLst>
              <a:ext uri="{FF2B5EF4-FFF2-40B4-BE49-F238E27FC236}">
                <a16:creationId xmlns:a16="http://schemas.microsoft.com/office/drawing/2014/main" id="{2C8C2D07-9040-22A1-2CDB-61F7DC334296}"/>
              </a:ext>
            </a:extLst>
          </p:cNvPr>
          <p:cNvSpPr>
            <a:spLocks noGrp="1"/>
          </p:cNvSpPr>
          <p:nvPr>
            <p:ph type="sldNum" sz="quarter" idx="12"/>
          </p:nvPr>
        </p:nvSpPr>
        <p:spPr/>
        <p:txBody>
          <a:bodyPr/>
          <a:lstStyle/>
          <a:p>
            <a:fld id="{44C0E520-CB02-FE44-B9CA-49F8729EC252}" type="slidenum">
              <a:rPr lang="en-US" smtClean="0"/>
              <a:t>20</a:t>
            </a:fld>
            <a:endParaRPr lang="en-US"/>
          </a:p>
        </p:txBody>
      </p:sp>
    </p:spTree>
    <p:extLst>
      <p:ext uri="{BB962C8B-B14F-4D97-AF65-F5344CB8AC3E}">
        <p14:creationId xmlns:p14="http://schemas.microsoft.com/office/powerpoint/2010/main" val="362038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421D2-D989-DC55-84E1-D9785E9330CE}"/>
              </a:ext>
            </a:extLst>
          </p:cNvPr>
          <p:cNvSpPr/>
          <p:nvPr/>
        </p:nvSpPr>
        <p:spPr>
          <a:xfrm>
            <a:off x="7932691" y="1846086"/>
            <a:ext cx="2149186" cy="9048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70ED21-592E-8BBB-E04D-93C9313183F6}"/>
              </a:ext>
            </a:extLst>
          </p:cNvPr>
          <p:cNvSpPr txBox="1"/>
          <p:nvPr/>
        </p:nvSpPr>
        <p:spPr>
          <a:xfrm>
            <a:off x="1307431" y="514902"/>
            <a:ext cx="9577137" cy="555345"/>
          </a:xfrm>
          <a:prstGeom prst="rect">
            <a:avLst/>
          </a:prstGeom>
          <a:noFill/>
        </p:spPr>
        <p:txBody>
          <a:bodyPr wrap="square" rtlCol="0">
            <a:spAutoFit/>
          </a:body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4000" b="1" i="0" u="none" strike="noStrike" kern="0" cap="none" spc="-24" normalizeH="0" baseline="0" noProof="0" dirty="0">
                <a:ln>
                  <a:noFill/>
                </a:ln>
                <a:solidFill>
                  <a:srgbClr val="151515"/>
                </a:solidFill>
                <a:effectLst/>
                <a:uLnTx/>
                <a:uFillTx/>
                <a:latin typeface="Arial "/>
                <a:ea typeface="Poppins" pitchFamily="34" charset="-122"/>
                <a:cs typeface="Poppins" pitchFamily="34" charset="-120"/>
              </a:rPr>
              <a:t>Conditions That Can Hinder Reviews</a:t>
            </a:r>
            <a:endParaRPr kumimoji="0" lang="en-US" sz="4000" b="0" i="0" u="none" strike="noStrike" kern="1200" cap="none" spc="0" normalizeH="0" baseline="0" noProof="0" dirty="0">
              <a:ln>
                <a:noFill/>
              </a:ln>
              <a:solidFill>
                <a:srgbClr val="000000"/>
              </a:solidFill>
              <a:effectLst/>
              <a:uLnTx/>
              <a:uFillTx/>
              <a:latin typeface="Arial "/>
            </a:endParaRPr>
          </a:p>
        </p:txBody>
      </p:sp>
      <p:sp>
        <p:nvSpPr>
          <p:cNvPr id="5" name="TextBox 4">
            <a:extLst>
              <a:ext uri="{FF2B5EF4-FFF2-40B4-BE49-F238E27FC236}">
                <a16:creationId xmlns:a16="http://schemas.microsoft.com/office/drawing/2014/main" id="{65DDA441-1CA0-4DC1-4535-17678FDB683A}"/>
              </a:ext>
            </a:extLst>
          </p:cNvPr>
          <p:cNvSpPr txBox="1"/>
          <p:nvPr/>
        </p:nvSpPr>
        <p:spPr>
          <a:xfrm>
            <a:off x="1267326" y="1649723"/>
            <a:ext cx="6096000" cy="1443344"/>
          </a:xfrm>
          <a:prstGeom prst="rect">
            <a:avLst/>
          </a:prstGeom>
          <a:noFill/>
        </p:spPr>
        <p:txBody>
          <a:bodyPr wrap="square">
            <a:spAutoFit/>
          </a:bodyPr>
          <a:lstStyle/>
          <a:p>
            <a:pPr marL="457200" marR="0" lvl="0" indent="-457200" algn="l" defTabSz="914400" rtl="0" eaLnBrk="1" fontAlgn="base" latinLnBrk="0" hangingPunct="1">
              <a:lnSpc>
                <a:spcPts val="2700"/>
              </a:lnSpc>
              <a:spcBef>
                <a:spcPct val="0"/>
              </a:spcBef>
              <a:spcAft>
                <a:spcPct val="0"/>
              </a:spcAft>
              <a:buClrTx/>
              <a:buSzPct val="100000"/>
              <a:buFont typeface="Wingdings" panose="05000000000000000000" pitchFamily="2" charset="2"/>
              <a:buChar char="Ø"/>
              <a:tabLst/>
              <a:defRPr/>
            </a:pPr>
            <a:r>
              <a:rPr kumimoji="0" lang="en-US" sz="1800" b="0"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Stress from competing tasks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ts val="2700"/>
              </a:lnSpc>
              <a:spcBef>
                <a:spcPct val="0"/>
              </a:spcBef>
              <a:spcAft>
                <a:spcPct val="0"/>
              </a:spcAft>
              <a:buClrTx/>
              <a:buSzPct val="100000"/>
              <a:buFont typeface="Wingdings" panose="05000000000000000000" pitchFamily="2" charset="2"/>
              <a:buChar char="Ø"/>
              <a:tabLst/>
              <a:defRPr/>
            </a:pPr>
            <a:r>
              <a:rPr kumimoji="0" lang="en-US" sz="1800" b="0"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Time pressure</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ts val="2700"/>
              </a:lnSpc>
              <a:spcBef>
                <a:spcPct val="0"/>
              </a:spcBef>
              <a:spcAft>
                <a:spcPct val="0"/>
              </a:spcAft>
              <a:buClrTx/>
              <a:buSzPct val="100000"/>
              <a:buFont typeface="Wingdings" panose="05000000000000000000" pitchFamily="2" charset="2"/>
              <a:buChar char="Ø"/>
              <a:tabLst/>
              <a:defRPr/>
            </a:pPr>
            <a:r>
              <a:rPr kumimoji="0" lang="en-US" sz="1800" b="0"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Ambiguity/incomplete information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ts val="2700"/>
              </a:lnSpc>
              <a:spcBef>
                <a:spcPct val="0"/>
              </a:spcBef>
              <a:spcAft>
                <a:spcPct val="0"/>
              </a:spcAft>
              <a:buClrTx/>
              <a:buSzPct val="100000"/>
              <a:buFont typeface="Wingdings" panose="05000000000000000000" pitchFamily="2" charset="2"/>
              <a:buChar char="Ø"/>
              <a:tabLst/>
              <a:defRPr/>
            </a:pPr>
            <a:r>
              <a:rPr kumimoji="0" lang="en-US" sz="1800" b="0" i="0" u="none" strike="noStrike" kern="1200" cap="none" spc="0" normalizeH="0" baseline="0" noProof="0" dirty="0">
                <a:ln>
                  <a:noFill/>
                </a:ln>
                <a:solidFill>
                  <a:srgbClr val="151515"/>
                </a:solidFill>
                <a:effectLst/>
                <a:uLnTx/>
                <a:uFillTx/>
                <a:latin typeface="Arial" panose="020B0604020202020204" pitchFamily="34" charset="0"/>
                <a:ea typeface="Merriweather" pitchFamily="34" charset="-122"/>
                <a:cs typeface="Arial" panose="020B0604020202020204" pitchFamily="34" charset="0"/>
              </a:rPr>
              <a:t>Lack of critical mass (solo status)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Image 0" descr="https://pitch-assets-ccb95893-de3f-4266-973c-20049231b248.s3.eu-west-1.amazonaws.com/98f0087f-6518-4c1a-b275-410fa19f8566?pitch-bytes=22703&amp;pitch-content-type=image%2Fjpeg">
            <a:extLst>
              <a:ext uri="{FF2B5EF4-FFF2-40B4-BE49-F238E27FC236}">
                <a16:creationId xmlns:a16="http://schemas.microsoft.com/office/drawing/2014/main" id="{77EDD211-0AD4-09C2-BDE6-B65CBCA48AD7}"/>
              </a:ext>
            </a:extLst>
          </p:cNvPr>
          <p:cNvPicPr>
            <a:picLocks noChangeAspect="1"/>
          </p:cNvPicPr>
          <p:nvPr/>
        </p:nvPicPr>
        <p:blipFill>
          <a:blip r:embed="rId3"/>
          <a:srcRect/>
          <a:stretch/>
        </p:blipFill>
        <p:spPr>
          <a:xfrm>
            <a:off x="2009434" y="3471815"/>
            <a:ext cx="3216485" cy="1232986"/>
          </a:xfrm>
          <a:prstGeom prst="rect">
            <a:avLst/>
          </a:prstGeom>
        </p:spPr>
      </p:pic>
      <p:pic>
        <p:nvPicPr>
          <p:cNvPr id="8" name="Image 3" descr="https://pitch-assets-ccb95893-de3f-4266-973c-20049231b248.s3.eu-west-1.amazonaws.com/087b1712-e713-4505-8d24-9752119568b2?pitch-bytes=13092&amp;pitch-content-type=image%2Fpng">
            <a:extLst>
              <a:ext uri="{FF2B5EF4-FFF2-40B4-BE49-F238E27FC236}">
                <a16:creationId xmlns:a16="http://schemas.microsoft.com/office/drawing/2014/main" id="{4C2EBC6E-4B46-B1FF-DF8C-503B9BD23E08}"/>
              </a:ext>
            </a:extLst>
          </p:cNvPr>
          <p:cNvPicPr>
            <a:picLocks noChangeAspect="1"/>
          </p:cNvPicPr>
          <p:nvPr/>
        </p:nvPicPr>
        <p:blipFill>
          <a:blip r:embed="rId4"/>
          <a:srcRect/>
          <a:stretch/>
        </p:blipFill>
        <p:spPr>
          <a:xfrm>
            <a:off x="2009434" y="4981193"/>
            <a:ext cx="1732268" cy="411106"/>
          </a:xfrm>
          <a:prstGeom prst="rect">
            <a:avLst/>
          </a:prstGeom>
        </p:spPr>
      </p:pic>
      <p:sp>
        <p:nvSpPr>
          <p:cNvPr id="12" name="TextBox 11">
            <a:extLst>
              <a:ext uri="{FF2B5EF4-FFF2-40B4-BE49-F238E27FC236}">
                <a16:creationId xmlns:a16="http://schemas.microsoft.com/office/drawing/2014/main" id="{05346B13-5506-1AE7-8C7C-0442CE180CE6}"/>
              </a:ext>
            </a:extLst>
          </p:cNvPr>
          <p:cNvSpPr txBox="1"/>
          <p:nvPr/>
        </p:nvSpPr>
        <p:spPr>
          <a:xfrm>
            <a:off x="904261" y="6075144"/>
            <a:ext cx="8643316" cy="646331"/>
          </a:xfrm>
          <a:prstGeom prst="rect">
            <a:avLst/>
          </a:prstGeom>
          <a:noFill/>
        </p:spPr>
        <p:txBody>
          <a:bodyPr wrap="square">
            <a:spAutoFit/>
          </a:bodyPr>
          <a:lstStyle/>
          <a:p>
            <a:r>
              <a:rPr lang="en-US" b="0" dirty="0">
                <a:solidFill>
                  <a:schemeClr val="accent3"/>
                </a:solidFill>
                <a:latin typeface="+mj-lt"/>
                <a:ea typeface="Arimo" pitchFamily="34" charset="-122"/>
                <a:cs typeface="Arimo" pitchFamily="34" charset="-120"/>
              </a:rPr>
              <a:t>Sources: Devine et al., 2017; Greenwald &amp; Lai, 2020; Hahn &amp; Gawronski, 2019; </a:t>
            </a:r>
            <a:r>
              <a:rPr lang="en-US" b="0" dirty="0" err="1">
                <a:solidFill>
                  <a:schemeClr val="accent3"/>
                </a:solidFill>
                <a:latin typeface="+mj-lt"/>
                <a:ea typeface="Arimo" pitchFamily="34" charset="-122"/>
                <a:cs typeface="Arimo" pitchFamily="34" charset="-120"/>
              </a:rPr>
              <a:t>Hunzaker</a:t>
            </a:r>
            <a:r>
              <a:rPr lang="en-US" b="0" dirty="0">
                <a:solidFill>
                  <a:schemeClr val="accent3"/>
                </a:solidFill>
                <a:latin typeface="+mj-lt"/>
                <a:ea typeface="Arimo" pitchFamily="34" charset="-122"/>
                <a:cs typeface="Arimo" pitchFamily="34" charset="-120"/>
              </a:rPr>
              <a:t> et al., 2016; </a:t>
            </a:r>
            <a:r>
              <a:rPr lang="en-US" b="0" dirty="0" err="1">
                <a:solidFill>
                  <a:schemeClr val="accent3"/>
                </a:solidFill>
                <a:latin typeface="+mj-lt"/>
                <a:ea typeface="Arimo" pitchFamily="34" charset="-122"/>
                <a:cs typeface="Arimo" pitchFamily="34" charset="-120"/>
              </a:rPr>
              <a:t>Koriat</a:t>
            </a:r>
            <a:r>
              <a:rPr lang="en-US" b="0" dirty="0">
                <a:solidFill>
                  <a:schemeClr val="accent3"/>
                </a:solidFill>
                <a:latin typeface="+mj-lt"/>
                <a:ea typeface="Arimo" pitchFamily="34" charset="-122"/>
                <a:cs typeface="Arimo" pitchFamily="34" charset="-120"/>
              </a:rPr>
              <a:t> et al, 2000; Melamed et al, 2019; Stewart &amp; Valian (2018)</a:t>
            </a:r>
            <a:endParaRPr lang="en-US" dirty="0">
              <a:solidFill>
                <a:schemeClr val="accent3"/>
              </a:solidFill>
              <a:latin typeface="+mj-lt"/>
            </a:endParaRPr>
          </a:p>
        </p:txBody>
      </p:sp>
      <p:sp>
        <p:nvSpPr>
          <p:cNvPr id="36" name="Text 9">
            <a:extLst>
              <a:ext uri="{FF2B5EF4-FFF2-40B4-BE49-F238E27FC236}">
                <a16:creationId xmlns:a16="http://schemas.microsoft.com/office/drawing/2014/main" id="{2D479DD2-9EF3-614B-D7AE-A00E0421C269}"/>
              </a:ext>
            </a:extLst>
          </p:cNvPr>
          <p:cNvSpPr/>
          <p:nvPr/>
        </p:nvSpPr>
        <p:spPr>
          <a:xfrm>
            <a:off x="5299008" y="3682104"/>
            <a:ext cx="2340042" cy="812408"/>
          </a:xfrm>
          <a:prstGeom prst="rect">
            <a:avLst/>
          </a:prstGeom>
          <a:noFill/>
          <a:ln/>
        </p:spPr>
        <p:txBody>
          <a:bodyPr wrap="square" lIns="0" tIns="0" rIns="0" bIns="0" rtlCol="0" anchor="t"/>
          <a:lstStyle/>
          <a:p>
            <a:pPr algn="ctr" fontAlgn="base">
              <a:lnSpc>
                <a:spcPts val="2025"/>
              </a:lnSpc>
              <a:spcBef>
                <a:spcPct val="0"/>
              </a:spcBef>
              <a:spcAft>
                <a:spcPct val="0"/>
              </a:spcAft>
            </a:pPr>
            <a:r>
              <a:rPr lang="en-US" sz="1400" dirty="0">
                <a:solidFill>
                  <a:srgbClr val="151515"/>
                </a:solidFill>
                <a:latin typeface="Merriweather" pitchFamily="34" charset="0"/>
                <a:ea typeface="Merriweather" pitchFamily="34" charset="-122"/>
                <a:cs typeface="Merriweather" pitchFamily="34" charset="-120"/>
              </a:rPr>
              <a:t>. . . all of which can influence decision making. </a:t>
            </a:r>
            <a:endParaRPr lang="en-US" sz="1350" dirty="0">
              <a:solidFill>
                <a:srgbClr val="000000"/>
              </a:solidFill>
              <a:latin typeface="Arial" charset="0"/>
            </a:endParaRPr>
          </a:p>
        </p:txBody>
      </p:sp>
      <p:pic>
        <p:nvPicPr>
          <p:cNvPr id="37" name="Image 1" descr="https://pitch-assets-ccb95893-de3f-4266-973c-20049231b248.s3.eu-west-1.amazonaws.com/7b35421f-0deb-4633-89a5-870b0b0842ac?pitch-bytes=16449&amp;pitch-content-type=image%2Fjpeg">
            <a:extLst>
              <a:ext uri="{FF2B5EF4-FFF2-40B4-BE49-F238E27FC236}">
                <a16:creationId xmlns:a16="http://schemas.microsoft.com/office/drawing/2014/main" id="{749EF2B4-BB07-02EE-D017-2FFFC22F70F8}"/>
              </a:ext>
            </a:extLst>
          </p:cNvPr>
          <p:cNvPicPr>
            <a:picLocks noChangeAspect="1"/>
          </p:cNvPicPr>
          <p:nvPr/>
        </p:nvPicPr>
        <p:blipFill>
          <a:blip r:embed="rId5"/>
          <a:srcRect/>
          <a:stretch/>
        </p:blipFill>
        <p:spPr>
          <a:xfrm>
            <a:off x="7932691" y="3272721"/>
            <a:ext cx="2149546" cy="1522968"/>
          </a:xfrm>
          <a:prstGeom prst="rect">
            <a:avLst/>
          </a:prstGeom>
        </p:spPr>
      </p:pic>
      <p:sp>
        <p:nvSpPr>
          <p:cNvPr id="38" name="TextBox 37">
            <a:extLst>
              <a:ext uri="{FF2B5EF4-FFF2-40B4-BE49-F238E27FC236}">
                <a16:creationId xmlns:a16="http://schemas.microsoft.com/office/drawing/2014/main" id="{E30982DE-EE0C-C04B-22A5-6638D93C2E2D}"/>
              </a:ext>
            </a:extLst>
          </p:cNvPr>
          <p:cNvSpPr txBox="1"/>
          <p:nvPr/>
        </p:nvSpPr>
        <p:spPr>
          <a:xfrm>
            <a:off x="7932691" y="1913480"/>
            <a:ext cx="2149546" cy="758990"/>
          </a:xfrm>
          <a:prstGeom prst="rect">
            <a:avLst/>
          </a:prstGeom>
          <a:noFill/>
        </p:spPr>
        <p:txBody>
          <a:bodyPr wrap="square" rtlCol="0">
            <a:spAutoFit/>
          </a:bodyPr>
          <a:lstStyle/>
          <a:p>
            <a:pPr algn="ctr">
              <a:lnSpc>
                <a:spcPts val="2700"/>
              </a:lnSpc>
            </a:pPr>
            <a:r>
              <a:rPr lang="en-US" sz="1800" b="1" dirty="0">
                <a:solidFill>
                  <a:srgbClr val="151515"/>
                </a:solidFill>
                <a:latin typeface="Arial" panose="020B0604020202020204" pitchFamily="34" charset="0"/>
                <a:ea typeface="Merriweather" pitchFamily="34" charset="-122"/>
                <a:cs typeface="Arial" panose="020B0604020202020204" pitchFamily="34" charset="0"/>
              </a:rPr>
              <a:t>Present in faculty searches</a:t>
            </a:r>
            <a:endParaRPr lang="en-US" sz="1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11ADE80-23F1-B9A5-8829-FC17E4DC2D71}"/>
              </a:ext>
            </a:extLst>
          </p:cNvPr>
          <p:cNvSpPr>
            <a:spLocks noGrp="1"/>
          </p:cNvSpPr>
          <p:nvPr>
            <p:ph type="sldNum" sz="quarter" idx="12"/>
          </p:nvPr>
        </p:nvSpPr>
        <p:spPr/>
        <p:txBody>
          <a:bodyPr/>
          <a:lstStyle/>
          <a:p>
            <a:fld id="{44C0E520-CB02-FE44-B9CA-49F8729EC252}" type="slidenum">
              <a:rPr lang="en-US" smtClean="0"/>
              <a:t>21</a:t>
            </a:fld>
            <a:endParaRPr lang="en-US"/>
          </a:p>
        </p:txBody>
      </p:sp>
      <p:cxnSp>
        <p:nvCxnSpPr>
          <p:cNvPr id="11" name="Straight Arrow Connector 10">
            <a:extLst>
              <a:ext uri="{FF2B5EF4-FFF2-40B4-BE49-F238E27FC236}">
                <a16:creationId xmlns:a16="http://schemas.microsoft.com/office/drawing/2014/main" id="{7698C1BD-6344-4F75-16EE-86C37FD70716}"/>
              </a:ext>
            </a:extLst>
          </p:cNvPr>
          <p:cNvCxnSpPr>
            <a:cxnSpLocks/>
          </p:cNvCxnSpPr>
          <p:nvPr/>
        </p:nvCxnSpPr>
        <p:spPr>
          <a:xfrm flipH="1" flipV="1">
            <a:off x="4819650" y="1858296"/>
            <a:ext cx="3113041" cy="4017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5FB346-62E6-6C5E-99F8-061D2F1A38D5}"/>
              </a:ext>
            </a:extLst>
          </p:cNvPr>
          <p:cNvCxnSpPr>
            <a:cxnSpLocks/>
          </p:cNvCxnSpPr>
          <p:nvPr/>
        </p:nvCxnSpPr>
        <p:spPr>
          <a:xfrm flipH="1" flipV="1">
            <a:off x="4914899" y="2194314"/>
            <a:ext cx="2922541" cy="657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93324F-8D4C-49E4-2614-0638F126AFDD}"/>
              </a:ext>
            </a:extLst>
          </p:cNvPr>
          <p:cNvCxnSpPr>
            <a:cxnSpLocks/>
            <a:stCxn id="38" idx="1"/>
          </p:cNvCxnSpPr>
          <p:nvPr/>
        </p:nvCxnSpPr>
        <p:spPr>
          <a:xfrm flipH="1">
            <a:off x="5225919" y="2292975"/>
            <a:ext cx="2706772" cy="2641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B9C0682-F5EF-2EBB-3435-8879B0C889F9}"/>
              </a:ext>
            </a:extLst>
          </p:cNvPr>
          <p:cNvCxnSpPr>
            <a:cxnSpLocks/>
            <a:stCxn id="38" idx="1"/>
          </p:cNvCxnSpPr>
          <p:nvPr/>
        </p:nvCxnSpPr>
        <p:spPr>
          <a:xfrm flipH="1">
            <a:off x="5225919" y="2292975"/>
            <a:ext cx="2706772" cy="6432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5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5B123-FD91-1FE5-E61B-962FB33CB4F4}"/>
              </a:ext>
            </a:extLst>
          </p:cNvPr>
          <p:cNvSpPr txBox="1"/>
          <p:nvPr/>
        </p:nvSpPr>
        <p:spPr>
          <a:xfrm>
            <a:off x="1195137" y="368388"/>
            <a:ext cx="9801726" cy="1028680"/>
          </a:xfrm>
          <a:prstGeom prst="rect">
            <a:avLst/>
          </a:prstGeom>
          <a:noFill/>
        </p:spPr>
        <p:txBody>
          <a:bodyPr wrap="square" rtlCol="0">
            <a:spAutoFit/>
          </a:bodyPr>
          <a:lstStyle/>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4000" b="1" i="0" u="none" strike="noStrike" kern="0" cap="none" spc="-24" normalizeH="0" baseline="0" noProof="0" dirty="0">
                <a:ln>
                  <a:noFill/>
                </a:ln>
                <a:solidFill>
                  <a:srgbClr val="151515"/>
                </a:solidFill>
                <a:effectLst/>
                <a:uLnTx/>
                <a:uFillTx/>
                <a:latin typeface="Arial "/>
                <a:ea typeface="Poppins" pitchFamily="34" charset="-122"/>
                <a:cs typeface="Poppins" pitchFamily="34" charset="-120"/>
              </a:rPr>
              <a:t>Which</a:t>
            </a:r>
            <a:r>
              <a:rPr kumimoji="0" lang="en-US" sz="4400" b="1" i="0" u="none" strike="noStrike" kern="0" cap="none" spc="-24" normalizeH="0" baseline="0" noProof="0" dirty="0">
                <a:ln>
                  <a:noFill/>
                </a:ln>
                <a:solidFill>
                  <a:srgbClr val="151515"/>
                </a:solidFill>
                <a:effectLst/>
                <a:uLnTx/>
                <a:uFillTx/>
                <a:latin typeface="Arial headings"/>
                <a:ea typeface="Poppins" pitchFamily="34" charset="-122"/>
                <a:cs typeface="Poppins" pitchFamily="34" charset="-120"/>
              </a:rPr>
              <a:t> Cues in a Remote Visit </a:t>
            </a:r>
            <a:endParaRPr kumimoji="0" lang="en-US" sz="4400" b="0" i="0" u="none" strike="noStrike" kern="1200" cap="none" spc="0" normalizeH="0" baseline="0" noProof="0" dirty="0">
              <a:ln>
                <a:noFill/>
              </a:ln>
              <a:solidFill>
                <a:srgbClr val="000000"/>
              </a:solidFill>
              <a:effectLst/>
              <a:uLnTx/>
              <a:uFillTx/>
              <a:latin typeface="Arial headings"/>
            </a:endParaRPr>
          </a:p>
          <a:p>
            <a:pPr marL="0" marR="0" lvl="0" indent="0" algn="ctr" defTabSz="914400" rtl="0" eaLnBrk="1" fontAlgn="base" latinLnBrk="0" hangingPunct="1">
              <a:lnSpc>
                <a:spcPts val="3600"/>
              </a:lnSpc>
              <a:spcBef>
                <a:spcPct val="0"/>
              </a:spcBef>
              <a:spcAft>
                <a:spcPct val="0"/>
              </a:spcAft>
              <a:buClrTx/>
              <a:buSzTx/>
              <a:buFontTx/>
              <a:buNone/>
              <a:tabLst/>
              <a:defRPr/>
            </a:pPr>
            <a:r>
              <a:rPr kumimoji="0" lang="en-US" sz="4400" b="1" i="0" u="none" strike="noStrike" kern="0" cap="none" spc="-24" normalizeH="0" baseline="0" noProof="0" dirty="0">
                <a:ln>
                  <a:noFill/>
                </a:ln>
                <a:solidFill>
                  <a:srgbClr val="151515"/>
                </a:solidFill>
                <a:effectLst/>
                <a:uLnTx/>
                <a:uFillTx/>
                <a:latin typeface="Arial headings"/>
                <a:ea typeface="Poppins" pitchFamily="34" charset="-122"/>
                <a:cs typeface="Poppins" pitchFamily="34" charset="-120"/>
              </a:rPr>
              <a:t>Are Most Welcoming?</a:t>
            </a:r>
            <a:endParaRPr kumimoji="0" lang="en-US" sz="4400" b="0" i="0" u="none" strike="noStrike" kern="1200" cap="none" spc="0" normalizeH="0" baseline="0" noProof="0" dirty="0">
              <a:ln>
                <a:noFill/>
              </a:ln>
              <a:solidFill>
                <a:srgbClr val="000000"/>
              </a:solidFill>
              <a:effectLst/>
              <a:uLnTx/>
              <a:uFillTx/>
              <a:latin typeface="Arial headings"/>
            </a:endParaRPr>
          </a:p>
        </p:txBody>
      </p:sp>
      <p:pic>
        <p:nvPicPr>
          <p:cNvPr id="4" name="Image 0" descr="https://pitch-assets-ccb95893-de3f-4266-973c-20049231b248.s3.eu-west-1.amazonaws.com/e2d65baa-754c-4ee1-8124-bd36f84f4303?pitch-bytes=56263&amp;pitch-content-type=image%2Fjpeg">
            <a:extLst>
              <a:ext uri="{FF2B5EF4-FFF2-40B4-BE49-F238E27FC236}">
                <a16:creationId xmlns:a16="http://schemas.microsoft.com/office/drawing/2014/main" id="{F16E03A9-1E4C-D679-8AC3-C8B9F8582B00}"/>
              </a:ext>
            </a:extLst>
          </p:cNvPr>
          <p:cNvPicPr>
            <a:picLocks noChangeAspect="1"/>
          </p:cNvPicPr>
          <p:nvPr/>
        </p:nvPicPr>
        <p:blipFill>
          <a:blip r:embed="rId3"/>
          <a:srcRect/>
          <a:stretch/>
        </p:blipFill>
        <p:spPr>
          <a:xfrm>
            <a:off x="1218439" y="1774592"/>
            <a:ext cx="3789109" cy="2368193"/>
          </a:xfrm>
          <a:prstGeom prst="rect">
            <a:avLst/>
          </a:prstGeom>
        </p:spPr>
      </p:pic>
      <p:pic>
        <p:nvPicPr>
          <p:cNvPr id="5" name="Image 2" descr="https://pitch-assets-ccb95893-de3f-4266-973c-20049231b248.s3.eu-west-1.amazonaws.com/64fa7a83-f691-4491-b120-40daea069e0d?pitch-bytes=9825&amp;pitch-content-type=image%2Fjpeg">
            <a:extLst>
              <a:ext uri="{FF2B5EF4-FFF2-40B4-BE49-F238E27FC236}">
                <a16:creationId xmlns:a16="http://schemas.microsoft.com/office/drawing/2014/main" id="{025A7EEA-F99B-9A54-A298-0B89F6B6A2EE}"/>
              </a:ext>
            </a:extLst>
          </p:cNvPr>
          <p:cNvPicPr>
            <a:picLocks noChangeAspect="1"/>
          </p:cNvPicPr>
          <p:nvPr/>
        </p:nvPicPr>
        <p:blipFill>
          <a:blip r:embed="rId4"/>
          <a:srcRect/>
          <a:stretch/>
        </p:blipFill>
        <p:spPr>
          <a:xfrm>
            <a:off x="6022398" y="1774592"/>
            <a:ext cx="4224600" cy="2144690"/>
          </a:xfrm>
          <a:prstGeom prst="rect">
            <a:avLst/>
          </a:prstGeom>
        </p:spPr>
      </p:pic>
      <p:pic>
        <p:nvPicPr>
          <p:cNvPr id="6" name="Image 1" descr="https://pitch-assets-ccb95893-de3f-4266-973c-20049231b248.s3.eu-west-1.amazonaws.com/077f468d-a68d-4ccb-be05-5c1ff13f0cb6?pitch-bytes=83693&amp;pitch-content-type=image%2Fpng">
            <a:extLst>
              <a:ext uri="{FF2B5EF4-FFF2-40B4-BE49-F238E27FC236}">
                <a16:creationId xmlns:a16="http://schemas.microsoft.com/office/drawing/2014/main" id="{2ACC7A67-A3C8-F984-D423-C512681758B2}"/>
              </a:ext>
            </a:extLst>
          </p:cNvPr>
          <p:cNvPicPr>
            <a:picLocks noChangeAspect="1"/>
          </p:cNvPicPr>
          <p:nvPr/>
        </p:nvPicPr>
        <p:blipFill>
          <a:blip r:embed="rId5"/>
          <a:srcRect/>
          <a:stretch/>
        </p:blipFill>
        <p:spPr>
          <a:xfrm>
            <a:off x="3372279" y="3571337"/>
            <a:ext cx="4945469" cy="2785013"/>
          </a:xfrm>
          <a:prstGeom prst="rect">
            <a:avLst/>
          </a:prstGeom>
        </p:spPr>
      </p:pic>
      <p:sp>
        <p:nvSpPr>
          <p:cNvPr id="7" name="Slide Number Placeholder 6">
            <a:extLst>
              <a:ext uri="{FF2B5EF4-FFF2-40B4-BE49-F238E27FC236}">
                <a16:creationId xmlns:a16="http://schemas.microsoft.com/office/drawing/2014/main" id="{410881E2-F149-5134-31F7-F2E19DD8C37C}"/>
              </a:ext>
            </a:extLst>
          </p:cNvPr>
          <p:cNvSpPr>
            <a:spLocks noGrp="1"/>
          </p:cNvSpPr>
          <p:nvPr>
            <p:ph type="sldNum" sz="quarter" idx="12"/>
          </p:nvPr>
        </p:nvSpPr>
        <p:spPr/>
        <p:txBody>
          <a:bodyPr/>
          <a:lstStyle/>
          <a:p>
            <a:fld id="{44C0E520-CB02-FE44-B9CA-49F8729EC252}" type="slidenum">
              <a:rPr lang="en-US" smtClean="0"/>
              <a:t>22</a:t>
            </a:fld>
            <a:endParaRPr lang="en-US"/>
          </a:p>
        </p:txBody>
      </p:sp>
    </p:spTree>
    <p:extLst>
      <p:ext uri="{BB962C8B-B14F-4D97-AF65-F5344CB8AC3E}">
        <p14:creationId xmlns:p14="http://schemas.microsoft.com/office/powerpoint/2010/main" val="1617661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07FE2-BFBF-7F18-C94C-D0C411773C41}"/>
              </a:ext>
            </a:extLst>
          </p:cNvPr>
          <p:cNvSpPr txBox="1"/>
          <p:nvPr/>
        </p:nvSpPr>
        <p:spPr>
          <a:xfrm>
            <a:off x="1122947" y="385790"/>
            <a:ext cx="9946106" cy="769441"/>
          </a:xfrm>
          <a:prstGeom prst="rect">
            <a:avLst/>
          </a:prstGeom>
          <a:noFill/>
        </p:spPr>
        <p:txBody>
          <a:bodyPr wrap="square" rtlCol="0">
            <a:spAutoFit/>
          </a:bodyPr>
          <a:lstStyle/>
          <a:p>
            <a:pPr algn="ctr"/>
            <a:r>
              <a:rPr lang="en-US" sz="4400" b="1" dirty="0">
                <a:latin typeface="Arial Headings "/>
              </a:rPr>
              <a:t>Interviews and Campus Visits</a:t>
            </a:r>
            <a:endParaRPr lang="en-US" sz="4400" dirty="0">
              <a:latin typeface="Arial Headings "/>
            </a:endParaRPr>
          </a:p>
        </p:txBody>
      </p:sp>
      <p:sp>
        <p:nvSpPr>
          <p:cNvPr id="4" name="TextBox 3">
            <a:extLst>
              <a:ext uri="{FF2B5EF4-FFF2-40B4-BE49-F238E27FC236}">
                <a16:creationId xmlns:a16="http://schemas.microsoft.com/office/drawing/2014/main" id="{AFAA77CF-9816-114E-AD6B-3F32DD138DF5}"/>
              </a:ext>
            </a:extLst>
          </p:cNvPr>
          <p:cNvSpPr txBox="1"/>
          <p:nvPr/>
        </p:nvSpPr>
        <p:spPr>
          <a:xfrm>
            <a:off x="764005" y="1243052"/>
            <a:ext cx="10663989" cy="5478423"/>
          </a:xfrm>
          <a:prstGeom prst="rect">
            <a:avLst/>
          </a:prstGeom>
          <a:noFill/>
        </p:spPr>
        <p:txBody>
          <a:bodyPr wrap="square" rtlCol="0">
            <a:spAutoFit/>
          </a:bodyPr>
          <a:lstStyle/>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rPr>
              <a:t>Goals of the interview process: </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lang="en-US" sz="2000" kern="0" dirty="0">
                <a:solidFill>
                  <a:srgbClr val="000000"/>
                </a:solidFill>
                <a:latin typeface="Arial"/>
              </a:rPr>
              <a:t>T</a:t>
            </a:r>
            <a:r>
              <a:rPr kumimoji="0" lang="en-US" sz="2000" b="0" i="0" u="none" strike="noStrike" kern="0" cap="none" spc="0" normalizeH="0" baseline="0" noProof="0" dirty="0">
                <a:ln>
                  <a:noFill/>
                </a:ln>
                <a:solidFill>
                  <a:srgbClr val="000000"/>
                </a:solidFill>
                <a:effectLst/>
                <a:uLnTx/>
                <a:uFillTx/>
                <a:latin typeface="Arial"/>
              </a:rPr>
              <a:t>o gather information about candidates</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Create a positive image of the department, school, and Rutgers Health</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Present a realistic description of the position</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Ensure that all applicants have been treated fairly</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Establish adequate records in the event the selection decision must be justified</a:t>
            </a:r>
          </a:p>
          <a:p>
            <a:pPr marL="13716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To select qualified candidates to present to the hiring officer</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rPr>
              <a:t>Ensure equitable treatment of all candidates with consistency in scheduling logistics, information, meals, transportation, lodging, and campus tours. </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rPr>
              <a:t>Ask candidates who, if anyone, they would like to meet outside your department/unit.</a:t>
            </a:r>
          </a:p>
          <a:p>
            <a:pPr marL="1428750" marR="0" lvl="1" indent="-51435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Let them take the lead in identifying if they would like to speak with, perhaps other women faculty or faculty from other affinity groups, potential collaborators, etc.</a:t>
            </a:r>
          </a:p>
        </p:txBody>
      </p:sp>
      <p:sp>
        <p:nvSpPr>
          <p:cNvPr id="5" name="Slide Number Placeholder 4">
            <a:extLst>
              <a:ext uri="{FF2B5EF4-FFF2-40B4-BE49-F238E27FC236}">
                <a16:creationId xmlns:a16="http://schemas.microsoft.com/office/drawing/2014/main" id="{95C9AAB1-A73A-C661-E215-29A255E16307}"/>
              </a:ext>
            </a:extLst>
          </p:cNvPr>
          <p:cNvSpPr>
            <a:spLocks noGrp="1"/>
          </p:cNvSpPr>
          <p:nvPr>
            <p:ph type="sldNum" sz="quarter" idx="12"/>
          </p:nvPr>
        </p:nvSpPr>
        <p:spPr/>
        <p:txBody>
          <a:bodyPr/>
          <a:lstStyle/>
          <a:p>
            <a:fld id="{44C0E520-CB02-FE44-B9CA-49F8729EC252}" type="slidenum">
              <a:rPr lang="en-US" smtClean="0"/>
              <a:t>23</a:t>
            </a:fld>
            <a:endParaRPr lang="en-US"/>
          </a:p>
        </p:txBody>
      </p:sp>
    </p:spTree>
    <p:extLst>
      <p:ext uri="{BB962C8B-B14F-4D97-AF65-F5344CB8AC3E}">
        <p14:creationId xmlns:p14="http://schemas.microsoft.com/office/powerpoint/2010/main" val="95870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5DCF6-BB4A-F769-EEA8-35FFA2E2AE4F}"/>
              </a:ext>
            </a:extLst>
          </p:cNvPr>
          <p:cNvSpPr txBox="1"/>
          <p:nvPr/>
        </p:nvSpPr>
        <p:spPr>
          <a:xfrm>
            <a:off x="1427747" y="417095"/>
            <a:ext cx="9015664" cy="1046440"/>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Interviews and Campus Visits </a:t>
            </a:r>
            <a:br>
              <a:rPr kumimoji="0" lang="en-US" sz="3000" b="1" i="0" u="none" strike="noStrike" kern="0" cap="none" spc="0" normalizeH="0" baseline="0" noProof="0" dirty="0">
                <a:ln>
                  <a:noFill/>
                </a:ln>
                <a:solidFill>
                  <a:srgbClr val="000000"/>
                </a:solidFill>
                <a:effectLst/>
                <a:uLnTx/>
                <a:uFillTx/>
                <a:latin typeface="Arial"/>
              </a:rPr>
            </a:br>
            <a:endParaRPr lang="en-US" dirty="0"/>
          </a:p>
        </p:txBody>
      </p:sp>
      <p:sp>
        <p:nvSpPr>
          <p:cNvPr id="4" name="TextBox 3">
            <a:extLst>
              <a:ext uri="{FF2B5EF4-FFF2-40B4-BE49-F238E27FC236}">
                <a16:creationId xmlns:a16="http://schemas.microsoft.com/office/drawing/2014/main" id="{32796EDB-8853-D9B9-E991-F924D6B12DE3}"/>
              </a:ext>
            </a:extLst>
          </p:cNvPr>
          <p:cNvSpPr txBox="1"/>
          <p:nvPr/>
        </p:nvSpPr>
        <p:spPr>
          <a:xfrm>
            <a:off x="874295" y="1463535"/>
            <a:ext cx="10122568" cy="4739759"/>
          </a:xfrm>
          <a:prstGeom prst="rect">
            <a:avLst/>
          </a:prstGeom>
          <a:noFill/>
        </p:spPr>
        <p:txBody>
          <a:bodyPr wrap="square" rtlCol="0">
            <a:spAutoFit/>
          </a:bodyPr>
          <a:lstStyle/>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Decide on the interview format for candidates.</a:t>
            </a:r>
          </a:p>
          <a:p>
            <a:pPr marL="9144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a:rPr>
              <a:t>Initial interviews may be done in-person or by videoconference or telephone, but all initial interviews should follow the same format.</a:t>
            </a:r>
          </a:p>
          <a:p>
            <a:pPr marL="9144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a:rPr>
              <a:t>It is generally required that final interviews be conducted in-person. </a:t>
            </a:r>
          </a:p>
          <a:p>
            <a:pPr marL="1371600" lvl="2" indent="-457200" fontAlgn="base">
              <a:spcAft>
                <a:spcPts val="1200"/>
              </a:spcAft>
              <a:buFontTx/>
              <a:buChar char="–"/>
              <a:defRPr/>
            </a:pPr>
            <a:r>
              <a:rPr kumimoji="0" lang="en-US" sz="2200" b="0" i="0" u="none" strike="noStrike" kern="0" cap="none" spc="0" normalizeH="0" baseline="0" noProof="0" dirty="0">
                <a:ln>
                  <a:noFill/>
                </a:ln>
                <a:solidFill>
                  <a:srgbClr val="000000"/>
                </a:solidFill>
                <a:effectLst/>
                <a:uLnTx/>
                <a:uFillTx/>
                <a:latin typeface="Arial"/>
              </a:rPr>
              <a:t>During the final interviews, this may include additional meetings with RU faculty, deans, and leadership.  </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Determine what materials and information will be provided to the candidates in advance of the interview process. </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Select mechanism for uniformly ranking interviewed candidates. </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Create a uniform set of questions to ask each candidate. Questions may be tailored to the candidate when appropriate (e.g., research agenda).</a:t>
            </a:r>
          </a:p>
        </p:txBody>
      </p:sp>
      <p:sp>
        <p:nvSpPr>
          <p:cNvPr id="5" name="Slide Number Placeholder 4">
            <a:extLst>
              <a:ext uri="{FF2B5EF4-FFF2-40B4-BE49-F238E27FC236}">
                <a16:creationId xmlns:a16="http://schemas.microsoft.com/office/drawing/2014/main" id="{38B6360D-3D2E-6F9E-3F76-A0656601AE0B}"/>
              </a:ext>
            </a:extLst>
          </p:cNvPr>
          <p:cNvSpPr>
            <a:spLocks noGrp="1"/>
          </p:cNvSpPr>
          <p:nvPr>
            <p:ph type="sldNum" sz="quarter" idx="12"/>
          </p:nvPr>
        </p:nvSpPr>
        <p:spPr/>
        <p:txBody>
          <a:bodyPr/>
          <a:lstStyle/>
          <a:p>
            <a:fld id="{44C0E520-CB02-FE44-B9CA-49F8729EC252}" type="slidenum">
              <a:rPr lang="en-US" smtClean="0"/>
              <a:t>24</a:t>
            </a:fld>
            <a:endParaRPr lang="en-US"/>
          </a:p>
        </p:txBody>
      </p:sp>
    </p:spTree>
    <p:extLst>
      <p:ext uri="{BB962C8B-B14F-4D97-AF65-F5344CB8AC3E}">
        <p14:creationId xmlns:p14="http://schemas.microsoft.com/office/powerpoint/2010/main" val="74658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20258-94E4-41A1-9FC1-9EB310DBF9A2}"/>
              </a:ext>
            </a:extLst>
          </p:cNvPr>
          <p:cNvSpPr txBox="1"/>
          <p:nvPr/>
        </p:nvSpPr>
        <p:spPr>
          <a:xfrm>
            <a:off x="1034715" y="581359"/>
            <a:ext cx="10122569"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Interviews and Campus Visits</a:t>
            </a:r>
            <a:endParaRPr lang="en-US" sz="4400" dirty="0">
              <a:latin typeface="Arial Headings "/>
            </a:endParaRPr>
          </a:p>
        </p:txBody>
      </p:sp>
      <p:sp>
        <p:nvSpPr>
          <p:cNvPr id="4" name="TextBox 3">
            <a:extLst>
              <a:ext uri="{FF2B5EF4-FFF2-40B4-BE49-F238E27FC236}">
                <a16:creationId xmlns:a16="http://schemas.microsoft.com/office/drawing/2014/main" id="{09865AC0-6298-367B-3BC5-201E020A78AE}"/>
              </a:ext>
            </a:extLst>
          </p:cNvPr>
          <p:cNvSpPr txBox="1"/>
          <p:nvPr/>
        </p:nvSpPr>
        <p:spPr>
          <a:xfrm>
            <a:off x="1103562" y="1880884"/>
            <a:ext cx="9984873"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Arial"/>
              </a:rPr>
              <a:t>Reasonable accommodations for interviews are part of the UHR Hiring Tool Kit in the “AA/EEO Guidelines for Recruitment and Selection” section.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Arial"/>
              </a:rPr>
              <a:t>Reasonable accommodations may be required for the following:</a:t>
            </a:r>
          </a:p>
          <a:p>
            <a:pPr marL="91440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rial"/>
              </a:rPr>
              <a:t>Interviewing individuals with disabilities</a:t>
            </a:r>
          </a:p>
          <a:p>
            <a:pPr marL="91440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rial"/>
              </a:rPr>
              <a:t>Interviewing individuals with religious needs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200" kern="0" dirty="0">
              <a:solidFill>
                <a:srgbClr val="000000"/>
              </a:solidFill>
              <a:latin typeface="Arial"/>
            </a:endParaRPr>
          </a:p>
          <a:p>
            <a:pPr marR="0" lvl="0" defTabSz="914400" rtl="0" eaLnBrk="1" fontAlgn="base" latinLnBrk="0" hangingPunct="1">
              <a:lnSpc>
                <a:spcPct val="100000"/>
              </a:lnSpc>
              <a:spcBef>
                <a:spcPct val="20000"/>
              </a:spcBef>
              <a:spcAft>
                <a:spcPct val="0"/>
              </a:spcAft>
              <a:buClrTx/>
              <a:buSzTx/>
              <a:tabLst/>
              <a:defRPr/>
            </a:pPr>
            <a:r>
              <a:rPr kumimoji="0" lang="en-US" sz="2200" b="1" i="0" u="none" strike="noStrike" kern="0" cap="none" spc="0" normalizeH="0" baseline="0" noProof="0" dirty="0">
                <a:ln>
                  <a:noFill/>
                </a:ln>
                <a:solidFill>
                  <a:srgbClr val="000000"/>
                </a:solidFill>
                <a:effectLst/>
                <a:uLnTx/>
                <a:uFillTx/>
                <a:latin typeface="Arial"/>
              </a:rPr>
              <a:t>Reasonable accommodations for interviewing are available online:</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Arial"/>
                <a:hlinkClick r:id="rId2"/>
              </a:rPr>
              <a:t>https://uhr.rutgers.edu/sites/default/files/userfiles/RecruitmentSelectionGuidelines.docx</a:t>
            </a:r>
            <a:r>
              <a:rPr kumimoji="0" lang="en-US" b="0" i="0" u="none" strike="noStrike" kern="0" cap="none" spc="0" normalizeH="0" baseline="0" noProof="0" dirty="0">
                <a:ln>
                  <a:noFill/>
                </a:ln>
                <a:solidFill>
                  <a:srgbClr val="000000"/>
                </a:solidFill>
                <a:effectLst/>
                <a:uLnTx/>
                <a:uFillTx/>
                <a:latin typeface="Arial"/>
              </a:rPr>
              <a:t> </a:t>
            </a:r>
          </a:p>
        </p:txBody>
      </p:sp>
      <p:sp>
        <p:nvSpPr>
          <p:cNvPr id="5" name="Slide Number Placeholder 4">
            <a:extLst>
              <a:ext uri="{FF2B5EF4-FFF2-40B4-BE49-F238E27FC236}">
                <a16:creationId xmlns:a16="http://schemas.microsoft.com/office/drawing/2014/main" id="{789D6056-5F53-DC0D-DD0C-1745F5F7567F}"/>
              </a:ext>
            </a:extLst>
          </p:cNvPr>
          <p:cNvSpPr>
            <a:spLocks noGrp="1"/>
          </p:cNvSpPr>
          <p:nvPr>
            <p:ph type="sldNum" sz="quarter" idx="12"/>
          </p:nvPr>
        </p:nvSpPr>
        <p:spPr/>
        <p:txBody>
          <a:bodyPr/>
          <a:lstStyle/>
          <a:p>
            <a:fld id="{44C0E520-CB02-FE44-B9CA-49F8729EC252}" type="slidenum">
              <a:rPr lang="en-US" smtClean="0"/>
              <a:t>25</a:t>
            </a:fld>
            <a:endParaRPr lang="en-US"/>
          </a:p>
        </p:txBody>
      </p:sp>
    </p:spTree>
    <p:extLst>
      <p:ext uri="{BB962C8B-B14F-4D97-AF65-F5344CB8AC3E}">
        <p14:creationId xmlns:p14="http://schemas.microsoft.com/office/powerpoint/2010/main" val="275825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88A0ED-63F0-4500-DA96-C0132BC73BE3}"/>
              </a:ext>
            </a:extLst>
          </p:cNvPr>
          <p:cNvSpPr txBox="1"/>
          <p:nvPr/>
        </p:nvSpPr>
        <p:spPr>
          <a:xfrm>
            <a:off x="863329" y="483937"/>
            <a:ext cx="10465342"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Consistency in Interviewing</a:t>
            </a:r>
            <a:endParaRPr lang="en-US" sz="4400" dirty="0">
              <a:latin typeface="Arial Headings "/>
            </a:endParaRPr>
          </a:p>
        </p:txBody>
      </p:sp>
      <p:sp>
        <p:nvSpPr>
          <p:cNvPr id="4" name="TextBox 3">
            <a:extLst>
              <a:ext uri="{FF2B5EF4-FFF2-40B4-BE49-F238E27FC236}">
                <a16:creationId xmlns:a16="http://schemas.microsoft.com/office/drawing/2014/main" id="{288FB4D7-881A-5D79-1C60-C2FB1BA4269C}"/>
              </a:ext>
            </a:extLst>
          </p:cNvPr>
          <p:cNvSpPr txBox="1"/>
          <p:nvPr/>
        </p:nvSpPr>
        <p:spPr>
          <a:xfrm>
            <a:off x="1572126" y="1732547"/>
            <a:ext cx="9047748" cy="2769989"/>
          </a:xfrm>
          <a:prstGeom prst="rect">
            <a:avLst/>
          </a:prstGeom>
          <a:noFill/>
        </p:spPr>
        <p:txBody>
          <a:bodyPr wrap="square" rtlCol="0">
            <a:spAutoFit/>
          </a:bodyPr>
          <a:lstStyle/>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Maintain consistency by providing a matrix or rubric for all colleagues to record their impressions of each candidate they interview or meet at a talk or meal. </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Use the interview process to explore the talents that diverse individuals have to offer. </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Review resources for asking appropriate questions legally. (See Appendix A of Appointments Manual) </a:t>
            </a:r>
          </a:p>
        </p:txBody>
      </p:sp>
      <p:sp>
        <p:nvSpPr>
          <p:cNvPr id="5" name="Slide Number Placeholder 4">
            <a:extLst>
              <a:ext uri="{FF2B5EF4-FFF2-40B4-BE49-F238E27FC236}">
                <a16:creationId xmlns:a16="http://schemas.microsoft.com/office/drawing/2014/main" id="{E88952D4-5D23-B838-03F9-5AB9EEF0896D}"/>
              </a:ext>
            </a:extLst>
          </p:cNvPr>
          <p:cNvSpPr>
            <a:spLocks noGrp="1"/>
          </p:cNvSpPr>
          <p:nvPr>
            <p:ph type="sldNum" sz="quarter" idx="12"/>
          </p:nvPr>
        </p:nvSpPr>
        <p:spPr/>
        <p:txBody>
          <a:bodyPr/>
          <a:lstStyle/>
          <a:p>
            <a:fld id="{44C0E520-CB02-FE44-B9CA-49F8729EC252}" type="slidenum">
              <a:rPr lang="en-US" smtClean="0"/>
              <a:t>26</a:t>
            </a:fld>
            <a:endParaRPr lang="en-US"/>
          </a:p>
        </p:txBody>
      </p:sp>
    </p:spTree>
    <p:extLst>
      <p:ext uri="{BB962C8B-B14F-4D97-AF65-F5344CB8AC3E}">
        <p14:creationId xmlns:p14="http://schemas.microsoft.com/office/powerpoint/2010/main" val="2419604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7B27A0-C8A0-E902-E294-AEB2C66A0F5C}"/>
              </a:ext>
            </a:extLst>
          </p:cNvPr>
          <p:cNvSpPr txBox="1"/>
          <p:nvPr/>
        </p:nvSpPr>
        <p:spPr>
          <a:xfrm>
            <a:off x="190500" y="598362"/>
            <a:ext cx="11633200" cy="692497"/>
          </a:xfrm>
          <a:prstGeom prst="rect">
            <a:avLst/>
          </a:prstGeom>
          <a:noFill/>
        </p:spPr>
        <p:txBody>
          <a:bodyPr wrap="square" rtlCol="0">
            <a:spAutoFit/>
          </a:bodyPr>
          <a:lstStyle/>
          <a:p>
            <a:pPr algn="ctr"/>
            <a:r>
              <a:rPr kumimoji="0" lang="en-US" sz="3800" b="1" i="0" u="none" strike="noStrike" kern="0" cap="none" spc="0" normalizeH="0" baseline="0" noProof="0" dirty="0">
                <a:ln>
                  <a:noFill/>
                </a:ln>
                <a:solidFill>
                  <a:srgbClr val="000000"/>
                </a:solidFill>
                <a:effectLst/>
                <a:uLnTx/>
                <a:uFillTx/>
                <a:latin typeface="Arial Headings "/>
              </a:rPr>
              <a:t>Basic Interview Guidelines Under Federal Law</a:t>
            </a:r>
            <a:endParaRPr lang="en-US" sz="3800" dirty="0">
              <a:latin typeface="Arial Headings "/>
            </a:endParaRPr>
          </a:p>
        </p:txBody>
      </p:sp>
      <p:graphicFrame>
        <p:nvGraphicFramePr>
          <p:cNvPr id="4" name="Table 3">
            <a:extLst>
              <a:ext uri="{FF2B5EF4-FFF2-40B4-BE49-F238E27FC236}">
                <a16:creationId xmlns:a16="http://schemas.microsoft.com/office/drawing/2014/main" id="{9DA436FA-ADDE-A23F-1D58-BF4257D2E2C4}"/>
              </a:ext>
            </a:extLst>
          </p:cNvPr>
          <p:cNvGraphicFramePr>
            <a:graphicFrameLocks noGrp="1"/>
          </p:cNvGraphicFramePr>
          <p:nvPr>
            <p:extLst>
              <p:ext uri="{D42A27DB-BD31-4B8C-83A1-F6EECF244321}">
                <p14:modId xmlns:p14="http://schemas.microsoft.com/office/powerpoint/2010/main" val="878135297"/>
              </p:ext>
            </p:extLst>
          </p:nvPr>
        </p:nvGraphicFramePr>
        <p:xfrm>
          <a:off x="660400" y="1414684"/>
          <a:ext cx="10693400" cy="4699008"/>
        </p:xfrm>
        <a:graphic>
          <a:graphicData uri="http://schemas.openxmlformats.org/drawingml/2006/table">
            <a:tbl>
              <a:tblPr/>
              <a:tblGrid>
                <a:gridCol w="2616200">
                  <a:extLst>
                    <a:ext uri="{9D8B030D-6E8A-4147-A177-3AD203B41FA5}">
                      <a16:colId xmlns:a16="http://schemas.microsoft.com/office/drawing/2014/main" val="1113043490"/>
                    </a:ext>
                  </a:extLst>
                </a:gridCol>
                <a:gridCol w="3613532">
                  <a:extLst>
                    <a:ext uri="{9D8B030D-6E8A-4147-A177-3AD203B41FA5}">
                      <a16:colId xmlns:a16="http://schemas.microsoft.com/office/drawing/2014/main" val="2330201608"/>
                    </a:ext>
                  </a:extLst>
                </a:gridCol>
                <a:gridCol w="4463668">
                  <a:extLst>
                    <a:ext uri="{9D8B030D-6E8A-4147-A177-3AD203B41FA5}">
                      <a16:colId xmlns:a16="http://schemas.microsoft.com/office/drawing/2014/main" val="1022306981"/>
                    </a:ext>
                  </a:extLst>
                </a:gridCol>
              </a:tblGrid>
              <a:tr h="3569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b="1" dirty="0">
                          <a:solidFill>
                            <a:schemeClr val="bg1"/>
                          </a:solidFill>
                          <a:effectLst/>
                        </a:rPr>
                        <a:t>ITEM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E002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b="1" dirty="0">
                          <a:solidFill>
                            <a:schemeClr val="bg1"/>
                          </a:solidFill>
                          <a:effectLst/>
                        </a:rPr>
                        <a:t>AVOID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E002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b="1" dirty="0">
                          <a:solidFill>
                            <a:schemeClr val="bg1"/>
                          </a:solidFill>
                          <a:effectLst/>
                        </a:rPr>
                        <a:t>PERMISSIBLE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E0026"/>
                    </a:solidFill>
                  </a:tcPr>
                </a:tc>
                <a:extLst>
                  <a:ext uri="{0D108BD9-81ED-4DB2-BD59-A6C34878D82A}">
                    <a16:rowId xmlns:a16="http://schemas.microsoft.com/office/drawing/2014/main" val="1587963026"/>
                  </a:ext>
                </a:extLst>
              </a:tr>
              <a:tr h="7715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Age, birth certificate, date of high school or college graduation.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Whether candidate meets minimum or maximum age requirement that is a bona fide occupational qualification.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4705181"/>
                  </a:ext>
                </a:extLst>
              </a:tr>
              <a:tr h="5714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Alcohol or Drug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Whether candidate is an alcoholic or has been addicted to drugs in the past.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Whether candidate currently uses illegal drugs or has used illegal drugs in the past.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4788378"/>
                  </a:ext>
                </a:extLst>
              </a:tr>
              <a:tr h="5099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Arrest Record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Inquiries about arrests.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None (may have a disparate impact on certain minority groups).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99068621"/>
                  </a:ext>
                </a:extLst>
              </a:tr>
              <a:tr h="4907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Citizenship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Whether candidate is a U.S. citizen.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Whether candidate is legally eligible to work in the 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64802268"/>
                  </a:ext>
                </a:extLst>
              </a:tr>
              <a:tr h="12267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Conviction Record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Inquiries relating to convictions that are not relevant to the job being applied for.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Convictions that reasonably relate to performing the job in question. Consider the nature and number of convictions, facts surrounding each offense, and length of time since the last conviction.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41666599"/>
                  </a:ext>
                </a:extLst>
              </a:tr>
              <a:tr h="7715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Disabilities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Questions designed to elicit information about a disability.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07000"/>
                        </a:lnSpc>
                        <a:spcBef>
                          <a:spcPts val="0"/>
                        </a:spcBef>
                        <a:spcAft>
                          <a:spcPts val="0"/>
                        </a:spcAft>
                      </a:pPr>
                      <a:r>
                        <a:rPr lang="en-US" sz="1400" dirty="0">
                          <a:effectLst/>
                        </a:rPr>
                        <a:t>How candidate would perform the job and whether the candidate could perform the job with or without accommodation.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1621829"/>
                  </a:ext>
                </a:extLst>
              </a:tr>
            </a:tbl>
          </a:graphicData>
        </a:graphic>
      </p:graphicFrame>
      <p:sp>
        <p:nvSpPr>
          <p:cNvPr id="5" name="Slide Number Placeholder 4">
            <a:extLst>
              <a:ext uri="{FF2B5EF4-FFF2-40B4-BE49-F238E27FC236}">
                <a16:creationId xmlns:a16="http://schemas.microsoft.com/office/drawing/2014/main" id="{39029188-17A1-545C-9541-CEF8ACC6C9A5}"/>
              </a:ext>
            </a:extLst>
          </p:cNvPr>
          <p:cNvSpPr>
            <a:spLocks noGrp="1"/>
          </p:cNvSpPr>
          <p:nvPr>
            <p:ph type="sldNum" sz="quarter" idx="12"/>
          </p:nvPr>
        </p:nvSpPr>
        <p:spPr/>
        <p:txBody>
          <a:bodyPr/>
          <a:lstStyle/>
          <a:p>
            <a:fld id="{44C0E520-CB02-FE44-B9CA-49F8729EC252}" type="slidenum">
              <a:rPr lang="en-US" smtClean="0"/>
              <a:t>27</a:t>
            </a:fld>
            <a:endParaRPr lang="en-US"/>
          </a:p>
        </p:txBody>
      </p:sp>
    </p:spTree>
    <p:extLst>
      <p:ext uri="{BB962C8B-B14F-4D97-AF65-F5344CB8AC3E}">
        <p14:creationId xmlns:p14="http://schemas.microsoft.com/office/powerpoint/2010/main" val="188642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BB2DD5-BC48-1D90-C70C-4CF7D3EE264D}"/>
              </a:ext>
            </a:extLst>
          </p:cNvPr>
          <p:cNvSpPr txBox="1"/>
          <p:nvPr/>
        </p:nvSpPr>
        <p:spPr>
          <a:xfrm>
            <a:off x="427121" y="512344"/>
            <a:ext cx="11221452" cy="677108"/>
          </a:xfrm>
          <a:prstGeom prst="rect">
            <a:avLst/>
          </a:prstGeom>
          <a:noFill/>
        </p:spPr>
        <p:txBody>
          <a:bodyPr wrap="square" rtlCol="0">
            <a:spAutoFit/>
          </a:bodyPr>
          <a:lstStyle/>
          <a:p>
            <a:pPr algn="ctr"/>
            <a:r>
              <a:rPr kumimoji="0" lang="en-US" sz="3800" b="1" i="0" u="none" strike="noStrike" kern="0" cap="none" spc="0" normalizeH="0" baseline="0" noProof="0" dirty="0">
                <a:ln>
                  <a:noFill/>
                </a:ln>
                <a:solidFill>
                  <a:srgbClr val="000000"/>
                </a:solidFill>
                <a:effectLst/>
                <a:uLnTx/>
                <a:uFillTx/>
                <a:latin typeface="Arial Headings "/>
              </a:rPr>
              <a:t>Basic Interview Guidelines Under Federal Law</a:t>
            </a:r>
            <a:endParaRPr lang="en-US" sz="3800" dirty="0">
              <a:latin typeface="Arial Headings "/>
            </a:endParaRPr>
          </a:p>
        </p:txBody>
      </p:sp>
      <p:graphicFrame>
        <p:nvGraphicFramePr>
          <p:cNvPr id="4" name="Table 3">
            <a:extLst>
              <a:ext uri="{FF2B5EF4-FFF2-40B4-BE49-F238E27FC236}">
                <a16:creationId xmlns:a16="http://schemas.microsoft.com/office/drawing/2014/main" id="{DE373B24-1889-5C38-4337-891F2C55BCB2}"/>
              </a:ext>
            </a:extLst>
          </p:cNvPr>
          <p:cNvGraphicFramePr>
            <a:graphicFrameLocks noGrp="1"/>
          </p:cNvGraphicFramePr>
          <p:nvPr>
            <p:extLst>
              <p:ext uri="{D42A27DB-BD31-4B8C-83A1-F6EECF244321}">
                <p14:modId xmlns:p14="http://schemas.microsoft.com/office/powerpoint/2010/main" val="921204044"/>
              </p:ext>
            </p:extLst>
          </p:nvPr>
        </p:nvGraphicFramePr>
        <p:xfrm>
          <a:off x="780047" y="1425328"/>
          <a:ext cx="10631905" cy="4920328"/>
        </p:xfrm>
        <a:graphic>
          <a:graphicData uri="http://schemas.openxmlformats.org/drawingml/2006/table">
            <a:tbl>
              <a:tblPr/>
              <a:tblGrid>
                <a:gridCol w="2562827">
                  <a:extLst>
                    <a:ext uri="{9D8B030D-6E8A-4147-A177-3AD203B41FA5}">
                      <a16:colId xmlns:a16="http://schemas.microsoft.com/office/drawing/2014/main" val="1832024571"/>
                    </a:ext>
                  </a:extLst>
                </a:gridCol>
                <a:gridCol w="4077922">
                  <a:extLst>
                    <a:ext uri="{9D8B030D-6E8A-4147-A177-3AD203B41FA5}">
                      <a16:colId xmlns:a16="http://schemas.microsoft.com/office/drawing/2014/main" val="827992676"/>
                    </a:ext>
                  </a:extLst>
                </a:gridCol>
                <a:gridCol w="3991156">
                  <a:extLst>
                    <a:ext uri="{9D8B030D-6E8A-4147-A177-3AD203B41FA5}">
                      <a16:colId xmlns:a16="http://schemas.microsoft.com/office/drawing/2014/main" val="3387291958"/>
                    </a:ext>
                  </a:extLst>
                </a:gridCol>
              </a:tblGrid>
              <a:tr h="3635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b="1" dirty="0">
                          <a:solidFill>
                            <a:schemeClr val="bg1"/>
                          </a:solidFill>
                          <a:effectLst/>
                        </a:rPr>
                        <a:t>ITEM</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E0026"/>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b="1" dirty="0">
                          <a:solidFill>
                            <a:schemeClr val="bg1"/>
                          </a:solidFill>
                          <a:effectLst/>
                        </a:rPr>
                        <a:t>AVOID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E0026"/>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b="1" dirty="0">
                          <a:solidFill>
                            <a:schemeClr val="bg1"/>
                          </a:solidFill>
                          <a:effectLst/>
                        </a:rPr>
                        <a:t>PERMISSIBLE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636" marR="67636"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E0026"/>
                    </a:solidFill>
                  </a:tcPr>
                </a:tc>
                <a:extLst>
                  <a:ext uri="{0D108BD9-81ED-4DB2-BD59-A6C34878D82A}">
                    <a16:rowId xmlns:a16="http://schemas.microsoft.com/office/drawing/2014/main" val="1648004659"/>
                  </a:ext>
                </a:extLst>
              </a:tr>
              <a:tr h="6332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Height or Weight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Height or weight requirements not related to job.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Height or weight requirements necessary for the job.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53869403"/>
                  </a:ext>
                </a:extLst>
              </a:tr>
              <a:tr h="6332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Marital and Family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Questions about marital status, childcare, number of children, or pregnancy.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Questions about whether candidate can meet work schedule. Ask all questions to candidates of both sexes.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73353415"/>
                  </a:ext>
                </a:extLst>
              </a:tr>
              <a:tr h="4697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Inquiries about national origin, ancestry, or prior marital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Whether candidate has ever worked under a different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30838444"/>
                  </a:ext>
                </a:extLst>
              </a:tr>
              <a:tr h="844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National Origin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Lineage, ancestry, descent, native language, birthplace, and national origin of spouse or parents.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Whether candidate is legally eligible to work in the U.S. and can communicate to perform the job’s essential functions.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92632190"/>
                  </a:ext>
                </a:extLst>
              </a:tr>
              <a:tr h="3590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Race or Color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Complexion or color of skin.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None.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4417376"/>
                  </a:ext>
                </a:extLst>
              </a:tr>
              <a:tr h="844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Religion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Religious preference or affiliation, except at religiously affiliated institutions when hiring faculty or ministerial positions that further the institution’s religious mission.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Whether candidate can meet the work schedule with reasonable accommodation, if necessary.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640094838"/>
                  </a:ext>
                </a:extLst>
              </a:tr>
              <a:tr h="6754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Sex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1400" dirty="0">
                          <a:effectLst/>
                        </a:rPr>
                        <a:t>Candidate’s sex, where sex is not a bona fide occupational qualification.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US" sz="1400" dirty="0">
                          <a:effectLst/>
                        </a:rPr>
                        <a:t>Candidate’s sex, where it is a bona fide occupational qualification, such as actor, actress, or locker room attendant.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32" marR="52932"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54539185"/>
                  </a:ext>
                </a:extLst>
              </a:tr>
            </a:tbl>
          </a:graphicData>
        </a:graphic>
      </p:graphicFrame>
      <p:sp>
        <p:nvSpPr>
          <p:cNvPr id="5" name="Slide Number Placeholder 4">
            <a:extLst>
              <a:ext uri="{FF2B5EF4-FFF2-40B4-BE49-F238E27FC236}">
                <a16:creationId xmlns:a16="http://schemas.microsoft.com/office/drawing/2014/main" id="{171C9393-770B-9121-03CE-CAA45C0BBA7B}"/>
              </a:ext>
            </a:extLst>
          </p:cNvPr>
          <p:cNvSpPr>
            <a:spLocks noGrp="1"/>
          </p:cNvSpPr>
          <p:nvPr>
            <p:ph type="sldNum" sz="quarter" idx="12"/>
          </p:nvPr>
        </p:nvSpPr>
        <p:spPr/>
        <p:txBody>
          <a:bodyPr/>
          <a:lstStyle/>
          <a:p>
            <a:fld id="{44C0E520-CB02-FE44-B9CA-49F8729EC252}" type="slidenum">
              <a:rPr lang="en-US" smtClean="0"/>
              <a:t>28</a:t>
            </a:fld>
            <a:endParaRPr lang="en-US"/>
          </a:p>
        </p:txBody>
      </p:sp>
    </p:spTree>
    <p:extLst>
      <p:ext uri="{BB962C8B-B14F-4D97-AF65-F5344CB8AC3E}">
        <p14:creationId xmlns:p14="http://schemas.microsoft.com/office/powerpoint/2010/main" val="3985548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C8056-D46D-1A9E-6496-6924F802B0E1}"/>
              </a:ext>
            </a:extLst>
          </p:cNvPr>
          <p:cNvSpPr txBox="1"/>
          <p:nvPr/>
        </p:nvSpPr>
        <p:spPr>
          <a:xfrm>
            <a:off x="1572126" y="352139"/>
            <a:ext cx="9047747"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Checking References</a:t>
            </a:r>
            <a:endParaRPr lang="en-US" sz="4400" dirty="0">
              <a:latin typeface="Arial Headings "/>
            </a:endParaRPr>
          </a:p>
        </p:txBody>
      </p:sp>
      <p:sp>
        <p:nvSpPr>
          <p:cNvPr id="4" name="TextBox 3">
            <a:extLst>
              <a:ext uri="{FF2B5EF4-FFF2-40B4-BE49-F238E27FC236}">
                <a16:creationId xmlns:a16="http://schemas.microsoft.com/office/drawing/2014/main" id="{8486FF15-162D-F2E5-06E7-9B3C1DA04F53}"/>
              </a:ext>
            </a:extLst>
          </p:cNvPr>
          <p:cNvSpPr txBox="1"/>
          <p:nvPr/>
        </p:nvSpPr>
        <p:spPr>
          <a:xfrm>
            <a:off x="781049" y="1317458"/>
            <a:ext cx="10629900" cy="4893647"/>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This step is an essential part of the selection process as references provide valuable information about a candidate’s performance, help you rank candidates, and assist in making final decisions.</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For all offers at the rank of Assistant Professor or below:</a:t>
            </a:r>
          </a:p>
          <a:p>
            <a:pPr marL="1371600"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Arial"/>
              </a:rPr>
              <a:t>Reference letters must be submitted prior to the Offer Letter Review process. Note: Exceptions must be approved by the Provosts.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For all offers at Associate Professor or greater:</a:t>
            </a:r>
          </a:p>
          <a:p>
            <a:pPr marL="914400" marR="0" lvl="1"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Letters are preferred but detailed summaries of calls are accepted for the Offer Letter Review process.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The final approval package must include all required letters.</a:t>
            </a:r>
          </a:p>
        </p:txBody>
      </p:sp>
      <p:sp>
        <p:nvSpPr>
          <p:cNvPr id="5" name="Slide Number Placeholder 4">
            <a:extLst>
              <a:ext uri="{FF2B5EF4-FFF2-40B4-BE49-F238E27FC236}">
                <a16:creationId xmlns:a16="http://schemas.microsoft.com/office/drawing/2014/main" id="{A388DE57-9DA7-5B11-26EC-D5C4CE3A9EA2}"/>
              </a:ext>
            </a:extLst>
          </p:cNvPr>
          <p:cNvSpPr>
            <a:spLocks noGrp="1"/>
          </p:cNvSpPr>
          <p:nvPr>
            <p:ph type="sldNum" sz="quarter" idx="12"/>
          </p:nvPr>
        </p:nvSpPr>
        <p:spPr/>
        <p:txBody>
          <a:bodyPr/>
          <a:lstStyle/>
          <a:p>
            <a:fld id="{44C0E520-CB02-FE44-B9CA-49F8729EC252}" type="slidenum">
              <a:rPr lang="en-US" smtClean="0"/>
              <a:t>29</a:t>
            </a:fld>
            <a:endParaRPr lang="en-US"/>
          </a:p>
        </p:txBody>
      </p:sp>
    </p:spTree>
    <p:extLst>
      <p:ext uri="{BB962C8B-B14F-4D97-AF65-F5344CB8AC3E}">
        <p14:creationId xmlns:p14="http://schemas.microsoft.com/office/powerpoint/2010/main" val="304387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D70E-79B8-2236-0313-5B6F46E9803B}"/>
              </a:ext>
            </a:extLst>
          </p:cNvPr>
          <p:cNvSpPr>
            <a:spLocks noGrp="1"/>
          </p:cNvSpPr>
          <p:nvPr>
            <p:ph type="title"/>
          </p:nvPr>
        </p:nvSpPr>
        <p:spPr/>
        <p:txBody>
          <a:bodyPr>
            <a:normAutofit/>
          </a:bodyPr>
          <a:lstStyle/>
          <a:p>
            <a:pPr algn="ctr"/>
            <a:r>
              <a:rPr kumimoji="0" lang="en-US" b="1" i="0" u="none" strike="noStrike" kern="0" cap="none" spc="0" normalizeH="0" baseline="0" noProof="0" dirty="0">
                <a:ln>
                  <a:noFill/>
                </a:ln>
                <a:solidFill>
                  <a:srgbClr val="000000"/>
                </a:solidFill>
                <a:effectLst/>
                <a:uLnTx/>
                <a:uFillTx/>
                <a:latin typeface="Arial headings"/>
              </a:rPr>
              <a:t>Introduction</a:t>
            </a:r>
            <a:endParaRPr lang="en-US" dirty="0">
              <a:latin typeface="Arial headings"/>
            </a:endParaRPr>
          </a:p>
        </p:txBody>
      </p:sp>
      <p:sp>
        <p:nvSpPr>
          <p:cNvPr id="3" name="Content Placeholder 2">
            <a:extLst>
              <a:ext uri="{FF2B5EF4-FFF2-40B4-BE49-F238E27FC236}">
                <a16:creationId xmlns:a16="http://schemas.microsoft.com/office/drawing/2014/main" id="{B63CEAAD-DD4C-12BC-F26E-685611FC0E48}"/>
              </a:ext>
            </a:extLst>
          </p:cNvPr>
          <p:cNvSpPr>
            <a:spLocks noGrp="1"/>
          </p:cNvSpPr>
          <p:nvPr>
            <p:ph idx="1"/>
          </p:nvPr>
        </p:nvSpPr>
        <p:spPr/>
        <p:txBody>
          <a:bodyPr/>
          <a:lstStyle/>
          <a:p>
            <a:pPr marL="457200" indent="-457200">
              <a:buFont typeface="Wingdings" panose="05000000000000000000" pitchFamily="2" charset="2"/>
              <a:buChar char="Ø"/>
            </a:pPr>
            <a:r>
              <a:rPr lang="en-US" sz="3000" dirty="0">
                <a:latin typeface="Arial "/>
              </a:rPr>
              <a:t>Search Committees:</a:t>
            </a:r>
          </a:p>
          <a:p>
            <a:pPr marL="1371600" indent="-457200"/>
            <a:r>
              <a:rPr lang="en-US" sz="3000" dirty="0">
                <a:latin typeface="Arial "/>
              </a:rPr>
              <a:t>Play an important role in recruiting and shaping Rutgers Health faculty</a:t>
            </a:r>
          </a:p>
          <a:p>
            <a:pPr marL="1371600" indent="-457200"/>
            <a:r>
              <a:rPr lang="en-US" sz="3000" dirty="0">
                <a:latin typeface="Arial "/>
              </a:rPr>
              <a:t>Have the ability to make substantive changes at Rutgers Health and the University by helping to recruit faculty that represent our high standards of </a:t>
            </a:r>
            <a:r>
              <a:rPr lang="en-US" sz="3000" dirty="0">
                <a:solidFill>
                  <a:schemeClr val="tx1"/>
                </a:solidFill>
                <a:latin typeface="Arial "/>
              </a:rPr>
              <a:t>excellence and our inclusive culture</a:t>
            </a:r>
          </a:p>
          <a:p>
            <a:pPr marL="1371600" indent="-457200"/>
            <a:r>
              <a:rPr lang="en-US" sz="3000" dirty="0">
                <a:latin typeface="Arial "/>
              </a:rPr>
              <a:t>Contribute to and enhance the image of Rutgers Health and the University</a:t>
            </a:r>
          </a:p>
          <a:p>
            <a:endParaRPr lang="en-US" dirty="0"/>
          </a:p>
        </p:txBody>
      </p:sp>
      <p:sp>
        <p:nvSpPr>
          <p:cNvPr id="5" name="Slide Number Placeholder 4">
            <a:extLst>
              <a:ext uri="{FF2B5EF4-FFF2-40B4-BE49-F238E27FC236}">
                <a16:creationId xmlns:a16="http://schemas.microsoft.com/office/drawing/2014/main" id="{738337C5-E0D7-2C0E-B4AC-CBF98CD5BD61}"/>
              </a:ext>
            </a:extLst>
          </p:cNvPr>
          <p:cNvSpPr>
            <a:spLocks noGrp="1"/>
          </p:cNvSpPr>
          <p:nvPr>
            <p:ph type="sldNum" sz="quarter" idx="12"/>
          </p:nvPr>
        </p:nvSpPr>
        <p:spPr/>
        <p:txBody>
          <a:bodyPr/>
          <a:lstStyle/>
          <a:p>
            <a:fld id="{44C0E520-CB02-FE44-B9CA-49F8729EC252}" type="slidenum">
              <a:rPr lang="en-US" smtClean="0"/>
              <a:t>3</a:t>
            </a:fld>
            <a:endParaRPr lang="en-US"/>
          </a:p>
        </p:txBody>
      </p:sp>
    </p:spTree>
    <p:extLst>
      <p:ext uri="{BB962C8B-B14F-4D97-AF65-F5344CB8AC3E}">
        <p14:creationId xmlns:p14="http://schemas.microsoft.com/office/powerpoint/2010/main" val="3365979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19140-15DB-46B8-5AA8-25FC86D3B2CB}"/>
              </a:ext>
            </a:extLst>
          </p:cNvPr>
          <p:cNvSpPr txBox="1"/>
          <p:nvPr/>
        </p:nvSpPr>
        <p:spPr>
          <a:xfrm>
            <a:off x="1804737" y="593514"/>
            <a:ext cx="8582526"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Letters of Reference</a:t>
            </a:r>
            <a:endParaRPr lang="en-US" sz="4400" dirty="0">
              <a:latin typeface="Arial Headings "/>
            </a:endParaRPr>
          </a:p>
        </p:txBody>
      </p:sp>
      <p:sp>
        <p:nvSpPr>
          <p:cNvPr id="4" name="TextBox 3">
            <a:extLst>
              <a:ext uri="{FF2B5EF4-FFF2-40B4-BE49-F238E27FC236}">
                <a16:creationId xmlns:a16="http://schemas.microsoft.com/office/drawing/2014/main" id="{6473FA6A-F062-6227-3FB7-25085B0294BA}"/>
              </a:ext>
            </a:extLst>
          </p:cNvPr>
          <p:cNvSpPr txBox="1"/>
          <p:nvPr/>
        </p:nvSpPr>
        <p:spPr>
          <a:xfrm>
            <a:off x="1062288" y="1841164"/>
            <a:ext cx="10067424" cy="3600986"/>
          </a:xfrm>
          <a:prstGeom prst="rect">
            <a:avLst/>
          </a:prstGeom>
          <a:noFill/>
        </p:spPr>
        <p:txBody>
          <a:bodyPr wrap="square" rtlCol="0">
            <a:spAutoFit/>
          </a:bodyPr>
          <a:lstStyle/>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It is recommended that letters are solicited between the first and second rounds of interviews.</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References shall not be contacted without prior permission of the candidate.</a:t>
            </a: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600" b="0" i="0" u="none" strike="noStrike" kern="0" cap="none" spc="0" normalizeH="0" baseline="0" noProof="0" dirty="0">
                <a:ln>
                  <a:noFill/>
                </a:ln>
                <a:solidFill>
                  <a:srgbClr val="000000"/>
                </a:solidFill>
                <a:effectLst/>
                <a:uLnTx/>
                <a:uFillTx/>
                <a:latin typeface="Arial"/>
              </a:rPr>
              <a:t>Strong letters should include: relationship to candidate; skills and abilities of candidate and value judgment; research, teaching, clinical experience, and/or publication record and value judgment for each.</a:t>
            </a:r>
          </a:p>
        </p:txBody>
      </p:sp>
      <p:sp>
        <p:nvSpPr>
          <p:cNvPr id="5" name="Slide Number Placeholder 4">
            <a:extLst>
              <a:ext uri="{FF2B5EF4-FFF2-40B4-BE49-F238E27FC236}">
                <a16:creationId xmlns:a16="http://schemas.microsoft.com/office/drawing/2014/main" id="{5FC50020-2532-1E86-9E3C-0D2F1EB21225}"/>
              </a:ext>
            </a:extLst>
          </p:cNvPr>
          <p:cNvSpPr>
            <a:spLocks noGrp="1"/>
          </p:cNvSpPr>
          <p:nvPr>
            <p:ph type="sldNum" sz="quarter" idx="12"/>
          </p:nvPr>
        </p:nvSpPr>
        <p:spPr/>
        <p:txBody>
          <a:bodyPr/>
          <a:lstStyle/>
          <a:p>
            <a:fld id="{44C0E520-CB02-FE44-B9CA-49F8729EC252}" type="slidenum">
              <a:rPr lang="en-US" smtClean="0"/>
              <a:t>30</a:t>
            </a:fld>
            <a:endParaRPr lang="en-US"/>
          </a:p>
        </p:txBody>
      </p:sp>
    </p:spTree>
    <p:extLst>
      <p:ext uri="{BB962C8B-B14F-4D97-AF65-F5344CB8AC3E}">
        <p14:creationId xmlns:p14="http://schemas.microsoft.com/office/powerpoint/2010/main" val="287903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2043F-9855-29F9-178E-A1AE602D2EF0}"/>
              </a:ext>
            </a:extLst>
          </p:cNvPr>
          <p:cNvSpPr txBox="1"/>
          <p:nvPr/>
        </p:nvSpPr>
        <p:spPr>
          <a:xfrm>
            <a:off x="1532272" y="404108"/>
            <a:ext cx="9432758"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Additional References</a:t>
            </a:r>
            <a:endParaRPr lang="en-US" sz="4400" dirty="0">
              <a:latin typeface="Arial Headings "/>
            </a:endParaRPr>
          </a:p>
        </p:txBody>
      </p:sp>
      <p:sp>
        <p:nvSpPr>
          <p:cNvPr id="4" name="TextBox 3">
            <a:extLst>
              <a:ext uri="{FF2B5EF4-FFF2-40B4-BE49-F238E27FC236}">
                <a16:creationId xmlns:a16="http://schemas.microsoft.com/office/drawing/2014/main" id="{2DD0726B-1E3A-2548-CD49-22A0A8A9A96E}"/>
              </a:ext>
            </a:extLst>
          </p:cNvPr>
          <p:cNvSpPr txBox="1"/>
          <p:nvPr/>
        </p:nvSpPr>
        <p:spPr>
          <a:xfrm>
            <a:off x="1267327" y="1388836"/>
            <a:ext cx="9962648" cy="4967514"/>
          </a:xfrm>
          <a:prstGeom prst="rect">
            <a:avLst/>
          </a:prstGeom>
          <a:noFill/>
        </p:spPr>
        <p:txBody>
          <a:bodyPr wrap="square" rtlCol="0">
            <a:spAutoFit/>
          </a:bodyPr>
          <a:lstStyle/>
          <a:p>
            <a:pPr marL="0" marR="0" lvl="0" indent="0" algn="l" defTabSz="914400" rtl="0" eaLnBrk="1" fontAlgn="base" latinLnBrk="0" hangingPunct="1">
              <a:lnSpc>
                <a:spcPct val="100000"/>
              </a:lnSpc>
              <a:spcAft>
                <a:spcPts val="1200"/>
              </a:spcAft>
              <a:buClrTx/>
              <a:buSzTx/>
              <a:buFontTx/>
              <a:buNone/>
              <a:tabLst/>
              <a:defRPr/>
            </a:pPr>
            <a:r>
              <a:rPr kumimoji="0" lang="en-US" sz="2600" b="0" i="0" u="none" strike="noStrike" kern="0" cap="none" spc="0" normalizeH="0" baseline="0" noProof="0" dirty="0">
                <a:ln>
                  <a:noFill/>
                </a:ln>
                <a:solidFill>
                  <a:srgbClr val="000000"/>
                </a:solidFill>
                <a:effectLst/>
                <a:uLnTx/>
                <a:uFillTx/>
                <a:latin typeface="Arial"/>
              </a:rPr>
              <a:t>Off-List References:</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Conversations by phone with 2-3 individuals not identified by the candidate. Generally, only conducted for the finalist.</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Candidate should be made aware that off-list references will be contacted but names should not be provided.</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Summary to include how each referee knows the candidate and their feedback.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Arial"/>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Arial"/>
              </a:rPr>
              <a:t>Note: For the final offer package, see the </a:t>
            </a:r>
            <a:r>
              <a:rPr kumimoji="0" lang="en-US" sz="2200" b="0" i="0" u="none" strike="noStrike" kern="0" cap="none" spc="0" normalizeH="0" baseline="0" noProof="0" dirty="0">
                <a:ln>
                  <a:noFill/>
                </a:ln>
                <a:solidFill>
                  <a:srgbClr val="000000"/>
                </a:solidFill>
                <a:effectLst/>
                <a:uLnTx/>
                <a:uFillTx/>
                <a:latin typeface="Arial"/>
                <a:hlinkClick r:id="rId2"/>
              </a:rPr>
              <a:t>Minimum Approval Steps Required for New Rutgers Health Faculty </a:t>
            </a:r>
            <a:r>
              <a:rPr kumimoji="0" lang="en-US" sz="2200" b="0" i="0" u="none" strike="noStrike" kern="0" cap="none" spc="0" normalizeH="0" baseline="0" noProof="0" dirty="0">
                <a:ln>
                  <a:noFill/>
                </a:ln>
                <a:solidFill>
                  <a:srgbClr val="000000"/>
                </a:solidFill>
                <a:effectLst/>
                <a:uLnTx/>
                <a:uFillTx/>
                <a:latin typeface="Arial"/>
              </a:rPr>
              <a:t>chart for a list of the number and types of letters of evaluation required. Depending on the type of appointment, this may include arms length letters. </a:t>
            </a:r>
          </a:p>
        </p:txBody>
      </p:sp>
      <p:sp>
        <p:nvSpPr>
          <p:cNvPr id="5" name="Slide Number Placeholder 4">
            <a:extLst>
              <a:ext uri="{FF2B5EF4-FFF2-40B4-BE49-F238E27FC236}">
                <a16:creationId xmlns:a16="http://schemas.microsoft.com/office/drawing/2014/main" id="{D33B0B90-4AF5-9ACD-603B-A2E66D0FE012}"/>
              </a:ext>
            </a:extLst>
          </p:cNvPr>
          <p:cNvSpPr>
            <a:spLocks noGrp="1"/>
          </p:cNvSpPr>
          <p:nvPr>
            <p:ph type="sldNum" sz="quarter" idx="12"/>
          </p:nvPr>
        </p:nvSpPr>
        <p:spPr/>
        <p:txBody>
          <a:bodyPr/>
          <a:lstStyle/>
          <a:p>
            <a:fld id="{44C0E520-CB02-FE44-B9CA-49F8729EC252}" type="slidenum">
              <a:rPr lang="en-US" smtClean="0"/>
              <a:t>31</a:t>
            </a:fld>
            <a:endParaRPr lang="en-US"/>
          </a:p>
        </p:txBody>
      </p:sp>
    </p:spTree>
    <p:extLst>
      <p:ext uri="{BB962C8B-B14F-4D97-AF65-F5344CB8AC3E}">
        <p14:creationId xmlns:p14="http://schemas.microsoft.com/office/powerpoint/2010/main" val="4050931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314C5A-716F-CF43-4DF2-06E1BCFDB357}"/>
              </a:ext>
            </a:extLst>
          </p:cNvPr>
          <p:cNvSpPr txBox="1"/>
          <p:nvPr/>
        </p:nvSpPr>
        <p:spPr>
          <a:xfrm>
            <a:off x="1665434" y="1949757"/>
            <a:ext cx="8861131" cy="2800767"/>
          </a:xfrm>
          <a:prstGeom prst="rect">
            <a:avLst/>
          </a:prstGeom>
          <a:noFill/>
        </p:spPr>
        <p:txBody>
          <a:bodyPr wrap="square">
            <a:spAutoFit/>
          </a:bodyPr>
          <a:lstStyle/>
          <a:p>
            <a:pPr marL="0" marR="0" lvl="0" indent="0" algn="l" defTabSz="914400" rtl="0" eaLnBrk="1" fontAlgn="base" latinLnBrk="0" hangingPunct="1">
              <a:lnSpc>
                <a:spcPct val="100000"/>
              </a:lnSpc>
              <a:spcAft>
                <a:spcPts val="1200"/>
              </a:spcAft>
              <a:buClrTx/>
              <a:buSzTx/>
              <a:buFontTx/>
              <a:buNone/>
              <a:tabLst/>
              <a:defRPr/>
            </a:pPr>
            <a:r>
              <a:rPr kumimoji="0" lang="en-US" sz="2600" b="0" i="0" u="none" strike="noStrike" kern="0" cap="none" spc="0" normalizeH="0" baseline="0" noProof="0" dirty="0">
                <a:ln>
                  <a:noFill/>
                </a:ln>
                <a:solidFill>
                  <a:srgbClr val="000000"/>
                </a:solidFill>
                <a:effectLst/>
                <a:uLnTx/>
                <a:uFillTx/>
                <a:latin typeface="Arial"/>
              </a:rPr>
              <a:t>The search committee should report to the department: </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A list of finalists with their assessment of the candidates</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A summary of all the candidates interviewed for the position</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The recruitment strategies used </a:t>
            </a:r>
          </a:p>
          <a:p>
            <a:pPr marL="9144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The policies the search committee used to conduct fair and equitable evaluations</a:t>
            </a:r>
          </a:p>
        </p:txBody>
      </p:sp>
      <p:sp>
        <p:nvSpPr>
          <p:cNvPr id="5" name="TextBox 4">
            <a:extLst>
              <a:ext uri="{FF2B5EF4-FFF2-40B4-BE49-F238E27FC236}">
                <a16:creationId xmlns:a16="http://schemas.microsoft.com/office/drawing/2014/main" id="{B31EF6B5-A3CA-E335-E75F-7DBE8D98AA04}"/>
              </a:ext>
            </a:extLst>
          </p:cNvPr>
          <p:cNvSpPr txBox="1"/>
          <p:nvPr/>
        </p:nvSpPr>
        <p:spPr>
          <a:xfrm>
            <a:off x="2149642" y="612107"/>
            <a:ext cx="7892716"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Headings "/>
              </a:rPr>
              <a:t>Presenting the Finalists</a:t>
            </a:r>
            <a:endParaRPr lang="en-US" sz="4400" dirty="0">
              <a:latin typeface="Arial Headings "/>
            </a:endParaRPr>
          </a:p>
        </p:txBody>
      </p:sp>
      <p:sp>
        <p:nvSpPr>
          <p:cNvPr id="3" name="Slide Number Placeholder 2">
            <a:extLst>
              <a:ext uri="{FF2B5EF4-FFF2-40B4-BE49-F238E27FC236}">
                <a16:creationId xmlns:a16="http://schemas.microsoft.com/office/drawing/2014/main" id="{79189718-B55A-18D5-1F13-22CD4274217A}"/>
              </a:ext>
            </a:extLst>
          </p:cNvPr>
          <p:cNvSpPr>
            <a:spLocks noGrp="1"/>
          </p:cNvSpPr>
          <p:nvPr>
            <p:ph type="sldNum" sz="quarter" idx="12"/>
          </p:nvPr>
        </p:nvSpPr>
        <p:spPr/>
        <p:txBody>
          <a:bodyPr/>
          <a:lstStyle/>
          <a:p>
            <a:fld id="{44C0E520-CB02-FE44-B9CA-49F8729EC252}" type="slidenum">
              <a:rPr lang="en-US" smtClean="0"/>
              <a:t>32</a:t>
            </a:fld>
            <a:endParaRPr lang="en-US"/>
          </a:p>
        </p:txBody>
      </p:sp>
    </p:spTree>
    <p:extLst>
      <p:ext uri="{BB962C8B-B14F-4D97-AF65-F5344CB8AC3E}">
        <p14:creationId xmlns:p14="http://schemas.microsoft.com/office/powerpoint/2010/main" val="2078563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2FE6C-0725-62FF-A6EC-0E19AE9E28B9}"/>
              </a:ext>
            </a:extLst>
          </p:cNvPr>
          <p:cNvSpPr txBox="1"/>
          <p:nvPr/>
        </p:nvSpPr>
        <p:spPr>
          <a:xfrm>
            <a:off x="453188" y="861595"/>
            <a:ext cx="11285621" cy="769441"/>
          </a:xfrm>
          <a:prstGeom prst="rect">
            <a:avLst/>
          </a:prstGeom>
          <a:noFill/>
        </p:spPr>
        <p:txBody>
          <a:bodyPr wrap="square" rtlCol="0">
            <a:spAutoFit/>
          </a:bodyPr>
          <a:lstStyle/>
          <a:p>
            <a:pPr algn="ctr"/>
            <a:r>
              <a:rPr kumimoji="0" lang="en-US" sz="4400" b="1" i="0" u="none" strike="noStrike" kern="0" cap="none" spc="0" normalizeH="0" baseline="0" noProof="0" dirty="0">
                <a:ln>
                  <a:noFill/>
                </a:ln>
                <a:solidFill>
                  <a:srgbClr val="000000"/>
                </a:solidFill>
                <a:effectLst/>
                <a:uLnTx/>
                <a:uFillTx/>
                <a:latin typeface="Arial"/>
              </a:rPr>
              <a:t>HERC Search Committee Toolkit Videos</a:t>
            </a:r>
            <a:endParaRPr lang="en-US" sz="4400" dirty="0"/>
          </a:p>
        </p:txBody>
      </p:sp>
      <p:sp>
        <p:nvSpPr>
          <p:cNvPr id="4" name="TextBox 3">
            <a:extLst>
              <a:ext uri="{FF2B5EF4-FFF2-40B4-BE49-F238E27FC236}">
                <a16:creationId xmlns:a16="http://schemas.microsoft.com/office/drawing/2014/main" id="{300308F9-E909-E36E-4BFE-CC3FF1CB11A3}"/>
              </a:ext>
            </a:extLst>
          </p:cNvPr>
          <p:cNvSpPr txBox="1"/>
          <p:nvPr/>
        </p:nvSpPr>
        <p:spPr>
          <a:xfrm>
            <a:off x="852235" y="1910269"/>
            <a:ext cx="10487526" cy="3385542"/>
          </a:xfrm>
          <a:prstGeom prst="rect">
            <a:avLst/>
          </a:prstGeom>
          <a:noFill/>
        </p:spPr>
        <p:txBody>
          <a:bodyPr wrap="square" rtlCol="0">
            <a:spAutoFit/>
          </a:bodyPr>
          <a:lstStyle/>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endParaRPr kumimoji="0" lang="en-US" sz="2200" b="0" i="0" u="none" strike="noStrike" kern="0" cap="none" spc="0" normalizeH="0" baseline="0" noProof="0" dirty="0">
              <a:ln>
                <a:noFill/>
              </a:ln>
              <a:solidFill>
                <a:srgbClr val="000000"/>
              </a:solidFill>
              <a:effectLst/>
              <a:uLnTx/>
              <a:uFillTx/>
              <a:latin typeface="Arial"/>
              <a:hlinkClick r:id="rId2"/>
            </a:endParaRPr>
          </a:p>
          <a:p>
            <a:pPr marL="457200" marR="0" lvl="0"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hlinkClick r:id="rId2"/>
              </a:rPr>
              <a:t>HERC Search Committee Toolkit Training Videos</a:t>
            </a:r>
            <a:endParaRPr kumimoji="0" lang="en-US" sz="2200" b="0" i="0" u="none" strike="noStrike" kern="0" cap="none" spc="0" normalizeH="0" baseline="0" noProof="0" dirty="0">
              <a:ln>
                <a:noFill/>
              </a:ln>
              <a:solidFill>
                <a:srgbClr val="000000"/>
              </a:solidFill>
              <a:effectLst/>
              <a:uLnTx/>
              <a:uFillTx/>
              <a:latin typeface="Arial"/>
            </a:endParaRPr>
          </a:p>
          <a:p>
            <a:pPr marL="1143000" marR="0" lvl="1" indent="-457200" algn="l" defTabSz="914400" rtl="0" eaLnBrk="1" fontAlgn="base" latinLnBrk="0" hangingPunct="1">
              <a:lnSpc>
                <a:spcPct val="100000"/>
              </a:lnSpc>
              <a:spcAft>
                <a:spcPts val="1200"/>
              </a:spcAft>
              <a:buClrTx/>
              <a:buSzTx/>
              <a:buFont typeface="Arial" panose="020B0604020202020204" pitchFamily="34" charset="0"/>
              <a:buChar char="•"/>
              <a:tabLst>
                <a:tab pos="1371600" algn="l"/>
              </a:tabLst>
              <a:defRPr/>
            </a:pPr>
            <a:r>
              <a:rPr kumimoji="0" lang="en-US" sz="2200" b="0" i="0" u="none" strike="noStrike" kern="0" cap="none" spc="0" normalizeH="0" baseline="0" noProof="0" dirty="0">
                <a:ln>
                  <a:noFill/>
                </a:ln>
                <a:solidFill>
                  <a:srgbClr val="000000"/>
                </a:solidFill>
                <a:effectLst/>
                <a:uLnTx/>
                <a:uFillTx/>
                <a:latin typeface="Arial"/>
              </a:rPr>
              <a:t>Before the Search:</a:t>
            </a:r>
          </a:p>
          <a:p>
            <a:pPr marL="1828800" marR="0" lvl="1" indent="-457200" algn="l" defTabSz="914400" rtl="0" eaLnBrk="1" fontAlgn="base" latinLnBrk="0" hangingPunct="1">
              <a:lnSpc>
                <a:spcPct val="100000"/>
              </a:lnSpc>
              <a:spcAft>
                <a:spcPts val="1200"/>
              </a:spcAft>
              <a:buClrTx/>
              <a:buSzTx/>
              <a:buFontTx/>
              <a:buChar char="–"/>
              <a:tabLst/>
              <a:defRPr/>
            </a:pPr>
            <a:r>
              <a:rPr lang="en-US" sz="2200" kern="0" dirty="0">
                <a:solidFill>
                  <a:srgbClr val="000000"/>
                </a:solidFill>
                <a:latin typeface="Arial"/>
              </a:rPr>
              <a:t>The Committee</a:t>
            </a:r>
          </a:p>
          <a:p>
            <a:pPr marL="1828800" marR="0" lvl="1" indent="-457200" algn="l" defTabSz="914400" rtl="0" eaLnBrk="1" fontAlgn="base" latinLnBrk="0" hangingPunct="1">
              <a:lnSpc>
                <a:spcPct val="100000"/>
              </a:lnSpc>
              <a:spcAft>
                <a:spcPts val="1200"/>
              </a:spcAft>
              <a:buClrTx/>
              <a:buSzTx/>
              <a:buFontTx/>
              <a:buChar char="–"/>
              <a:tabLst/>
              <a:defRPr/>
            </a:pPr>
            <a:r>
              <a:rPr kumimoji="0" lang="en-US" sz="2200" b="0" i="0" u="none" strike="noStrike" kern="0" cap="none" spc="0" normalizeH="0" baseline="0" noProof="0" dirty="0">
                <a:ln>
                  <a:noFill/>
                </a:ln>
                <a:solidFill>
                  <a:srgbClr val="000000"/>
                </a:solidFill>
                <a:effectLst/>
                <a:uLnTx/>
                <a:uFillTx/>
                <a:latin typeface="Arial"/>
              </a:rPr>
              <a:t>The Recruitment Plan</a:t>
            </a:r>
          </a:p>
          <a:p>
            <a:pPr marR="0" lvl="1" indent="-457200" algn="l" defTabSz="914400" rtl="0" eaLnBrk="1" fontAlgn="base" latinLnBrk="0" hangingPunct="1">
              <a:lnSpc>
                <a:spcPct val="100000"/>
              </a:lnSpc>
              <a:spcAft>
                <a:spcPts val="1200"/>
              </a:spcAft>
              <a:buClrTx/>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a:rPr>
              <a:t>During the Search: Reviewing the Applicants</a:t>
            </a:r>
          </a:p>
          <a:p>
            <a:pPr marL="1143000" marR="0" lvl="1" indent="-457200" algn="l" defTabSz="914400" rtl="0" eaLnBrk="1" fontAlgn="base" latinLnBrk="0" hangingPunct="1">
              <a:lnSpc>
                <a:spcPct val="100000"/>
              </a:lnSpc>
              <a:spcAft>
                <a:spcPts val="120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a:rPr>
              <a:t>Selection: Campus Visits and In-Person Interviewing</a:t>
            </a:r>
          </a:p>
        </p:txBody>
      </p:sp>
      <p:sp>
        <p:nvSpPr>
          <p:cNvPr id="5" name="Slide Number Placeholder 4">
            <a:extLst>
              <a:ext uri="{FF2B5EF4-FFF2-40B4-BE49-F238E27FC236}">
                <a16:creationId xmlns:a16="http://schemas.microsoft.com/office/drawing/2014/main" id="{38F0A7CC-C227-1CEB-762A-5FFF60528864}"/>
              </a:ext>
            </a:extLst>
          </p:cNvPr>
          <p:cNvSpPr>
            <a:spLocks noGrp="1"/>
          </p:cNvSpPr>
          <p:nvPr>
            <p:ph type="sldNum" sz="quarter" idx="12"/>
          </p:nvPr>
        </p:nvSpPr>
        <p:spPr/>
        <p:txBody>
          <a:bodyPr/>
          <a:lstStyle/>
          <a:p>
            <a:fld id="{44C0E520-CB02-FE44-B9CA-49F8729EC252}" type="slidenum">
              <a:rPr lang="en-US" smtClean="0"/>
              <a:t>33</a:t>
            </a:fld>
            <a:endParaRPr lang="en-US"/>
          </a:p>
        </p:txBody>
      </p:sp>
    </p:spTree>
    <p:extLst>
      <p:ext uri="{BB962C8B-B14F-4D97-AF65-F5344CB8AC3E}">
        <p14:creationId xmlns:p14="http://schemas.microsoft.com/office/powerpoint/2010/main" val="3775276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1513C6-FD6C-A99D-C877-1286C5E61AA4}"/>
              </a:ext>
            </a:extLst>
          </p:cNvPr>
          <p:cNvSpPr txBox="1"/>
          <p:nvPr/>
        </p:nvSpPr>
        <p:spPr>
          <a:xfrm>
            <a:off x="1267326" y="2127105"/>
            <a:ext cx="8341895" cy="3416320"/>
          </a:xfrm>
          <a:prstGeom prst="rect">
            <a:avLst/>
          </a:prstGeom>
          <a:noFill/>
        </p:spPr>
        <p:txBody>
          <a:bodyPr wrap="square">
            <a:spAutoFit/>
          </a:bodyPr>
          <a:lstStyle/>
          <a:p>
            <a:pPr marL="457200" indent="-457200" fontAlgn="base">
              <a:spcBef>
                <a:spcPct val="20000"/>
              </a:spcBef>
              <a:spcAft>
                <a:spcPct val="0"/>
              </a:spcAft>
              <a:buFont typeface="Wingdings" panose="05000000000000000000" pitchFamily="2" charset="2"/>
              <a:buChar char="Ø"/>
              <a:defRPr/>
            </a:pPr>
            <a:r>
              <a:rPr kumimoji="0" lang="en-US" sz="2400" b="0" i="0" u="none" strike="noStrike" kern="0" cap="none" spc="0" normalizeH="0" baseline="0" noProof="0" dirty="0">
                <a:ln>
                  <a:noFill/>
                </a:ln>
                <a:solidFill>
                  <a:srgbClr val="000000"/>
                </a:solidFill>
                <a:effectLst/>
                <a:uLnTx/>
                <a:uFillTx/>
                <a:latin typeface="Arial"/>
              </a:rPr>
              <a:t>The Higher Education Recruitment Consortium (HERC) website has resources to support the search process</a:t>
            </a:r>
            <a:endParaRPr kumimoji="0" lang="en-US" sz="2400" b="0" i="0" u="none" strike="noStrike" kern="0" cap="none" spc="0" normalizeH="0" baseline="0" noProof="0" dirty="0">
              <a:ln>
                <a:noFill/>
              </a:ln>
              <a:solidFill>
                <a:srgbClr val="000000"/>
              </a:solidFill>
              <a:effectLst/>
              <a:uLnTx/>
              <a:uFillTx/>
              <a:latin typeface="Arial"/>
              <a:hlinkClick r:id="rId3"/>
            </a:endParaRPr>
          </a:p>
          <a:p>
            <a:pPr marL="1371600" lvl="2" indent="-457200" fontAlgn="base">
              <a:spcBef>
                <a:spcPct val="20000"/>
              </a:spcBef>
              <a:spcAft>
                <a:spcPct val="0"/>
              </a:spcAft>
              <a:buFont typeface="Wingdings" panose="05000000000000000000" pitchFamily="2" charset="2"/>
              <a:buChar char="Ø"/>
              <a:defRPr/>
            </a:pPr>
            <a:r>
              <a:rPr kumimoji="0" lang="en-US" sz="2400" b="0" i="0" u="none" strike="noStrike" kern="0" cap="none" spc="0" normalizeH="0" baseline="0" noProof="0" dirty="0">
                <a:ln>
                  <a:noFill/>
                </a:ln>
                <a:solidFill>
                  <a:srgbClr val="000000"/>
                </a:solidFill>
                <a:effectLst/>
                <a:uLnTx/>
                <a:uFillTx/>
                <a:latin typeface="Arial"/>
                <a:hlinkClick r:id="rId3"/>
              </a:rPr>
              <a:t>HERC Search Committee Training Toolkit</a:t>
            </a:r>
            <a:r>
              <a:rPr kumimoji="0" lang="en-US" sz="2400" b="0" i="0" u="none" strike="noStrike" kern="0" cap="none" spc="0" normalizeH="0" baseline="0" noProof="0" dirty="0">
                <a:ln>
                  <a:noFill/>
                </a:ln>
                <a:solidFill>
                  <a:srgbClr val="000000"/>
                </a:solidFill>
                <a:effectLst/>
                <a:uLnTx/>
                <a:uFillTx/>
                <a:latin typeface="Arial"/>
                <a:hlinkClick r:id="rId4"/>
              </a:rPr>
              <a:t> </a:t>
            </a:r>
            <a:endParaRPr kumimoji="0" lang="en-US" sz="2400" b="0" i="0" u="none" strike="noStrike" kern="0" cap="none" spc="0" normalizeH="0" baseline="0" noProof="0" dirty="0">
              <a:ln>
                <a:noFill/>
              </a:ln>
              <a:solidFill>
                <a:srgbClr val="000000"/>
              </a:solidFill>
              <a:effectLst/>
              <a:uLnTx/>
              <a:uFillTx/>
              <a:latin typeface="Arial"/>
            </a:endParaRPr>
          </a:p>
          <a:p>
            <a:pPr marL="1371600" lvl="2" indent="-457200" fontAlgn="base">
              <a:spcBef>
                <a:spcPct val="20000"/>
              </a:spcBef>
              <a:spcAft>
                <a:spcPct val="0"/>
              </a:spcAft>
              <a:buFont typeface="Wingdings" panose="05000000000000000000" pitchFamily="2" charset="2"/>
              <a:buChar char="Ø"/>
              <a:defRPr/>
            </a:pPr>
            <a:r>
              <a:rPr kumimoji="0" lang="en-US" sz="2400" b="0" i="0" u="none" strike="noStrike" kern="0" cap="none" spc="0" normalizeH="0" baseline="0" noProof="0" dirty="0">
                <a:ln>
                  <a:noFill/>
                </a:ln>
                <a:solidFill>
                  <a:srgbClr val="000000"/>
                </a:solidFill>
                <a:effectLst/>
                <a:uLnTx/>
                <a:uFillTx/>
                <a:latin typeface="Arial"/>
                <a:hlinkClick r:id="rId5"/>
              </a:rPr>
              <a:t>HERC Evaluation Template for Search Committee</a:t>
            </a:r>
            <a:endParaRPr kumimoji="0" lang="en-US" sz="2400" b="0" i="0" u="none" strike="noStrike" kern="0" cap="none" spc="0" normalizeH="0" baseline="0" noProof="0" dirty="0">
              <a:ln>
                <a:noFill/>
              </a:ln>
              <a:solidFill>
                <a:srgbClr val="000000"/>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000000"/>
                </a:solidFill>
                <a:effectLst/>
                <a:uLnTx/>
                <a:uFillTx/>
                <a:latin typeface="Arial"/>
                <a:hlinkClick r:id="rId6"/>
              </a:rPr>
              <a:t>Faculty Appointments Manual</a:t>
            </a:r>
            <a:endParaRPr kumimoji="0" lang="en-US" sz="2400" b="0" i="0" u="none" strike="noStrike" kern="0" cap="none" spc="0" normalizeH="0" baseline="0" noProof="0" dirty="0">
              <a:ln>
                <a:noFill/>
              </a:ln>
              <a:solidFill>
                <a:srgbClr val="000000"/>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rgbClr val="000000"/>
                </a:solidFill>
                <a:effectLst/>
                <a:uLnTx/>
                <a:uFillTx/>
                <a:latin typeface="Arial"/>
                <a:hlinkClick r:id="rId7"/>
              </a:rPr>
              <a:t>Recruitment, Onboarding, and Classification System (ROCS)</a:t>
            </a:r>
            <a:endParaRPr kumimoji="0" lang="en-US" sz="2400" b="0" i="0" u="none" strike="noStrike" kern="0" cap="none" spc="0" normalizeH="0" baseline="0" noProof="0" dirty="0">
              <a:ln>
                <a:noFill/>
              </a:ln>
              <a:solidFill>
                <a:srgbClr val="000000"/>
              </a:solidFill>
              <a:effectLst/>
              <a:uLnTx/>
              <a:uFillTx/>
              <a:latin typeface="Arial"/>
            </a:endParaRPr>
          </a:p>
          <a:p>
            <a:pPr marL="1371600" lvl="2" indent="-457200" fontAlgn="base">
              <a:spcBef>
                <a:spcPct val="20000"/>
              </a:spcBef>
              <a:spcAft>
                <a:spcPct val="0"/>
              </a:spcAft>
              <a:buFont typeface="Wingdings" panose="05000000000000000000" pitchFamily="2" charset="2"/>
              <a:buChar char="Ø"/>
              <a:defRPr/>
            </a:pPr>
            <a:r>
              <a:rPr kumimoji="0" lang="en-US" sz="2400" b="0" i="0" u="none" strike="noStrike" kern="0" cap="none" spc="0" normalizeH="0" baseline="0" noProof="0" dirty="0">
                <a:ln>
                  <a:noFill/>
                </a:ln>
                <a:solidFill>
                  <a:srgbClr val="000000"/>
                </a:solidFill>
                <a:effectLst/>
                <a:uLnTx/>
                <a:uFillTx/>
                <a:latin typeface="Arial"/>
                <a:hlinkClick r:id="rId8"/>
              </a:rPr>
              <a:t>ROCS Training Resources</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5" name="TextBox 4">
            <a:extLst>
              <a:ext uri="{FF2B5EF4-FFF2-40B4-BE49-F238E27FC236}">
                <a16:creationId xmlns:a16="http://schemas.microsoft.com/office/drawing/2014/main" id="{1BC6888B-309D-5986-0793-2A56AF3647A9}"/>
              </a:ext>
            </a:extLst>
          </p:cNvPr>
          <p:cNvSpPr txBox="1"/>
          <p:nvPr/>
        </p:nvSpPr>
        <p:spPr>
          <a:xfrm>
            <a:off x="1459832" y="914400"/>
            <a:ext cx="9079831" cy="769441"/>
          </a:xfrm>
          <a:prstGeom prst="rect">
            <a:avLst/>
          </a:prstGeom>
          <a:noFill/>
        </p:spPr>
        <p:txBody>
          <a:bodyPr wrap="square" rtlCol="0">
            <a:spAutoFit/>
          </a:bodyPr>
          <a:lstStyle/>
          <a:p>
            <a:pPr algn="ctr"/>
            <a:r>
              <a:rPr kumimoji="0" lang="en-US" sz="4400" i="0" u="none" strike="noStrike" kern="0" cap="none" spc="0" normalizeH="0" baseline="0" noProof="0" dirty="0">
                <a:ln>
                  <a:noFill/>
                </a:ln>
                <a:solidFill>
                  <a:srgbClr val="000000"/>
                </a:solidFill>
                <a:effectLst/>
                <a:uLnTx/>
                <a:uFillTx/>
                <a:latin typeface="Arial"/>
              </a:rPr>
              <a:t>General Resources </a:t>
            </a:r>
            <a:endParaRPr lang="en-US" sz="4400" dirty="0"/>
          </a:p>
        </p:txBody>
      </p:sp>
      <p:sp>
        <p:nvSpPr>
          <p:cNvPr id="3" name="Slide Number Placeholder 2">
            <a:extLst>
              <a:ext uri="{FF2B5EF4-FFF2-40B4-BE49-F238E27FC236}">
                <a16:creationId xmlns:a16="http://schemas.microsoft.com/office/drawing/2014/main" id="{CFDAE6A0-1FA6-54E1-96AA-E487AAF760F1}"/>
              </a:ext>
            </a:extLst>
          </p:cNvPr>
          <p:cNvSpPr>
            <a:spLocks noGrp="1"/>
          </p:cNvSpPr>
          <p:nvPr>
            <p:ph type="sldNum" sz="quarter" idx="12"/>
          </p:nvPr>
        </p:nvSpPr>
        <p:spPr/>
        <p:txBody>
          <a:bodyPr/>
          <a:lstStyle/>
          <a:p>
            <a:fld id="{44C0E520-CB02-FE44-B9CA-49F8729EC252}" type="slidenum">
              <a:rPr lang="en-US" smtClean="0"/>
              <a:t>34</a:t>
            </a:fld>
            <a:endParaRPr lang="en-US"/>
          </a:p>
        </p:txBody>
      </p:sp>
    </p:spTree>
    <p:extLst>
      <p:ext uri="{BB962C8B-B14F-4D97-AF65-F5344CB8AC3E}">
        <p14:creationId xmlns:p14="http://schemas.microsoft.com/office/powerpoint/2010/main" val="424746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1382A7-C989-62C2-16C5-1D2853F37E65}"/>
              </a:ext>
            </a:extLst>
          </p:cNvPr>
          <p:cNvGraphicFramePr>
            <a:graphicFrameLocks noGrp="1"/>
          </p:cNvGraphicFramePr>
          <p:nvPr>
            <p:extLst>
              <p:ext uri="{D42A27DB-BD31-4B8C-83A1-F6EECF244321}">
                <p14:modId xmlns:p14="http://schemas.microsoft.com/office/powerpoint/2010/main" val="1122760444"/>
              </p:ext>
            </p:extLst>
          </p:nvPr>
        </p:nvGraphicFramePr>
        <p:xfrm>
          <a:off x="1122680" y="797005"/>
          <a:ext cx="9946640" cy="4755515"/>
        </p:xfrm>
        <a:graphic>
          <a:graphicData uri="http://schemas.openxmlformats.org/drawingml/2006/table">
            <a:tbl>
              <a:tblPr firstRow="1" bandRow="1"/>
              <a:tblGrid>
                <a:gridCol w="4180734">
                  <a:extLst>
                    <a:ext uri="{9D8B030D-6E8A-4147-A177-3AD203B41FA5}">
                      <a16:colId xmlns:a16="http://schemas.microsoft.com/office/drawing/2014/main" val="2761349094"/>
                    </a:ext>
                  </a:extLst>
                </a:gridCol>
                <a:gridCol w="5765906">
                  <a:extLst>
                    <a:ext uri="{9D8B030D-6E8A-4147-A177-3AD203B41FA5}">
                      <a16:colId xmlns:a16="http://schemas.microsoft.com/office/drawing/2014/main" val="938190192"/>
                    </a:ext>
                  </a:extLst>
                </a:gridCol>
              </a:tblGrid>
              <a:tr h="5498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Topic</a:t>
                      </a:r>
                    </a:p>
                  </a:txBody>
                  <a:tcPr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Contact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4117460978"/>
                  </a:ext>
                </a:extLst>
              </a:tr>
              <a:tr h="949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t>Search Process Questions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a:t>RBHS Faculty Affairs</a:t>
                      </a:r>
                    </a:p>
                    <a:p>
                      <a:r>
                        <a:rPr lang="en-US" dirty="0">
                          <a:hlinkClick r:id="rId2"/>
                        </a:rPr>
                        <a:t>rbhsfacultyaffairs@rbhs.rutgers.edu</a:t>
                      </a:r>
                      <a:r>
                        <a:rPr lang="en-US" dirty="0"/>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728439731"/>
                  </a:ext>
                </a:extLst>
              </a:tr>
              <a:tr h="12449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t>Building Supportive Environments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a:t>Sangeeta Lamba, MD, MS-</a:t>
                      </a:r>
                      <a:r>
                        <a:rPr lang="en-US" dirty="0" err="1"/>
                        <a:t>HPEd</a:t>
                      </a:r>
                      <a:endParaRPr lang="en-US" dirty="0"/>
                    </a:p>
                    <a:p>
                      <a:r>
                        <a:rPr lang="en-US" dirty="0">
                          <a:hlinkClick r:id="rId3"/>
                        </a:rPr>
                        <a:t>lambasa@rutgers.edu</a:t>
                      </a:r>
                      <a:r>
                        <a:rPr lang="en-US" dirty="0"/>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711580015"/>
                  </a:ext>
                </a:extLst>
              </a:tr>
              <a:tr h="1753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a:t>Questions regarding candidates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p>
                      <a:r>
                        <a:rPr lang="en-US" dirty="0"/>
                        <a:t>Jeff</a:t>
                      </a:r>
                      <a:r>
                        <a:rPr lang="en-US" baseline="0" dirty="0"/>
                        <a:t> Carson, MD, Provost – New Brunswick</a:t>
                      </a:r>
                    </a:p>
                    <a:p>
                      <a:r>
                        <a:rPr lang="en-US" baseline="0" dirty="0">
                          <a:hlinkClick r:id="rId4"/>
                        </a:rPr>
                        <a:t>jeffrey.carson@rutgers.edu</a:t>
                      </a:r>
                      <a:r>
                        <a:rPr lang="en-US" baseline="0" dirty="0"/>
                        <a:t> </a:t>
                      </a:r>
                    </a:p>
                    <a:p>
                      <a:endParaRPr lang="en-US" baseline="0" dirty="0"/>
                    </a:p>
                    <a:p>
                      <a:r>
                        <a:rPr lang="en-US" baseline="0" dirty="0"/>
                        <a:t>Patricia Fitzgerald-Bocarsly, PhD, Provost – Newark</a:t>
                      </a:r>
                    </a:p>
                    <a:p>
                      <a:r>
                        <a:rPr lang="en-US" baseline="0" dirty="0">
                          <a:hlinkClick r:id="rId5"/>
                        </a:rPr>
                        <a:t>bocarsly@rutgers.edu</a:t>
                      </a:r>
                      <a:r>
                        <a:rPr lang="en-US" baseline="0" dirty="0"/>
                        <a:t> </a:t>
                      </a:r>
                    </a:p>
                    <a:p>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569516954"/>
                  </a:ext>
                </a:extLst>
              </a:tr>
            </a:tbl>
          </a:graphicData>
        </a:graphic>
      </p:graphicFrame>
      <p:sp>
        <p:nvSpPr>
          <p:cNvPr id="4" name="Slide Number Placeholder 3">
            <a:extLst>
              <a:ext uri="{FF2B5EF4-FFF2-40B4-BE49-F238E27FC236}">
                <a16:creationId xmlns:a16="http://schemas.microsoft.com/office/drawing/2014/main" id="{2493F3E2-8074-5DE2-9C76-FAD2C349396E}"/>
              </a:ext>
            </a:extLst>
          </p:cNvPr>
          <p:cNvSpPr>
            <a:spLocks noGrp="1"/>
          </p:cNvSpPr>
          <p:nvPr>
            <p:ph type="sldNum" sz="quarter" idx="12"/>
          </p:nvPr>
        </p:nvSpPr>
        <p:spPr/>
        <p:txBody>
          <a:bodyPr/>
          <a:lstStyle/>
          <a:p>
            <a:fld id="{44C0E520-CB02-FE44-B9CA-49F8729EC252}" type="slidenum">
              <a:rPr lang="en-US" smtClean="0"/>
              <a:t>35</a:t>
            </a:fld>
            <a:endParaRPr lang="en-US"/>
          </a:p>
        </p:txBody>
      </p:sp>
    </p:spTree>
    <p:extLst>
      <p:ext uri="{BB962C8B-B14F-4D97-AF65-F5344CB8AC3E}">
        <p14:creationId xmlns:p14="http://schemas.microsoft.com/office/powerpoint/2010/main" val="1729433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B7824-7C44-303B-D108-AD9FA09F148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32200" y="1677461"/>
            <a:ext cx="4927600" cy="3503077"/>
          </a:xfrm>
          <a:prstGeom prst="rect">
            <a:avLst/>
          </a:prstGeom>
        </p:spPr>
      </p:pic>
      <p:sp>
        <p:nvSpPr>
          <p:cNvPr id="4" name="Slide Number Placeholder 3">
            <a:extLst>
              <a:ext uri="{FF2B5EF4-FFF2-40B4-BE49-F238E27FC236}">
                <a16:creationId xmlns:a16="http://schemas.microsoft.com/office/drawing/2014/main" id="{92C38C09-2821-CBC6-B515-417251C93B5D}"/>
              </a:ext>
            </a:extLst>
          </p:cNvPr>
          <p:cNvSpPr>
            <a:spLocks noGrp="1"/>
          </p:cNvSpPr>
          <p:nvPr>
            <p:ph type="sldNum" sz="quarter" idx="12"/>
          </p:nvPr>
        </p:nvSpPr>
        <p:spPr/>
        <p:txBody>
          <a:bodyPr/>
          <a:lstStyle/>
          <a:p>
            <a:fld id="{44C0E520-CB02-FE44-B9CA-49F8729EC252}" type="slidenum">
              <a:rPr lang="en-US" smtClean="0"/>
              <a:t>36</a:t>
            </a:fld>
            <a:endParaRPr lang="en-US"/>
          </a:p>
        </p:txBody>
      </p:sp>
    </p:spTree>
    <p:extLst>
      <p:ext uri="{BB962C8B-B14F-4D97-AF65-F5344CB8AC3E}">
        <p14:creationId xmlns:p14="http://schemas.microsoft.com/office/powerpoint/2010/main" val="97957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406-6E94-3E5E-74AC-8C4F533B094D}"/>
              </a:ext>
            </a:extLst>
          </p:cNvPr>
          <p:cNvSpPr>
            <a:spLocks noGrp="1"/>
          </p:cNvSpPr>
          <p:nvPr>
            <p:ph type="title"/>
          </p:nvPr>
        </p:nvSpPr>
        <p:spPr/>
        <p:txBody>
          <a:bodyPr>
            <a:normAutofit/>
          </a:bodyPr>
          <a:lstStyle/>
          <a:p>
            <a:pPr algn="ctr"/>
            <a:r>
              <a:rPr lang="en-US" b="1" dirty="0">
                <a:latin typeface="Arial headings"/>
                <a:cs typeface="Arial" panose="020B0604020202020204" pitchFamily="34" charset="0"/>
              </a:rPr>
              <a:t>Introductions and Engagement Activity</a:t>
            </a:r>
          </a:p>
        </p:txBody>
      </p:sp>
      <p:sp>
        <p:nvSpPr>
          <p:cNvPr id="3" name="Content Placeholder 2">
            <a:extLst>
              <a:ext uri="{FF2B5EF4-FFF2-40B4-BE49-F238E27FC236}">
                <a16:creationId xmlns:a16="http://schemas.microsoft.com/office/drawing/2014/main" id="{C55DF086-ABEA-EC80-0A54-8949EE2F36E5}"/>
              </a:ext>
            </a:extLst>
          </p:cNvPr>
          <p:cNvSpPr>
            <a:spLocks noGrp="1"/>
          </p:cNvSpPr>
          <p:nvPr>
            <p:ph idx="1"/>
          </p:nvPr>
        </p:nvSpPr>
        <p:spPr/>
        <p:txBody>
          <a:bodyPr/>
          <a:lstStyle/>
          <a:p>
            <a:pPr marL="0" indent="0">
              <a:buNone/>
            </a:pPr>
            <a:endParaRPr lang="en-US" sz="3000" dirty="0"/>
          </a:p>
          <a:p>
            <a:pPr marL="457200" indent="-457200">
              <a:spcAft>
                <a:spcPts val="1000"/>
              </a:spcAft>
              <a:buFont typeface="Wingdings" panose="05000000000000000000" pitchFamily="2" charset="2"/>
              <a:buChar char="Ø"/>
            </a:pPr>
            <a:r>
              <a:rPr lang="en-US" sz="3000" dirty="0">
                <a:latin typeface="Arial" panose="020B0604020202020204" pitchFamily="34" charset="0"/>
                <a:cs typeface="Arial" panose="020B0604020202020204" pitchFamily="34" charset="0"/>
              </a:rPr>
              <a:t>Introduce yourself</a:t>
            </a:r>
          </a:p>
          <a:p>
            <a:pPr marL="1371600" lvl="1" indent="-457200"/>
            <a:r>
              <a:rPr lang="en-US" sz="3000" dirty="0">
                <a:latin typeface="Arial" panose="020B0604020202020204" pitchFamily="34" charset="0"/>
                <a:cs typeface="Arial" panose="020B0604020202020204" pitchFamily="34" charset="0"/>
              </a:rPr>
              <a:t>Name, Rank/Title, School/Department</a:t>
            </a:r>
          </a:p>
          <a:p>
            <a:pPr marL="457200" lvl="1" indent="0">
              <a:buNone/>
            </a:pPr>
            <a:endParaRPr lang="en-US" sz="3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3000" dirty="0">
                <a:latin typeface="Arial" panose="020B0604020202020204" pitchFamily="34" charset="0"/>
                <a:cs typeface="Arial" panose="020B0604020202020204" pitchFamily="34" charset="0"/>
              </a:rPr>
              <a:t>What are the elements of</a:t>
            </a:r>
            <a:r>
              <a:rPr lang="en-US" sz="3000" dirty="0">
                <a:solidFill>
                  <a:schemeClr val="tx1"/>
                </a:solidFill>
                <a:latin typeface="Arial" panose="020B0604020202020204" pitchFamily="34" charset="0"/>
                <a:cs typeface="Arial" panose="020B0604020202020204" pitchFamily="34" charset="0"/>
              </a:rPr>
              <a:t> a </a:t>
            </a:r>
            <a:r>
              <a:rPr lang="en-US" sz="3000" i="1" u="sng" dirty="0">
                <a:latin typeface="Arial" panose="020B0604020202020204" pitchFamily="34" charset="0"/>
                <a:cs typeface="Arial" panose="020B0604020202020204" pitchFamily="34" charset="0"/>
              </a:rPr>
              <a:t>good</a:t>
            </a:r>
            <a:r>
              <a:rPr lang="en-US" sz="3000" dirty="0">
                <a:latin typeface="Arial" panose="020B0604020202020204" pitchFamily="34" charset="0"/>
                <a:cs typeface="Arial" panose="020B0604020202020204" pitchFamily="34" charset="0"/>
              </a:rPr>
              <a:t> search?</a:t>
            </a:r>
          </a:p>
          <a:p>
            <a:pPr marL="0" indent="0">
              <a:buNone/>
            </a:pPr>
            <a:endParaRPr lang="en-US" dirty="0"/>
          </a:p>
        </p:txBody>
      </p:sp>
      <p:sp>
        <p:nvSpPr>
          <p:cNvPr id="5" name="Slide Number Placeholder 4">
            <a:extLst>
              <a:ext uri="{FF2B5EF4-FFF2-40B4-BE49-F238E27FC236}">
                <a16:creationId xmlns:a16="http://schemas.microsoft.com/office/drawing/2014/main" id="{2F353BBF-7BDF-B9EF-67B9-577D0161F346}"/>
              </a:ext>
            </a:extLst>
          </p:cNvPr>
          <p:cNvSpPr>
            <a:spLocks noGrp="1"/>
          </p:cNvSpPr>
          <p:nvPr>
            <p:ph type="sldNum" sz="quarter" idx="12"/>
          </p:nvPr>
        </p:nvSpPr>
        <p:spPr/>
        <p:txBody>
          <a:bodyPr/>
          <a:lstStyle/>
          <a:p>
            <a:fld id="{44C0E520-CB02-FE44-B9CA-49F8729EC252}" type="slidenum">
              <a:rPr lang="en-US" smtClean="0"/>
              <a:t>4</a:t>
            </a:fld>
            <a:endParaRPr lang="en-US"/>
          </a:p>
        </p:txBody>
      </p:sp>
    </p:spTree>
    <p:extLst>
      <p:ext uri="{BB962C8B-B14F-4D97-AF65-F5344CB8AC3E}">
        <p14:creationId xmlns:p14="http://schemas.microsoft.com/office/powerpoint/2010/main" val="33151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EF5E-F793-0A6B-DEB0-B41211724355}"/>
              </a:ext>
            </a:extLst>
          </p:cNvPr>
          <p:cNvSpPr>
            <a:spLocks noGrp="1"/>
          </p:cNvSpPr>
          <p:nvPr>
            <p:ph type="title"/>
          </p:nvPr>
        </p:nvSpPr>
        <p:spPr/>
        <p:txBody>
          <a:bodyPr/>
          <a:lstStyle/>
          <a:p>
            <a:pPr algn="ctr"/>
            <a:r>
              <a:rPr lang="en-US" b="1" dirty="0">
                <a:latin typeface="Arial headings"/>
              </a:rPr>
              <a:t>General Expectations </a:t>
            </a:r>
            <a:endParaRPr lang="en-US" dirty="0">
              <a:latin typeface="Arial headings"/>
            </a:endParaRPr>
          </a:p>
        </p:txBody>
      </p:sp>
      <p:sp>
        <p:nvSpPr>
          <p:cNvPr id="3" name="Content Placeholder 2">
            <a:extLst>
              <a:ext uri="{FF2B5EF4-FFF2-40B4-BE49-F238E27FC236}">
                <a16:creationId xmlns:a16="http://schemas.microsoft.com/office/drawing/2014/main" id="{DA7BDAD0-6ED6-A3DD-661F-962A36B6EC38}"/>
              </a:ext>
            </a:extLst>
          </p:cNvPr>
          <p:cNvSpPr>
            <a:spLocks noGrp="1"/>
          </p:cNvSpPr>
          <p:nvPr>
            <p:ph idx="1"/>
          </p:nvPr>
        </p:nvSpPr>
        <p:spPr>
          <a:xfrm>
            <a:off x="838200" y="1468438"/>
            <a:ext cx="10515600" cy="4887912"/>
          </a:xfrm>
        </p:spPr>
        <p:txBody>
          <a:bodyPr>
            <a:noAutofit/>
          </a:bodyPr>
          <a:lstStyle/>
          <a:p>
            <a:pPr marL="457200" indent="-457200">
              <a:lnSpc>
                <a:spcPct val="120000"/>
              </a:lnSpc>
              <a:spcAft>
                <a:spcPts val="1000"/>
              </a:spcAft>
              <a:buFont typeface="Wingdings" panose="05000000000000000000" pitchFamily="2" charset="2"/>
              <a:buChar char="Ø"/>
            </a:pPr>
            <a:r>
              <a:rPr lang="en-US" sz="2600" b="1" dirty="0">
                <a:latin typeface="Arial "/>
                <a:cs typeface="Arial" panose="020B0604020202020204" pitchFamily="34" charset="0"/>
              </a:rPr>
              <a:t>Attendance</a:t>
            </a:r>
            <a:r>
              <a:rPr lang="en-US" sz="2600" dirty="0">
                <a:latin typeface="Arial "/>
                <a:cs typeface="Arial" panose="020B0604020202020204" pitchFamily="34" charset="0"/>
              </a:rPr>
              <a:t> – Search members are required to attend all search committee meetings and activities.</a:t>
            </a:r>
          </a:p>
          <a:p>
            <a:pPr marL="457200" indent="-457200">
              <a:lnSpc>
                <a:spcPct val="120000"/>
              </a:lnSpc>
              <a:spcAft>
                <a:spcPts val="1000"/>
              </a:spcAft>
              <a:buFont typeface="Wingdings" panose="05000000000000000000" pitchFamily="2" charset="2"/>
              <a:buChar char="Ø"/>
            </a:pPr>
            <a:r>
              <a:rPr lang="en-US" sz="2600" b="1" dirty="0">
                <a:latin typeface="Arial "/>
                <a:cs typeface="Arial" panose="020B0604020202020204" pitchFamily="34" charset="0"/>
              </a:rPr>
              <a:t>Confidentiality</a:t>
            </a:r>
            <a:r>
              <a:rPr lang="en-US" sz="2600" dirty="0">
                <a:latin typeface="Arial "/>
                <a:cs typeface="Arial" panose="020B0604020202020204" pitchFamily="34" charset="0"/>
              </a:rPr>
              <a:t> – Keep all materials and proceedings related to the search committee confidential during and after the search.</a:t>
            </a:r>
          </a:p>
          <a:p>
            <a:pPr marL="457200" indent="-457200">
              <a:lnSpc>
                <a:spcPct val="120000"/>
              </a:lnSpc>
              <a:buFont typeface="Wingdings" panose="05000000000000000000" pitchFamily="2" charset="2"/>
              <a:buChar char="Ø"/>
            </a:pPr>
            <a:r>
              <a:rPr lang="en-US" sz="2600" b="1" dirty="0">
                <a:latin typeface="Arial "/>
                <a:cs typeface="Arial" panose="020B0604020202020204" pitchFamily="34" charset="0"/>
              </a:rPr>
              <a:t>Voting</a:t>
            </a:r>
            <a:r>
              <a:rPr lang="en-US" sz="2600" dirty="0">
                <a:latin typeface="Arial "/>
                <a:cs typeface="Arial" panose="020B0604020202020204" pitchFamily="34" charset="0"/>
              </a:rPr>
              <a:t> – Decide, ahead of time, if voting will be unanimous or majority, if you will allow absentee votes, or confidential ballots. Confidential voting is a best practice because it protects vulnerable faculty from undue influence</a:t>
            </a:r>
            <a:r>
              <a:rPr lang="en-US" sz="2600" dirty="0">
                <a:solidFill>
                  <a:schemeClr val="tx1"/>
                </a:solidFill>
                <a:latin typeface="Arial "/>
                <a:cs typeface="Arial" panose="020B0604020202020204" pitchFamily="34" charset="0"/>
              </a:rPr>
              <a:t>, allows for each voice to be heard, and </a:t>
            </a:r>
            <a:r>
              <a:rPr lang="en-US" sz="2600" dirty="0">
                <a:latin typeface="Arial "/>
                <a:cs typeface="Arial" panose="020B0604020202020204" pitchFamily="34" charset="0"/>
              </a:rPr>
              <a:t>can reduce inter-departmental disagreements.</a:t>
            </a:r>
          </a:p>
        </p:txBody>
      </p:sp>
      <p:sp>
        <p:nvSpPr>
          <p:cNvPr id="5" name="Slide Number Placeholder 4">
            <a:extLst>
              <a:ext uri="{FF2B5EF4-FFF2-40B4-BE49-F238E27FC236}">
                <a16:creationId xmlns:a16="http://schemas.microsoft.com/office/drawing/2014/main" id="{692BFC18-7F37-75AF-0572-6D6F56CC2B61}"/>
              </a:ext>
            </a:extLst>
          </p:cNvPr>
          <p:cNvSpPr>
            <a:spLocks noGrp="1"/>
          </p:cNvSpPr>
          <p:nvPr>
            <p:ph type="sldNum" sz="quarter" idx="12"/>
          </p:nvPr>
        </p:nvSpPr>
        <p:spPr/>
        <p:txBody>
          <a:bodyPr/>
          <a:lstStyle/>
          <a:p>
            <a:fld id="{44C0E520-CB02-FE44-B9CA-49F8729EC252}" type="slidenum">
              <a:rPr lang="en-US" smtClean="0"/>
              <a:t>5</a:t>
            </a:fld>
            <a:endParaRPr lang="en-US"/>
          </a:p>
        </p:txBody>
      </p:sp>
    </p:spTree>
    <p:extLst>
      <p:ext uri="{BB962C8B-B14F-4D97-AF65-F5344CB8AC3E}">
        <p14:creationId xmlns:p14="http://schemas.microsoft.com/office/powerpoint/2010/main" val="153048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C38F-2809-169C-E93C-90AF1CF80580}"/>
              </a:ext>
            </a:extLst>
          </p:cNvPr>
          <p:cNvSpPr>
            <a:spLocks noGrp="1"/>
          </p:cNvSpPr>
          <p:nvPr>
            <p:ph type="ctrTitle"/>
          </p:nvPr>
        </p:nvSpPr>
        <p:spPr>
          <a:xfrm>
            <a:off x="1524000" y="1685925"/>
            <a:ext cx="9144000" cy="2275523"/>
          </a:xfrm>
        </p:spPr>
        <p:txBody>
          <a:bodyPr>
            <a:normAutofit/>
          </a:bodyPr>
          <a:lstStyle/>
          <a:p>
            <a:r>
              <a:rPr lang="en-US" dirty="0">
                <a:latin typeface="Arial headings"/>
                <a:cs typeface="Arial" panose="020B0604020202020204" pitchFamily="34" charset="0"/>
              </a:rPr>
              <a:t>Important General Considerations</a:t>
            </a:r>
          </a:p>
        </p:txBody>
      </p:sp>
      <p:sp>
        <p:nvSpPr>
          <p:cNvPr id="3" name="Subtitle 2">
            <a:extLst>
              <a:ext uri="{FF2B5EF4-FFF2-40B4-BE49-F238E27FC236}">
                <a16:creationId xmlns:a16="http://schemas.microsoft.com/office/drawing/2014/main" id="{5D67DBAF-9E32-7CED-FDE0-BD82D6779C37}"/>
              </a:ext>
            </a:extLst>
          </p:cNvPr>
          <p:cNvSpPr>
            <a:spLocks noGrp="1"/>
          </p:cNvSpPr>
          <p:nvPr>
            <p:ph type="subTitle" idx="1"/>
          </p:nvPr>
        </p:nvSpPr>
        <p:spPr>
          <a:xfrm>
            <a:off x="500418" y="4259262"/>
            <a:ext cx="11191164" cy="684213"/>
          </a:xfrm>
        </p:spPr>
        <p:txBody>
          <a:bodyPr/>
          <a:lstStyle/>
          <a:p>
            <a:r>
              <a:rPr lang="en-US" sz="3200" dirty="0">
                <a:latin typeface="Arial Headings "/>
              </a:rPr>
              <a:t>Understanding and mitigating any bias in search processes</a:t>
            </a:r>
          </a:p>
          <a:p>
            <a:endParaRPr lang="en-US" dirty="0"/>
          </a:p>
        </p:txBody>
      </p:sp>
    </p:spTree>
    <p:extLst>
      <p:ext uri="{BB962C8B-B14F-4D97-AF65-F5344CB8AC3E}">
        <p14:creationId xmlns:p14="http://schemas.microsoft.com/office/powerpoint/2010/main" val="262010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705AB6-86A4-D323-20BB-059FCECA657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Bias</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B91070C2-6269-0166-EB74-BD898F12107D}"/>
              </a:ext>
            </a:extLst>
          </p:cNvPr>
          <p:cNvSpPr>
            <a:spLocks noGrp="1"/>
          </p:cNvSpPr>
          <p:nvPr>
            <p:ph sz="half" idx="1"/>
          </p:nvPr>
        </p:nvSpPr>
        <p:spPr>
          <a:xfrm>
            <a:off x="838200" y="2489200"/>
            <a:ext cx="4352925" cy="2324100"/>
          </a:xfrm>
        </p:spPr>
        <p:txBody>
          <a:bodyPr>
            <a:noAutofit/>
          </a:bodyPr>
          <a:lstStyle/>
          <a:p>
            <a:pPr marL="0" indent="0">
              <a:lnSpc>
                <a:spcPts val="2800"/>
              </a:lnSpc>
              <a:buNone/>
            </a:pPr>
            <a:r>
              <a:rPr lang="en-US" sz="2000" dirty="0">
                <a:latin typeface="Arial "/>
              </a:rPr>
              <a:t>Unconscious or Implicit Bias is a process the brain uses such that "mental associations that are so well-established can operate </a:t>
            </a:r>
            <a:r>
              <a:rPr lang="en-US" sz="2000" b="1" dirty="0">
                <a:latin typeface="Arial "/>
              </a:rPr>
              <a:t>without awareness, or without intention, or without control.</a:t>
            </a:r>
            <a:r>
              <a:rPr lang="en-US" sz="2000" dirty="0">
                <a:latin typeface="Arial "/>
              </a:rPr>
              <a:t>"</a:t>
            </a:r>
            <a:endParaRPr lang="en-US" sz="2000" dirty="0">
              <a:latin typeface="Arial headings"/>
            </a:endParaRPr>
          </a:p>
        </p:txBody>
      </p:sp>
      <p:sp>
        <p:nvSpPr>
          <p:cNvPr id="8" name="TextBox 7">
            <a:extLst>
              <a:ext uri="{FF2B5EF4-FFF2-40B4-BE49-F238E27FC236}">
                <a16:creationId xmlns:a16="http://schemas.microsoft.com/office/drawing/2014/main" id="{27B083DE-D4C0-9D00-E45D-DC9AE76A6E97}"/>
              </a:ext>
            </a:extLst>
          </p:cNvPr>
          <p:cNvSpPr txBox="1"/>
          <p:nvPr/>
        </p:nvSpPr>
        <p:spPr>
          <a:xfrm>
            <a:off x="838200" y="6002631"/>
            <a:ext cx="5217916" cy="346249"/>
          </a:xfrm>
          <a:prstGeom prst="rect">
            <a:avLst/>
          </a:prstGeom>
          <a:noFill/>
        </p:spPr>
        <p:txBody>
          <a:bodyPr wrap="square" lIns="68580" tIns="34290" rIns="68580" bIns="34290" anchor="t">
            <a:spAutoFit/>
          </a:bodyPr>
          <a:lstStyle/>
          <a:p>
            <a:r>
              <a:rPr lang="en-US" sz="1800" dirty="0">
                <a:latin typeface="+mj-lt"/>
              </a:rPr>
              <a:t> </a:t>
            </a:r>
            <a:r>
              <a:rPr lang="en-US" sz="1800" dirty="0">
                <a:solidFill>
                  <a:schemeClr val="tx1">
                    <a:lumMod val="50000"/>
                    <a:lumOff val="50000"/>
                  </a:schemeClr>
                </a:solidFill>
                <a:latin typeface="+mj-lt"/>
              </a:rPr>
              <a:t>Source: Project Implicit, Harvard University</a:t>
            </a:r>
          </a:p>
        </p:txBody>
      </p:sp>
      <p:sp>
        <p:nvSpPr>
          <p:cNvPr id="10" name="TextBox 9">
            <a:extLst>
              <a:ext uri="{FF2B5EF4-FFF2-40B4-BE49-F238E27FC236}">
                <a16:creationId xmlns:a16="http://schemas.microsoft.com/office/drawing/2014/main" id="{E2E8F56F-2988-024C-EF3A-8EAC7927FD5D}"/>
              </a:ext>
            </a:extLst>
          </p:cNvPr>
          <p:cNvSpPr txBox="1"/>
          <p:nvPr/>
        </p:nvSpPr>
        <p:spPr>
          <a:xfrm>
            <a:off x="5108417" y="855369"/>
            <a:ext cx="6678592" cy="738664"/>
          </a:xfrm>
          <a:prstGeom prst="rect">
            <a:avLst/>
          </a:prstGeom>
          <a:noFill/>
        </p:spPr>
        <p:txBody>
          <a:bodyPr wrap="square" rtlCol="0">
            <a:spAutoFit/>
          </a:bodyPr>
          <a:lstStyle/>
          <a:p>
            <a:r>
              <a:rPr lang="en-US" sz="2100" b="1" dirty="0">
                <a:solidFill>
                  <a:schemeClr val="accent1">
                    <a:lumMod val="75000"/>
                  </a:schemeClr>
                </a:solidFill>
                <a:latin typeface="Arial" panose="020B0604020202020204" pitchFamily="34" charset="0"/>
                <a:cs typeface="Arial" panose="020B0604020202020204" pitchFamily="34" charset="0"/>
              </a:rPr>
              <a:t>“We do not see the world as the world as it is.  We see the world as we are.”  ~</a:t>
            </a:r>
            <a:r>
              <a:rPr lang="en-US" sz="2100" b="1" i="1" dirty="0">
                <a:solidFill>
                  <a:schemeClr val="accent1">
                    <a:lumMod val="75000"/>
                  </a:schemeClr>
                </a:solidFill>
                <a:latin typeface="Arial" panose="020B0604020202020204" pitchFamily="34" charset="0"/>
                <a:cs typeface="Arial" panose="020B0604020202020204" pitchFamily="34" charset="0"/>
              </a:rPr>
              <a:t>Talmud</a:t>
            </a:r>
            <a:endParaRPr lang="en-US" sz="2100" b="1"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3B74DC-9019-E93A-0CDB-1942B213EEB6}"/>
              </a:ext>
            </a:extLst>
          </p:cNvPr>
          <p:cNvSpPr>
            <a:spLocks noGrp="1"/>
          </p:cNvSpPr>
          <p:nvPr>
            <p:ph type="sldNum" sz="quarter" idx="12"/>
          </p:nvPr>
        </p:nvSpPr>
        <p:spPr/>
        <p:txBody>
          <a:bodyPr/>
          <a:lstStyle/>
          <a:p>
            <a:fld id="{44C0E520-CB02-FE44-B9CA-49F8729EC252}" type="slidenum">
              <a:rPr lang="en-US" smtClean="0"/>
              <a:t>7</a:t>
            </a:fld>
            <a:endParaRPr lang="en-US"/>
          </a:p>
        </p:txBody>
      </p:sp>
      <p:pic>
        <p:nvPicPr>
          <p:cNvPr id="11" name="Picture 10">
            <a:extLst>
              <a:ext uri="{FF2B5EF4-FFF2-40B4-BE49-F238E27FC236}">
                <a16:creationId xmlns:a16="http://schemas.microsoft.com/office/drawing/2014/main" id="{D398CF65-2750-6DBE-96D6-14BEBE51DD6A}"/>
              </a:ext>
            </a:extLst>
          </p:cNvPr>
          <p:cNvPicPr>
            <a:picLocks noChangeAspect="1"/>
          </p:cNvPicPr>
          <p:nvPr/>
        </p:nvPicPr>
        <p:blipFill>
          <a:blip r:embed="rId3"/>
          <a:stretch>
            <a:fillRect/>
          </a:stretch>
        </p:blipFill>
        <p:spPr>
          <a:xfrm>
            <a:off x="5342982" y="2067422"/>
            <a:ext cx="6209462" cy="3762084"/>
          </a:xfrm>
          <a:prstGeom prst="rect">
            <a:avLst/>
          </a:prstGeom>
        </p:spPr>
      </p:pic>
    </p:spTree>
    <p:extLst>
      <p:ext uri="{BB962C8B-B14F-4D97-AF65-F5344CB8AC3E}">
        <p14:creationId xmlns:p14="http://schemas.microsoft.com/office/powerpoint/2010/main" val="5052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0F724F-B3AF-E1F6-FE6F-5FCBAE0387F9}"/>
              </a:ext>
            </a:extLst>
          </p:cNvPr>
          <p:cNvSpPr>
            <a:spLocks noGrp="1"/>
          </p:cNvSpPr>
          <p:nvPr>
            <p:ph type="title" idx="4294967295"/>
          </p:nvPr>
        </p:nvSpPr>
        <p:spPr>
          <a:xfrm>
            <a:off x="392311" y="185391"/>
            <a:ext cx="11519660" cy="1066373"/>
          </a:xfrm>
        </p:spPr>
        <p:txBody>
          <a:bodyPr>
            <a:normAutofit/>
          </a:bodyPr>
          <a:lstStyle/>
          <a:p>
            <a:r>
              <a:rPr lang="en-US" sz="4000" b="1" kern="0" spc="-24" dirty="0">
                <a:latin typeface="Arial "/>
                <a:ea typeface="Poppins" pitchFamily="34" charset="-122"/>
                <a:cs typeface="Poppins" pitchFamily="34" charset="-120"/>
              </a:rPr>
              <a:t>Brain Schemas Can Impact Decisions</a:t>
            </a:r>
            <a:endParaRPr lang="en-US" dirty="0"/>
          </a:p>
        </p:txBody>
      </p:sp>
      <p:pic>
        <p:nvPicPr>
          <p:cNvPr id="12" name="Image 0" descr="https://pitch-assets-ccb95893-de3f-4266-973c-20049231b248.s3.eu-west-1.amazonaws.com/52bb1723-fcfd-46d3-904f-9725690f4ada?pitch-bytes=24008&amp;pitch-content-type=image%2Fjpeg">
            <a:extLst>
              <a:ext uri="{FF2B5EF4-FFF2-40B4-BE49-F238E27FC236}">
                <a16:creationId xmlns:a16="http://schemas.microsoft.com/office/drawing/2014/main" id="{106556ED-8DB1-B09B-0C06-9A1AB63B7122}"/>
              </a:ext>
            </a:extLst>
          </p:cNvPr>
          <p:cNvPicPr>
            <a:picLocks noChangeAspect="1"/>
          </p:cNvPicPr>
          <p:nvPr/>
        </p:nvPicPr>
        <p:blipFill>
          <a:blip r:embed="rId3"/>
          <a:srcRect/>
          <a:stretch/>
        </p:blipFill>
        <p:spPr>
          <a:xfrm>
            <a:off x="442281" y="3191656"/>
            <a:ext cx="4796147" cy="2698281"/>
          </a:xfrm>
          <a:prstGeom prst="rect">
            <a:avLst/>
          </a:prstGeom>
        </p:spPr>
      </p:pic>
      <p:sp>
        <p:nvSpPr>
          <p:cNvPr id="14" name="TextBox 13">
            <a:extLst>
              <a:ext uri="{FF2B5EF4-FFF2-40B4-BE49-F238E27FC236}">
                <a16:creationId xmlns:a16="http://schemas.microsoft.com/office/drawing/2014/main" id="{851B8AFF-A181-E5D0-80E0-BDFFD1EA220B}"/>
              </a:ext>
            </a:extLst>
          </p:cNvPr>
          <p:cNvSpPr txBox="1"/>
          <p:nvPr/>
        </p:nvSpPr>
        <p:spPr>
          <a:xfrm>
            <a:off x="6181900" y="1166743"/>
            <a:ext cx="914400" cy="725612"/>
          </a:xfrm>
          <a:prstGeom prst="rect">
            <a:avLst/>
          </a:prstGeom>
          <a:noFill/>
        </p:spPr>
        <p:txBody>
          <a:bodyPr wrap="square" rtlCol="0">
            <a:spAutoFit/>
          </a:bodyPr>
          <a:lstStyle/>
          <a:p>
            <a:endParaRPr lang="en-US" dirty="0"/>
          </a:p>
        </p:txBody>
      </p:sp>
      <p:pic>
        <p:nvPicPr>
          <p:cNvPr id="15" name="Image 1" descr="https://external-media.api.pitch.com/provider/icons8/fluent-systems-regular/thinking-bubble.svg">
            <a:extLst>
              <a:ext uri="{FF2B5EF4-FFF2-40B4-BE49-F238E27FC236}">
                <a16:creationId xmlns:a16="http://schemas.microsoft.com/office/drawing/2014/main" id="{71D6492F-D3BD-7F71-4308-86930909039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60618" y="1223165"/>
            <a:ext cx="581570" cy="581570"/>
          </a:xfrm>
          <a:prstGeom prst="rect">
            <a:avLst/>
          </a:prstGeom>
        </p:spPr>
      </p:pic>
      <p:sp>
        <p:nvSpPr>
          <p:cNvPr id="16" name="TextBox 15">
            <a:extLst>
              <a:ext uri="{FF2B5EF4-FFF2-40B4-BE49-F238E27FC236}">
                <a16:creationId xmlns:a16="http://schemas.microsoft.com/office/drawing/2014/main" id="{5B563317-FE07-7C8D-DC25-3F028BB5F031}"/>
              </a:ext>
            </a:extLst>
          </p:cNvPr>
          <p:cNvSpPr txBox="1"/>
          <p:nvPr/>
        </p:nvSpPr>
        <p:spPr>
          <a:xfrm>
            <a:off x="7057932" y="1322064"/>
            <a:ext cx="3300248" cy="366447"/>
          </a:xfrm>
          <a:prstGeom prst="rect">
            <a:avLst/>
          </a:prstGeom>
          <a:noFill/>
        </p:spPr>
        <p:txBody>
          <a:bodyPr wrap="square" rtlCol="0">
            <a:spAutoFit/>
          </a:bodyPr>
          <a:lstStyle/>
          <a:p>
            <a:pPr algn="l">
              <a:lnSpc>
                <a:spcPts val="2025"/>
              </a:lnSpc>
            </a:pPr>
            <a:r>
              <a:rPr lang="en-US" sz="2800" b="0" dirty="0">
                <a:solidFill>
                  <a:srgbClr val="C00000"/>
                </a:solidFill>
                <a:latin typeface="Arial "/>
                <a:ea typeface="Merriweather" pitchFamily="34" charset="-122"/>
                <a:cs typeface="Merriweather" pitchFamily="34" charset="-120"/>
              </a:rPr>
              <a:t>Assumptions</a:t>
            </a:r>
            <a:endParaRPr lang="en-US" sz="2800" dirty="0">
              <a:solidFill>
                <a:srgbClr val="C00000"/>
              </a:solidFill>
              <a:latin typeface="Arial "/>
            </a:endParaRPr>
          </a:p>
        </p:txBody>
      </p:sp>
      <p:sp>
        <p:nvSpPr>
          <p:cNvPr id="17" name="TextBox 16">
            <a:extLst>
              <a:ext uri="{FF2B5EF4-FFF2-40B4-BE49-F238E27FC236}">
                <a16:creationId xmlns:a16="http://schemas.microsoft.com/office/drawing/2014/main" id="{96AB3EA9-AA2C-3622-E0D8-755C9CFDF863}"/>
              </a:ext>
            </a:extLst>
          </p:cNvPr>
          <p:cNvSpPr txBox="1"/>
          <p:nvPr/>
        </p:nvSpPr>
        <p:spPr>
          <a:xfrm>
            <a:off x="5594888" y="1943355"/>
            <a:ext cx="6346903" cy="256545"/>
          </a:xfrm>
          <a:prstGeom prst="rect">
            <a:avLst/>
          </a:prstGeom>
          <a:noFill/>
        </p:spPr>
        <p:txBody>
          <a:bodyPr wrap="square" rtlCol="0">
            <a:spAutoFit/>
          </a:bodyPr>
          <a:lstStyle/>
          <a:p>
            <a:pPr algn="l">
              <a:lnSpc>
                <a:spcPts val="1080"/>
              </a:lnSpc>
            </a:pPr>
            <a:r>
              <a:rPr lang="en-US" sz="2000" dirty="0">
                <a:latin typeface="Arial "/>
              </a:rPr>
              <a:t>And expectations about people that impact judgement </a:t>
            </a:r>
          </a:p>
        </p:txBody>
      </p:sp>
      <p:sp>
        <p:nvSpPr>
          <p:cNvPr id="18" name="TextBox 17">
            <a:extLst>
              <a:ext uri="{FF2B5EF4-FFF2-40B4-BE49-F238E27FC236}">
                <a16:creationId xmlns:a16="http://schemas.microsoft.com/office/drawing/2014/main" id="{37646D9E-4668-3866-0E63-4372F6F04DEF}"/>
              </a:ext>
            </a:extLst>
          </p:cNvPr>
          <p:cNvSpPr txBox="1"/>
          <p:nvPr/>
        </p:nvSpPr>
        <p:spPr>
          <a:xfrm>
            <a:off x="5238428" y="3431746"/>
            <a:ext cx="6869348" cy="256545"/>
          </a:xfrm>
          <a:prstGeom prst="rect">
            <a:avLst/>
          </a:prstGeom>
          <a:noFill/>
        </p:spPr>
        <p:txBody>
          <a:bodyPr wrap="square" numCol="1" spcCol="365760" rtlCol="0">
            <a:spAutoFit/>
          </a:bodyPr>
          <a:lstStyle/>
          <a:p>
            <a:pPr algn="l">
              <a:lnSpc>
                <a:spcPts val="1080"/>
              </a:lnSpc>
            </a:pPr>
            <a:r>
              <a:rPr lang="en-US" sz="2000" dirty="0">
                <a:latin typeface="Arial "/>
              </a:rPr>
              <a:t>Help process information fast BUT prone to cognitive errors</a:t>
            </a:r>
          </a:p>
        </p:txBody>
      </p:sp>
      <p:pic>
        <p:nvPicPr>
          <p:cNvPr id="19" name="Image 2" descr="https://external-media.api.pitch.com/provider/icons8/fluent-systems-regular/high-risk.svg">
            <a:extLst>
              <a:ext uri="{FF2B5EF4-FFF2-40B4-BE49-F238E27FC236}">
                <a16:creationId xmlns:a16="http://schemas.microsoft.com/office/drawing/2014/main" id="{A89E93A6-4DFD-EADF-E0F4-1ABF157E85C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348315" y="2774078"/>
            <a:ext cx="581570" cy="581570"/>
          </a:xfrm>
          <a:prstGeom prst="rect">
            <a:avLst/>
          </a:prstGeom>
        </p:spPr>
      </p:pic>
      <p:sp>
        <p:nvSpPr>
          <p:cNvPr id="20" name="TextBox 19">
            <a:extLst>
              <a:ext uri="{FF2B5EF4-FFF2-40B4-BE49-F238E27FC236}">
                <a16:creationId xmlns:a16="http://schemas.microsoft.com/office/drawing/2014/main" id="{A3D1838A-53F3-FDFC-1637-12E38D75AD04}"/>
              </a:ext>
            </a:extLst>
          </p:cNvPr>
          <p:cNvSpPr txBox="1"/>
          <p:nvPr/>
        </p:nvSpPr>
        <p:spPr>
          <a:xfrm>
            <a:off x="7057932" y="3012192"/>
            <a:ext cx="3974676" cy="354712"/>
          </a:xfrm>
          <a:prstGeom prst="rect">
            <a:avLst/>
          </a:prstGeom>
          <a:noFill/>
        </p:spPr>
        <p:txBody>
          <a:bodyPr wrap="square" rtlCol="0">
            <a:spAutoFit/>
          </a:bodyPr>
          <a:lstStyle/>
          <a:p>
            <a:pPr algn="l">
              <a:lnSpc>
                <a:spcPts val="2025"/>
              </a:lnSpc>
            </a:pPr>
            <a:r>
              <a:rPr lang="en-US" sz="2400" b="0" dirty="0">
                <a:solidFill>
                  <a:srgbClr val="C00000"/>
                </a:solidFill>
                <a:latin typeface="Arial "/>
                <a:ea typeface="Merriweather" pitchFamily="34" charset="-122"/>
                <a:cs typeface="Merriweather" pitchFamily="34" charset="-120"/>
              </a:rPr>
              <a:t>Cognitive Short-cuts</a:t>
            </a:r>
            <a:endParaRPr lang="en-US" sz="2400" dirty="0">
              <a:solidFill>
                <a:srgbClr val="C00000"/>
              </a:solidFill>
              <a:latin typeface="Arial "/>
            </a:endParaRPr>
          </a:p>
        </p:txBody>
      </p:sp>
      <p:sp>
        <p:nvSpPr>
          <p:cNvPr id="22" name="TextBox 21">
            <a:extLst>
              <a:ext uri="{FF2B5EF4-FFF2-40B4-BE49-F238E27FC236}">
                <a16:creationId xmlns:a16="http://schemas.microsoft.com/office/drawing/2014/main" id="{A4611142-0D45-7F03-AF64-66FE90318AF0}"/>
              </a:ext>
            </a:extLst>
          </p:cNvPr>
          <p:cNvSpPr txBox="1"/>
          <p:nvPr/>
        </p:nvSpPr>
        <p:spPr>
          <a:xfrm>
            <a:off x="6194203" y="4275147"/>
            <a:ext cx="914400" cy="914400"/>
          </a:xfrm>
          <a:prstGeom prst="rect">
            <a:avLst/>
          </a:prstGeom>
          <a:noFill/>
        </p:spPr>
        <p:txBody>
          <a:bodyPr wrap="square" rtlCol="0">
            <a:spAutoFit/>
          </a:bodyPr>
          <a:lstStyle/>
          <a:p>
            <a:endParaRPr lang="en-US" dirty="0"/>
          </a:p>
        </p:txBody>
      </p:sp>
      <p:pic>
        <p:nvPicPr>
          <p:cNvPr id="27" name="Image 3" descr="https://external-media.api.pitch.com/provider/icons8/fluent-systems-regular/point-to-beginning.svg">
            <a:extLst>
              <a:ext uri="{FF2B5EF4-FFF2-40B4-BE49-F238E27FC236}">
                <a16:creationId xmlns:a16="http://schemas.microsoft.com/office/drawing/2014/main" id="{A81E8D76-4ADD-01E1-A322-198DBA0FBB4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348315" y="4285495"/>
            <a:ext cx="581570" cy="581570"/>
          </a:xfrm>
          <a:prstGeom prst="rect">
            <a:avLst/>
          </a:prstGeom>
        </p:spPr>
      </p:pic>
      <p:sp>
        <p:nvSpPr>
          <p:cNvPr id="28" name="TextBox 27">
            <a:extLst>
              <a:ext uri="{FF2B5EF4-FFF2-40B4-BE49-F238E27FC236}">
                <a16:creationId xmlns:a16="http://schemas.microsoft.com/office/drawing/2014/main" id="{34188E75-7534-9832-E5A6-E4B9AD9D8E82}"/>
              </a:ext>
            </a:extLst>
          </p:cNvPr>
          <p:cNvSpPr txBox="1"/>
          <p:nvPr/>
        </p:nvSpPr>
        <p:spPr>
          <a:xfrm>
            <a:off x="7096300" y="4470290"/>
            <a:ext cx="2616485" cy="461665"/>
          </a:xfrm>
          <a:prstGeom prst="rect">
            <a:avLst/>
          </a:prstGeom>
          <a:noFill/>
        </p:spPr>
        <p:txBody>
          <a:bodyPr wrap="square" rtlCol="0">
            <a:spAutoFit/>
          </a:bodyPr>
          <a:lstStyle/>
          <a:p>
            <a:r>
              <a:rPr lang="en-US" sz="2400" dirty="0">
                <a:solidFill>
                  <a:srgbClr val="C00000"/>
                </a:solidFill>
                <a:latin typeface="Arial "/>
              </a:rPr>
              <a:t>Ubiquitious </a:t>
            </a:r>
          </a:p>
        </p:txBody>
      </p:sp>
      <p:sp>
        <p:nvSpPr>
          <p:cNvPr id="6" name="TextBox 5">
            <a:extLst>
              <a:ext uri="{FF2B5EF4-FFF2-40B4-BE49-F238E27FC236}">
                <a16:creationId xmlns:a16="http://schemas.microsoft.com/office/drawing/2014/main" id="{98623784-9ACC-A44E-A91C-291D4B9A6B56}"/>
              </a:ext>
            </a:extLst>
          </p:cNvPr>
          <p:cNvSpPr txBox="1"/>
          <p:nvPr/>
        </p:nvSpPr>
        <p:spPr>
          <a:xfrm>
            <a:off x="392311" y="6075144"/>
            <a:ext cx="11437798" cy="646331"/>
          </a:xfrm>
          <a:prstGeom prst="rect">
            <a:avLst/>
          </a:prstGeom>
          <a:noFill/>
        </p:spPr>
        <p:txBody>
          <a:bodyPr wrap="square">
            <a:spAutoFit/>
          </a:bodyPr>
          <a:lstStyle/>
          <a:p>
            <a:pPr algn="l"/>
            <a:r>
              <a:rPr lang="en-US" b="0" dirty="0">
                <a:solidFill>
                  <a:schemeClr val="tx1">
                    <a:lumMod val="50000"/>
                    <a:lumOff val="50000"/>
                  </a:schemeClr>
                </a:solidFill>
                <a:latin typeface="+mj-lt"/>
                <a:ea typeface="Merriweather" pitchFamily="34" charset="-122"/>
                <a:cs typeface="Arial" panose="020B0604020202020204" pitchFamily="34" charset="0"/>
              </a:rPr>
              <a:t>Sources: Krosnick et al, 2021; Greenwald, Poehlman, Uhlmann, and Banaji, 2009; </a:t>
            </a:r>
          </a:p>
          <a:p>
            <a:pPr algn="l"/>
            <a:r>
              <a:rPr lang="en-US" b="0" dirty="0">
                <a:solidFill>
                  <a:schemeClr val="tx1">
                    <a:lumMod val="50000"/>
                    <a:lumOff val="50000"/>
                  </a:schemeClr>
                </a:solidFill>
                <a:latin typeface="+mj-lt"/>
                <a:ea typeface="Merriweather" pitchFamily="34" charset="-122"/>
                <a:cs typeface="Arial" panose="020B0604020202020204" pitchFamily="34" charset="0"/>
              </a:rPr>
              <a:t>Jost, 2019; Greenwald and Banaji, 2017</a:t>
            </a:r>
            <a:endParaRPr lang="en-US" dirty="0">
              <a:solidFill>
                <a:schemeClr val="tx1">
                  <a:lumMod val="50000"/>
                  <a:lumOff val="50000"/>
                </a:schemeClr>
              </a:solidFill>
              <a:latin typeface="+mj-lt"/>
              <a:cs typeface="Arial" panose="020B0604020202020204" pitchFamily="34" charset="0"/>
            </a:endParaRPr>
          </a:p>
        </p:txBody>
      </p:sp>
      <p:sp>
        <p:nvSpPr>
          <p:cNvPr id="3" name="Slide Number Placeholder 2">
            <a:extLst>
              <a:ext uri="{FF2B5EF4-FFF2-40B4-BE49-F238E27FC236}">
                <a16:creationId xmlns:a16="http://schemas.microsoft.com/office/drawing/2014/main" id="{5CE22039-6375-013D-4477-AD11A4307D69}"/>
              </a:ext>
            </a:extLst>
          </p:cNvPr>
          <p:cNvSpPr>
            <a:spLocks noGrp="1"/>
          </p:cNvSpPr>
          <p:nvPr>
            <p:ph type="sldNum" sz="quarter" idx="12"/>
          </p:nvPr>
        </p:nvSpPr>
        <p:spPr/>
        <p:txBody>
          <a:bodyPr/>
          <a:lstStyle/>
          <a:p>
            <a:fld id="{44C0E520-CB02-FE44-B9CA-49F8729EC252}" type="slidenum">
              <a:rPr lang="en-US" smtClean="0"/>
              <a:t>8</a:t>
            </a:fld>
            <a:endParaRPr lang="en-US"/>
          </a:p>
        </p:txBody>
      </p:sp>
      <p:sp>
        <p:nvSpPr>
          <p:cNvPr id="2" name="TextBox 1">
            <a:extLst>
              <a:ext uri="{FF2B5EF4-FFF2-40B4-BE49-F238E27FC236}">
                <a16:creationId xmlns:a16="http://schemas.microsoft.com/office/drawing/2014/main" id="{3DF3C88C-D529-2372-5201-08D858AA123F}"/>
              </a:ext>
            </a:extLst>
          </p:cNvPr>
          <p:cNvSpPr txBox="1"/>
          <p:nvPr/>
        </p:nvSpPr>
        <p:spPr>
          <a:xfrm>
            <a:off x="5322652" y="4996845"/>
            <a:ext cx="6869348" cy="707886"/>
          </a:xfrm>
          <a:prstGeom prst="rect">
            <a:avLst/>
          </a:prstGeom>
          <a:noFill/>
        </p:spPr>
        <p:txBody>
          <a:bodyPr wrap="square" rtlCol="0">
            <a:spAutoFit/>
          </a:bodyPr>
          <a:lstStyle/>
          <a:p>
            <a:r>
              <a:rPr lang="en-US" sz="2000" kern="0" spc="72" dirty="0">
                <a:latin typeface="Arial "/>
                <a:ea typeface="Poppins" pitchFamily="34" charset="-122"/>
                <a:cs typeface="Poppins" pitchFamily="34" charset="-120"/>
              </a:rPr>
              <a:t>We ALL, perceive people differently based on social groups to which we (and they) belong</a:t>
            </a:r>
            <a:endParaRPr lang="en-US" sz="2000" dirty="0">
              <a:latin typeface="Arial "/>
            </a:endParaRPr>
          </a:p>
        </p:txBody>
      </p:sp>
      <p:sp>
        <p:nvSpPr>
          <p:cNvPr id="5" name="TextBox 4">
            <a:extLst>
              <a:ext uri="{FF2B5EF4-FFF2-40B4-BE49-F238E27FC236}">
                <a16:creationId xmlns:a16="http://schemas.microsoft.com/office/drawing/2014/main" id="{BF7869C0-5CF2-7D3E-C3EE-7A4D3DF5BD88}"/>
              </a:ext>
            </a:extLst>
          </p:cNvPr>
          <p:cNvSpPr txBox="1"/>
          <p:nvPr/>
        </p:nvSpPr>
        <p:spPr>
          <a:xfrm>
            <a:off x="514350" y="1322064"/>
            <a:ext cx="4448175" cy="1970091"/>
          </a:xfrm>
          <a:prstGeom prst="rect">
            <a:avLst/>
          </a:prstGeom>
          <a:noFill/>
        </p:spPr>
        <p:txBody>
          <a:bodyPr wrap="square" rtlCol="0">
            <a:spAutoFit/>
          </a:bodyPr>
          <a:lstStyle/>
          <a:p>
            <a:r>
              <a:rPr kumimoji="0" lang="en-US" sz="2400" b="1" i="0" u="none" strike="noStrike" kern="1200" cap="none" spc="0" normalizeH="0" baseline="0" noProof="0" dirty="0">
                <a:ln>
                  <a:noFill/>
                </a:ln>
                <a:effectLst/>
                <a:uLnTx/>
                <a:uFillTx/>
                <a:latin typeface="Arial "/>
                <a:ea typeface="Merriweather" pitchFamily="34" charset="-122"/>
                <a:cs typeface="Merriweather" pitchFamily="34" charset="-120"/>
              </a:rPr>
              <a:t>SCHEMAS</a:t>
            </a:r>
            <a:r>
              <a:rPr kumimoji="0" lang="en-US" sz="1600" b="0" i="0" u="none" strike="noStrike" kern="1200" cap="none" spc="0" normalizeH="0" baseline="0" noProof="0" dirty="0">
                <a:ln>
                  <a:noFill/>
                </a:ln>
                <a:solidFill>
                  <a:srgbClr val="151515"/>
                </a:solidFill>
                <a:effectLst/>
                <a:uLnTx/>
                <a:uFillTx/>
                <a:latin typeface="Arial "/>
                <a:ea typeface="Merriweather" pitchFamily="34" charset="-122"/>
                <a:cs typeface="Merriweather" pitchFamily="34" charset="-120"/>
              </a:rPr>
              <a:t>:</a:t>
            </a:r>
          </a:p>
          <a:p>
            <a:pPr>
              <a:lnSpc>
                <a:spcPct val="125000"/>
              </a:lnSpc>
            </a:pPr>
            <a:r>
              <a:rPr kumimoji="0" lang="en-US" sz="2000" b="0" i="0" u="none" strike="noStrike" kern="1200" cap="none" spc="0" normalizeH="0" baseline="0" noProof="0" dirty="0">
                <a:ln>
                  <a:noFill/>
                </a:ln>
                <a:solidFill>
                  <a:srgbClr val="151515"/>
                </a:solidFill>
                <a:effectLst/>
                <a:uLnTx/>
                <a:uFillTx/>
                <a:latin typeface="Arial "/>
                <a:ea typeface="Merriweather" pitchFamily="34" charset="-122"/>
                <a:cs typeface="Merriweather" pitchFamily="34" charset="-120"/>
              </a:rPr>
              <a:t>Mental images or prototypes that we cognitively construct based on what we observe around us about any difference; e.g., gender, ability, etc.</a:t>
            </a:r>
            <a:endParaRPr lang="en-US" sz="2000" dirty="0"/>
          </a:p>
        </p:txBody>
      </p:sp>
    </p:spTree>
    <p:extLst>
      <p:ext uri="{BB962C8B-B14F-4D97-AF65-F5344CB8AC3E}">
        <p14:creationId xmlns:p14="http://schemas.microsoft.com/office/powerpoint/2010/main" val="58932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ACFAA-E21D-F050-AA45-79FE3E95E873}"/>
              </a:ext>
            </a:extLst>
          </p:cNvPr>
          <p:cNvSpPr txBox="1"/>
          <p:nvPr/>
        </p:nvSpPr>
        <p:spPr>
          <a:xfrm>
            <a:off x="304799" y="503582"/>
            <a:ext cx="8446749" cy="1028680"/>
          </a:xfrm>
          <a:prstGeom prst="rect">
            <a:avLst/>
          </a:prstGeom>
          <a:noFill/>
        </p:spPr>
        <p:txBody>
          <a:bodyPr wrap="square" rtlCol="0">
            <a:spAutoFit/>
          </a:bodyPr>
          <a:lstStyle/>
          <a:p>
            <a:pPr algn="l">
              <a:lnSpc>
                <a:spcPts val="3600"/>
              </a:lnSpc>
            </a:pPr>
            <a:r>
              <a:rPr lang="en-US" sz="4400" b="1" kern="0" spc="-24" dirty="0">
                <a:solidFill>
                  <a:srgbClr val="151515"/>
                </a:solidFill>
                <a:latin typeface="Arial "/>
                <a:ea typeface="Poppins" pitchFamily="34" charset="-122"/>
                <a:cs typeface="Poppins" pitchFamily="34" charset="-120"/>
              </a:rPr>
              <a:t>Literature Reveals an Impact on Our Decisions</a:t>
            </a:r>
            <a:endParaRPr lang="en-US" sz="4400" dirty="0">
              <a:latin typeface="Arial "/>
            </a:endParaRPr>
          </a:p>
        </p:txBody>
      </p:sp>
      <p:pic>
        <p:nvPicPr>
          <p:cNvPr id="3" name="Image 3" descr="https://external-media.api.pitch.com/provider/icons8/fluent-systems-regular/thinking-bubble.svg">
            <a:extLst>
              <a:ext uri="{FF2B5EF4-FFF2-40B4-BE49-F238E27FC236}">
                <a16:creationId xmlns:a16="http://schemas.microsoft.com/office/drawing/2014/main" id="{BFFE5466-120C-D98A-C830-2BBA330D953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00706" y="460615"/>
            <a:ext cx="1480578" cy="1501333"/>
          </a:xfrm>
          <a:prstGeom prst="rect">
            <a:avLst/>
          </a:prstGeom>
        </p:spPr>
      </p:pic>
      <p:sp>
        <p:nvSpPr>
          <p:cNvPr id="4" name="TextBox 3">
            <a:extLst>
              <a:ext uri="{FF2B5EF4-FFF2-40B4-BE49-F238E27FC236}">
                <a16:creationId xmlns:a16="http://schemas.microsoft.com/office/drawing/2014/main" id="{3EE6B3D6-BBCC-564F-4448-959F8D78FAEE}"/>
              </a:ext>
            </a:extLst>
          </p:cNvPr>
          <p:cNvSpPr txBox="1"/>
          <p:nvPr/>
        </p:nvSpPr>
        <p:spPr>
          <a:xfrm>
            <a:off x="304799" y="2119907"/>
            <a:ext cx="10918263" cy="2631490"/>
          </a:xfrm>
          <a:prstGeom prst="rect">
            <a:avLst/>
          </a:prstGeom>
          <a:noFill/>
        </p:spPr>
        <p:txBody>
          <a:bodyPr wrap="square" rtlCol="0">
            <a:spAutoFit/>
          </a:bodyPr>
          <a:lstStyle/>
          <a:p>
            <a:pPr algn="l">
              <a:lnSpc>
                <a:spcPts val="1800"/>
              </a:lnSpc>
            </a:pPr>
            <a:r>
              <a:rPr lang="en-US" sz="2800" b="1" dirty="0">
                <a:solidFill>
                  <a:srgbClr val="151515"/>
                </a:solidFill>
                <a:latin typeface="Arial" panose="020B0604020202020204" pitchFamily="34" charset="0"/>
                <a:ea typeface="Merriweather" pitchFamily="34" charset="-122"/>
                <a:cs typeface="Arial" panose="020B0604020202020204" pitchFamily="34" charset="0"/>
              </a:rPr>
              <a:t>Example 1: Unconscious Evaluation Bias in CVs and more</a:t>
            </a:r>
          </a:p>
          <a:p>
            <a:pPr algn="l">
              <a:lnSpc>
                <a:spcPts val="1800"/>
              </a:lnSpc>
            </a:pPr>
            <a:endParaRPr lang="en-US" sz="2800" b="1" dirty="0">
              <a:latin typeface="Arial" panose="020B0604020202020204" pitchFamily="34" charset="0"/>
              <a:cs typeface="Arial" panose="020B0604020202020204" pitchFamily="34" charset="0"/>
            </a:endParaRPr>
          </a:p>
          <a:p>
            <a:pPr marL="914400" indent="-457200" algn="l">
              <a:lnSpc>
                <a:spcPts val="1800"/>
              </a:lnSpc>
              <a:buSzPct val="100000"/>
              <a:buFont typeface="Wingdings" panose="05000000000000000000" pitchFamily="2" charset="2"/>
              <a:buChar char="Ø"/>
            </a:pPr>
            <a:r>
              <a:rPr lang="en-US" b="0" dirty="0">
                <a:solidFill>
                  <a:srgbClr val="151515"/>
                </a:solidFill>
                <a:latin typeface="Arial" panose="020B0604020202020204" pitchFamily="34" charset="0"/>
                <a:ea typeface="Merriweather" pitchFamily="34" charset="-122"/>
                <a:cs typeface="Arial" panose="020B0604020202020204" pitchFamily="34" charset="0"/>
              </a:rPr>
              <a:t>Unintentionally favoring or disfavoring others based on schemas held about a group</a:t>
            </a:r>
          </a:p>
          <a:p>
            <a:pPr marL="914400" indent="-685800" algn="l">
              <a:lnSpc>
                <a:spcPts val="1800"/>
              </a:lnSpc>
              <a:buSzPct val="100000"/>
            </a:pPr>
            <a:endParaRPr lang="en-US" dirty="0">
              <a:latin typeface="Arial" panose="020B0604020202020204" pitchFamily="34" charset="0"/>
              <a:cs typeface="Arial" panose="020B0604020202020204" pitchFamily="34" charset="0"/>
            </a:endParaRPr>
          </a:p>
          <a:p>
            <a:pPr marL="914400" indent="-457200" algn="l">
              <a:lnSpc>
                <a:spcPts val="1800"/>
              </a:lnSpc>
              <a:buSzPct val="100000"/>
              <a:buFont typeface="Wingdings" panose="05000000000000000000" pitchFamily="2" charset="2"/>
              <a:buChar char="Ø"/>
            </a:pPr>
            <a:r>
              <a:rPr lang="en-US" b="0" dirty="0">
                <a:solidFill>
                  <a:srgbClr val="151515"/>
                </a:solidFill>
                <a:latin typeface="Arial" panose="020B0604020202020204" pitchFamily="34" charset="0"/>
                <a:ea typeface="Merriweather" pitchFamily="34" charset="-122"/>
                <a:cs typeface="Arial" panose="020B0604020202020204" pitchFamily="34" charset="0"/>
              </a:rPr>
              <a:t>Resume study example: </a:t>
            </a:r>
          </a:p>
          <a:p>
            <a:pPr marL="190500" indent="-190500" algn="l">
              <a:lnSpc>
                <a:spcPts val="1800"/>
              </a:lnSpc>
              <a:buSzPct val="100000"/>
              <a:buChar char="•"/>
            </a:pPr>
            <a:endParaRPr lang="en-US" dirty="0">
              <a:latin typeface="Arial" panose="020B0604020202020204" pitchFamily="34" charset="0"/>
              <a:cs typeface="Arial" panose="020B0604020202020204" pitchFamily="34" charset="0"/>
            </a:endParaRPr>
          </a:p>
          <a:p>
            <a:pPr marL="1828800" lvl="1" indent="-457200" algn="l">
              <a:lnSpc>
                <a:spcPts val="1800"/>
              </a:lnSpc>
              <a:buSzPct val="100000"/>
              <a:buChar char="•"/>
            </a:pPr>
            <a:r>
              <a:rPr lang="en-US" b="0" dirty="0">
                <a:solidFill>
                  <a:srgbClr val="151515"/>
                </a:solidFill>
                <a:latin typeface="Arial" panose="020B0604020202020204" pitchFamily="34" charset="0"/>
                <a:ea typeface="Merriweather" pitchFamily="34" charset="-122"/>
                <a:cs typeface="Arial" panose="020B0604020202020204" pitchFamily="34" charset="0"/>
              </a:rPr>
              <a:t>Male post-doc candidates rated as more competent and hireable than female candidates;</a:t>
            </a:r>
          </a:p>
          <a:p>
            <a:pPr marL="1828800" lvl="1" indent="-457200" algn="l">
              <a:lnSpc>
                <a:spcPts val="1800"/>
              </a:lnSpc>
              <a:buSzPct val="100000"/>
            </a:pPr>
            <a:endParaRPr lang="en-US" dirty="0">
              <a:latin typeface="Arial" panose="020B0604020202020204" pitchFamily="34" charset="0"/>
              <a:cs typeface="Arial" panose="020B0604020202020204" pitchFamily="34" charset="0"/>
            </a:endParaRPr>
          </a:p>
          <a:p>
            <a:pPr marL="1828800" lvl="1" indent="-457200" algn="l">
              <a:lnSpc>
                <a:spcPts val="1800"/>
              </a:lnSpc>
              <a:buSzPct val="100000"/>
              <a:buChar char="•"/>
            </a:pPr>
            <a:r>
              <a:rPr lang="en-US" b="0" dirty="0">
                <a:solidFill>
                  <a:srgbClr val="151515"/>
                </a:solidFill>
                <a:latin typeface="Arial" panose="020B0604020202020204" pitchFamily="34" charset="0"/>
                <a:ea typeface="Merriweather" pitchFamily="34" charset="-122"/>
                <a:cs typeface="Arial" panose="020B0604020202020204" pitchFamily="34" charset="0"/>
              </a:rPr>
              <a:t>White and Asian candidates rated as more competent and hireable than Black and Latinx candidates</a:t>
            </a:r>
            <a:endParaRPr lang="en-US" dirty="0">
              <a:latin typeface="Arial" panose="020B0604020202020204" pitchFamily="34" charset="0"/>
              <a:cs typeface="Arial" panose="020B0604020202020204" pitchFamily="34" charset="0"/>
            </a:endParaRPr>
          </a:p>
        </p:txBody>
      </p:sp>
      <p:pic>
        <p:nvPicPr>
          <p:cNvPr id="5" name="Image 2" descr="https://external-media.api.pitch.com/provider/icons8/fluent/folder-invoices--v2.svg">
            <a:extLst>
              <a:ext uri="{FF2B5EF4-FFF2-40B4-BE49-F238E27FC236}">
                <a16:creationId xmlns:a16="http://schemas.microsoft.com/office/drawing/2014/main" id="{2F4E12E5-6EC7-5DED-EC57-1934A7CDFF6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23261" y="4572242"/>
            <a:ext cx="1510185" cy="1336779"/>
          </a:xfrm>
          <a:prstGeom prst="rect">
            <a:avLst/>
          </a:prstGeom>
        </p:spPr>
      </p:pic>
      <p:pic>
        <p:nvPicPr>
          <p:cNvPr id="6" name="Image 0" descr="https://external-media.api.pitch.com/provider/icons8/fluent/folder-invoices--v2.svg">
            <a:extLst>
              <a:ext uri="{FF2B5EF4-FFF2-40B4-BE49-F238E27FC236}">
                <a16:creationId xmlns:a16="http://schemas.microsoft.com/office/drawing/2014/main" id="{3E6057D3-C037-42E0-10A3-CF7F3723886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34898" y="4572242"/>
            <a:ext cx="1438286" cy="1336779"/>
          </a:xfrm>
          <a:prstGeom prst="rect">
            <a:avLst/>
          </a:prstGeom>
        </p:spPr>
      </p:pic>
      <p:pic>
        <p:nvPicPr>
          <p:cNvPr id="7" name="Image 0" descr="https://external-media.api.pitch.com/provider/icons8/fluent/folder-invoices--v2.svg">
            <a:extLst>
              <a:ext uri="{FF2B5EF4-FFF2-40B4-BE49-F238E27FC236}">
                <a16:creationId xmlns:a16="http://schemas.microsoft.com/office/drawing/2014/main" id="{1F010649-DAF3-4785-9C55-86E643EF2C3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774636" y="4572242"/>
            <a:ext cx="1510185" cy="1336779"/>
          </a:xfrm>
          <a:prstGeom prst="rect">
            <a:avLst/>
          </a:prstGeom>
        </p:spPr>
      </p:pic>
      <p:sp>
        <p:nvSpPr>
          <p:cNvPr id="8" name="TextBox 7">
            <a:extLst>
              <a:ext uri="{FF2B5EF4-FFF2-40B4-BE49-F238E27FC236}">
                <a16:creationId xmlns:a16="http://schemas.microsoft.com/office/drawing/2014/main" id="{80B5016B-B728-1FD5-1AF1-1ACAAFE12924}"/>
              </a:ext>
            </a:extLst>
          </p:cNvPr>
          <p:cNvSpPr txBox="1"/>
          <p:nvPr/>
        </p:nvSpPr>
        <p:spPr>
          <a:xfrm>
            <a:off x="5482407" y="5128134"/>
            <a:ext cx="991892" cy="404150"/>
          </a:xfrm>
          <a:prstGeom prst="rect">
            <a:avLst/>
          </a:prstGeom>
          <a:noFill/>
        </p:spPr>
        <p:txBody>
          <a:bodyPr wrap="square" rtlCol="0">
            <a:spAutoFit/>
          </a:bodyPr>
          <a:lstStyle/>
          <a:p>
            <a:pPr algn="ctr">
              <a:lnSpc>
                <a:spcPts val="1200"/>
              </a:lnSpc>
            </a:pPr>
            <a:r>
              <a:rPr lang="en-US" sz="1200" b="1" dirty="0">
                <a:solidFill>
                  <a:srgbClr val="151515"/>
                </a:solidFill>
                <a:latin typeface="Poppins" pitchFamily="34" charset="0"/>
                <a:ea typeface="Poppins" pitchFamily="34" charset="-122"/>
                <a:cs typeface="Poppins" pitchFamily="34" charset="-120"/>
              </a:rPr>
              <a:t>School attended</a:t>
            </a:r>
            <a:endParaRPr lang="en-US" sz="1200" dirty="0"/>
          </a:p>
        </p:txBody>
      </p:sp>
      <p:sp>
        <p:nvSpPr>
          <p:cNvPr id="9" name="TextBox 8">
            <a:extLst>
              <a:ext uri="{FF2B5EF4-FFF2-40B4-BE49-F238E27FC236}">
                <a16:creationId xmlns:a16="http://schemas.microsoft.com/office/drawing/2014/main" id="{A371B340-D0FF-D613-4666-313BCBF9113B}"/>
              </a:ext>
            </a:extLst>
          </p:cNvPr>
          <p:cNvSpPr txBox="1"/>
          <p:nvPr/>
        </p:nvSpPr>
        <p:spPr>
          <a:xfrm>
            <a:off x="7197075" y="5128134"/>
            <a:ext cx="1158042" cy="404150"/>
          </a:xfrm>
          <a:prstGeom prst="rect">
            <a:avLst/>
          </a:prstGeom>
          <a:noFill/>
        </p:spPr>
        <p:txBody>
          <a:bodyPr wrap="square" rtlCol="0">
            <a:spAutoFit/>
          </a:bodyPr>
          <a:lstStyle/>
          <a:p>
            <a:pPr algn="ctr">
              <a:lnSpc>
                <a:spcPts val="1200"/>
              </a:lnSpc>
            </a:pPr>
            <a:r>
              <a:rPr lang="en-US" sz="1200" b="1" dirty="0">
                <a:solidFill>
                  <a:srgbClr val="151515"/>
                </a:solidFill>
                <a:latin typeface="Poppins" pitchFamily="34" charset="0"/>
                <a:ea typeface="Poppins" pitchFamily="34" charset="-122"/>
                <a:cs typeface="Poppins" pitchFamily="34" charset="-120"/>
              </a:rPr>
              <a:t>Advisor’s reputation</a:t>
            </a:r>
            <a:endParaRPr lang="en-US" sz="1200" dirty="0"/>
          </a:p>
        </p:txBody>
      </p:sp>
      <p:sp>
        <p:nvSpPr>
          <p:cNvPr id="10" name="TextBox 9">
            <a:extLst>
              <a:ext uri="{FF2B5EF4-FFF2-40B4-BE49-F238E27FC236}">
                <a16:creationId xmlns:a16="http://schemas.microsoft.com/office/drawing/2014/main" id="{7A158839-55A2-2A6F-8A2F-FA8C8BBE526C}"/>
              </a:ext>
            </a:extLst>
          </p:cNvPr>
          <p:cNvSpPr txBox="1"/>
          <p:nvPr/>
        </p:nvSpPr>
        <p:spPr>
          <a:xfrm>
            <a:off x="8853055" y="5130015"/>
            <a:ext cx="1353346" cy="404150"/>
          </a:xfrm>
          <a:prstGeom prst="rect">
            <a:avLst/>
          </a:prstGeom>
          <a:noFill/>
        </p:spPr>
        <p:txBody>
          <a:bodyPr wrap="square" rtlCol="0">
            <a:spAutoFit/>
          </a:bodyPr>
          <a:lstStyle/>
          <a:p>
            <a:pPr algn="ctr">
              <a:lnSpc>
                <a:spcPts val="1200"/>
              </a:lnSpc>
            </a:pPr>
            <a:r>
              <a:rPr lang="en-US" sz="1200" b="1" dirty="0">
                <a:solidFill>
                  <a:srgbClr val="151515"/>
                </a:solidFill>
                <a:latin typeface="Poppins" pitchFamily="34" charset="0"/>
                <a:ea typeface="Poppins" pitchFamily="34" charset="-122"/>
                <a:cs typeface="Poppins" pitchFamily="34" charset="-120"/>
              </a:rPr>
              <a:t>Area of specialization</a:t>
            </a:r>
            <a:endParaRPr lang="en-US" sz="1200" dirty="0"/>
          </a:p>
        </p:txBody>
      </p:sp>
      <p:sp>
        <p:nvSpPr>
          <p:cNvPr id="11" name="TextBox 10">
            <a:extLst>
              <a:ext uri="{FF2B5EF4-FFF2-40B4-BE49-F238E27FC236}">
                <a16:creationId xmlns:a16="http://schemas.microsoft.com/office/drawing/2014/main" id="{2513A033-6AF6-2901-4570-444BDB228301}"/>
              </a:ext>
            </a:extLst>
          </p:cNvPr>
          <p:cNvSpPr txBox="1"/>
          <p:nvPr/>
        </p:nvSpPr>
        <p:spPr>
          <a:xfrm>
            <a:off x="588936" y="6169752"/>
            <a:ext cx="2782914" cy="369332"/>
          </a:xfrm>
          <a:prstGeom prst="rect">
            <a:avLst/>
          </a:prstGeom>
          <a:noFill/>
        </p:spPr>
        <p:txBody>
          <a:bodyPr wrap="square" rtlCol="0">
            <a:spAutoFit/>
          </a:bodyPr>
          <a:lstStyle/>
          <a:p>
            <a:r>
              <a:rPr lang="en-US" b="0" dirty="0">
                <a:solidFill>
                  <a:schemeClr val="tx1">
                    <a:lumMod val="50000"/>
                    <a:lumOff val="50000"/>
                  </a:schemeClr>
                </a:solidFill>
                <a:latin typeface="+mj-lt"/>
                <a:ea typeface="Merriweather" pitchFamily="34" charset="-122"/>
                <a:cs typeface="Merriweather" pitchFamily="34" charset="-120"/>
              </a:rPr>
              <a:t>Source: Eaton et al. (2020)</a:t>
            </a:r>
            <a:endParaRPr lang="en-US" dirty="0">
              <a:solidFill>
                <a:schemeClr val="tx1">
                  <a:lumMod val="50000"/>
                  <a:lumOff val="50000"/>
                </a:schemeClr>
              </a:solidFill>
              <a:latin typeface="+mj-lt"/>
            </a:endParaRPr>
          </a:p>
        </p:txBody>
      </p:sp>
      <p:sp>
        <p:nvSpPr>
          <p:cNvPr id="12" name="Slide Number Placeholder 11">
            <a:extLst>
              <a:ext uri="{FF2B5EF4-FFF2-40B4-BE49-F238E27FC236}">
                <a16:creationId xmlns:a16="http://schemas.microsoft.com/office/drawing/2014/main" id="{ED8C8711-F091-9A8C-C8F1-B5C344E0B0C6}"/>
              </a:ext>
            </a:extLst>
          </p:cNvPr>
          <p:cNvSpPr>
            <a:spLocks noGrp="1"/>
          </p:cNvSpPr>
          <p:nvPr>
            <p:ph type="sldNum" sz="quarter" idx="12"/>
          </p:nvPr>
        </p:nvSpPr>
        <p:spPr/>
        <p:txBody>
          <a:bodyPr/>
          <a:lstStyle/>
          <a:p>
            <a:fld id="{44C0E520-CB02-FE44-B9CA-49F8729EC252}" type="slidenum">
              <a:rPr lang="en-US" smtClean="0"/>
              <a:t>9</a:t>
            </a:fld>
            <a:endParaRPr lang="en-US"/>
          </a:p>
        </p:txBody>
      </p:sp>
    </p:spTree>
    <p:extLst>
      <p:ext uri="{BB962C8B-B14F-4D97-AF65-F5344CB8AC3E}">
        <p14:creationId xmlns:p14="http://schemas.microsoft.com/office/powerpoint/2010/main" val="106554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33f785e-8cd0-4eb1-bd43-936013fb505f">
      <Terms xmlns="http://schemas.microsoft.com/office/infopath/2007/PartnerControls"/>
    </lcf76f155ced4ddcb4097134ff3c332f>
    <TaxCatchAll xmlns="0acb89b9-13e1-4bcb-8949-0c302db1e8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2B450FAE13DF428D452D28570B249E" ma:contentTypeVersion="16" ma:contentTypeDescription="Create a new document." ma:contentTypeScope="" ma:versionID="32c12091ebd830ca62fcbbd5078fd5f0">
  <xsd:schema xmlns:xsd="http://www.w3.org/2001/XMLSchema" xmlns:xs="http://www.w3.org/2001/XMLSchema" xmlns:p="http://schemas.microsoft.com/office/2006/metadata/properties" xmlns:ns2="a33f785e-8cd0-4eb1-bd43-936013fb505f" xmlns:ns3="0acb89b9-13e1-4bcb-8949-0c302db1e852" targetNamespace="http://schemas.microsoft.com/office/2006/metadata/properties" ma:root="true" ma:fieldsID="a4620c6ef10acba5026d424f3d59499c" ns2:_="" ns3:_="">
    <xsd:import namespace="a33f785e-8cd0-4eb1-bd43-936013fb505f"/>
    <xsd:import namespace="0acb89b9-13e1-4bcb-8949-0c302db1e8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f785e-8cd0-4eb1-bd43-936013fb50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cb89b9-13e1-4bcb-8949-0c302db1e8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8248cbd-dc44-4ecb-8e65-f550d39050a7}" ma:internalName="TaxCatchAll" ma:showField="CatchAllData" ma:web="0acb89b9-13e1-4bcb-8949-0c302db1e8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2AB6D0-6B0D-4BD0-BD5D-3D4F7E0DE0E5}">
  <ds:schemaRefs>
    <ds:schemaRef ds:uri="http://schemas.microsoft.com/sharepoint/v3/contenttype/forms"/>
  </ds:schemaRefs>
</ds:datastoreItem>
</file>

<file path=customXml/itemProps2.xml><?xml version="1.0" encoding="utf-8"?>
<ds:datastoreItem xmlns:ds="http://schemas.openxmlformats.org/officeDocument/2006/customXml" ds:itemID="{8A7CC60E-A096-4F6C-9076-CD884A79D1D6}">
  <ds:schemaRefs>
    <ds:schemaRef ds:uri="0acb89b9-13e1-4bcb-8949-0c302db1e852"/>
    <ds:schemaRef ds:uri="a33f785e-8cd0-4eb1-bd43-936013fb505f"/>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FDF244C-496E-432A-A274-ADB790925E2D}">
  <ds:schemaRefs>
    <ds:schemaRef ds:uri="0acb89b9-13e1-4bcb-8949-0c302db1e852"/>
    <ds:schemaRef ds:uri="a33f785e-8cd0-4eb1-bd43-936013fb50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3734</TotalTime>
  <Words>4553</Words>
  <Application>Microsoft Office PowerPoint</Application>
  <PresentationFormat>Widescreen</PresentationFormat>
  <Paragraphs>388</Paragraphs>
  <Slides>36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 </vt:lpstr>
      <vt:lpstr>Arial headings</vt:lpstr>
      <vt:lpstr>Arial Headings </vt:lpstr>
      <vt:lpstr>Calibri</vt:lpstr>
      <vt:lpstr>Calibri Light</vt:lpstr>
      <vt:lpstr>Merriweather</vt:lpstr>
      <vt:lpstr>Poppins</vt:lpstr>
      <vt:lpstr>Times</vt:lpstr>
      <vt:lpstr>Wingdings</vt:lpstr>
      <vt:lpstr>Office Theme</vt:lpstr>
      <vt:lpstr>  Rutgers Health  Faculty Search Committee Training  Updated Summer 2025</vt:lpstr>
      <vt:lpstr>Roadmap</vt:lpstr>
      <vt:lpstr>Introduction</vt:lpstr>
      <vt:lpstr>Introductions and Engagement Activity</vt:lpstr>
      <vt:lpstr>General Expectations </vt:lpstr>
      <vt:lpstr>Important General Considerations</vt:lpstr>
      <vt:lpstr>Bias</vt:lpstr>
      <vt:lpstr>Brain Schemas Can Impact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Committee Charge: Search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Hall</dc:creator>
  <cp:lastModifiedBy>Meredith Mullane</cp:lastModifiedBy>
  <cp:revision>47</cp:revision>
  <dcterms:created xsi:type="dcterms:W3CDTF">2023-10-19T18:22:44Z</dcterms:created>
  <dcterms:modified xsi:type="dcterms:W3CDTF">2025-07-22T13:14:46Z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0x010100B92B450FAE13DF428D452D28570B249E</vt:lpwstr>
  </property>
  <property fmtid="{D5CDD505-2E9C-101B-9397-08002B2CF9AE}" pid="3" name="MediaServiceImageTags">
    <vt:lpwstr/>
  </property>
</Properties>
</file>