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sldIdLst>
    <p:sldId id="256" r:id="rId5"/>
    <p:sldId id="257" r:id="rId6"/>
    <p:sldId id="258" r:id="rId7"/>
    <p:sldId id="263" r:id="rId8"/>
    <p:sldId id="259" r:id="rId9"/>
    <p:sldId id="264" r:id="rId10"/>
    <p:sldId id="294" r:id="rId11"/>
    <p:sldId id="267" r:id="rId12"/>
    <p:sldId id="289" r:id="rId13"/>
    <p:sldId id="269" r:id="rId14"/>
    <p:sldId id="293" r:id="rId15"/>
    <p:sldId id="282" r:id="rId16"/>
    <p:sldId id="288" r:id="rId17"/>
    <p:sldId id="284" r:id="rId18"/>
    <p:sldId id="285" r:id="rId19"/>
    <p:sldId id="266" r:id="rId20"/>
    <p:sldId id="362" r:id="rId21"/>
    <p:sldId id="336" r:id="rId22"/>
    <p:sldId id="279" r:id="rId23"/>
    <p:sldId id="361" r:id="rId24"/>
    <p:sldId id="344" r:id="rId25"/>
    <p:sldId id="290" r:id="rId26"/>
    <p:sldId id="291" r:id="rId27"/>
    <p:sldId id="364" r:id="rId28"/>
    <p:sldId id="262" r:id="rId29"/>
    <p:sldId id="365" r:id="rId30"/>
    <p:sldId id="292" r:id="rId31"/>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llane, Meredith" initials="MM" lastIdx="10" clrIdx="0">
    <p:extLst>
      <p:ext uri="{19B8F6BF-5375-455C-9EA6-DF929625EA0E}">
        <p15:presenceInfo xmlns:p15="http://schemas.microsoft.com/office/powerpoint/2012/main" userId="S-1-5-21-789336058-1965331169-725345543-222176" providerId="AD"/>
      </p:ext>
    </p:extLst>
  </p:cmAuthor>
  <p:cmAuthor id="2" name="Lamba, Sangeeta" initials="LS" lastIdx="4" clrIdx="1">
    <p:extLst>
      <p:ext uri="{19B8F6BF-5375-455C-9EA6-DF929625EA0E}">
        <p15:presenceInfo xmlns:p15="http://schemas.microsoft.com/office/powerpoint/2012/main" userId="S-1-5-21-789336058-1965331169-725345543-34695" providerId="AD"/>
      </p:ext>
    </p:extLst>
  </p:cmAuthor>
  <p:cmAuthor id="3" name="Tynisha Coleman" initials="TC" lastIdx="5" clrIdx="2">
    <p:extLst>
      <p:ext uri="{19B8F6BF-5375-455C-9EA6-DF929625EA0E}">
        <p15:presenceInfo xmlns:p15="http://schemas.microsoft.com/office/powerpoint/2012/main" userId="Tynisha Cole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3" autoAdjust="0"/>
    <p:restoredTop sz="90314" autoAdjust="0"/>
  </p:normalViewPr>
  <p:slideViewPr>
    <p:cSldViewPr snapToGrid="0">
      <p:cViewPr varScale="1">
        <p:scale>
          <a:sx n="156" d="100"/>
          <a:sy n="156" d="100"/>
        </p:scale>
        <p:origin x="672" y="1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18T14:51:03.582" idx="1">
    <p:pos x="5341" y="901"/>
    <p:text>This slide will be updated with search specific details for each search.</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02A63-8238-CF49-95F6-4E73F04318D6}" type="datetimeFigureOut">
              <a:rPr lang="en-US" smtClean="0"/>
              <a:t>10/6/2021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B5D43-6794-0847-9F6F-8A7B2FD27330}" type="slidenum">
              <a:rPr lang="en-US" smtClean="0"/>
              <a:t>‹#›</a:t>
            </a:fld>
            <a:endParaRPr lang="en-US" dirty="0"/>
          </a:p>
        </p:txBody>
      </p:sp>
    </p:spTree>
    <p:extLst>
      <p:ext uri="{BB962C8B-B14F-4D97-AF65-F5344CB8AC3E}">
        <p14:creationId xmlns:p14="http://schemas.microsoft.com/office/powerpoint/2010/main" val="807381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NAL-dBO4iS0&amp;feature=youtu.b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iseli.wisc.edu/wp-content/uploads/sites/662/2018/11/SearchBook_Wisc.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Search committees play an important role in recruiting and shaping RBHS faculty. They have the ability to make substantive changes at RBHS and the University by helping to recruit faculty that represent our high standards of excellence.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the search committee is in a unique position to contribute to and enhance the image of RBHS and the University. While the search committee is evaluating candidates, the candidates are also evaluating the search committee, the department, school, and, ultimately, the institution. In order for candidates to have a positive image of RBHS and the University, the search committee must pay attention to the details of the search process. </a:t>
            </a:r>
          </a:p>
          <a:p>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3</a:t>
            </a:fld>
            <a:endParaRPr lang="en-US" dirty="0"/>
          </a:p>
        </p:txBody>
      </p:sp>
    </p:spTree>
    <p:extLst>
      <p:ext uri="{BB962C8B-B14F-4D97-AF65-F5344CB8AC3E}">
        <p14:creationId xmlns:p14="http://schemas.microsoft.com/office/powerpoint/2010/main" val="487257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Source: United</a:t>
            </a:r>
            <a:r>
              <a:rPr lang="en-US" baseline="0" dirty="0"/>
              <a:t> Educators Quick Tips Newsletter (this is also Appendix A in the RBHS Faculty Appointments Manual)</a:t>
            </a:r>
            <a:endParaRPr lang="en-US" dirty="0"/>
          </a:p>
          <a:p>
            <a:endParaRPr lang="en-US" dirty="0"/>
          </a:p>
          <a:p>
            <a:r>
              <a:rPr lang="en-US" dirty="0"/>
              <a:t>I suggest</a:t>
            </a:r>
            <a:r>
              <a:rPr lang="en-US" baseline="0" dirty="0"/>
              <a:t> using Appendix A from the manual as a handout</a:t>
            </a: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15</a:t>
            </a:fld>
            <a:endParaRPr lang="en-US" dirty="0"/>
          </a:p>
        </p:txBody>
      </p:sp>
    </p:spTree>
    <p:extLst>
      <p:ext uri="{BB962C8B-B14F-4D97-AF65-F5344CB8AC3E}">
        <p14:creationId xmlns:p14="http://schemas.microsoft.com/office/powerpoint/2010/main" val="3359461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Below</a:t>
            </a:r>
            <a:r>
              <a:rPr lang="en-US" baseline="0" dirty="0"/>
              <a:t> are excerpts from Eve Fine and Jo Handelsman, Searching for Excellence &amp; Diversity: A Guide for Search Committees, National Edition (Copyright © 2012 by WISELI and The Board of Regents of the University of Wisconsin System) </a:t>
            </a:r>
          </a:p>
          <a:p>
            <a:endParaRPr lang="en-US" dirty="0"/>
          </a:p>
          <a:p>
            <a:r>
              <a:rPr lang="en-US" dirty="0"/>
              <a:t>While it is important to maintain confidentiality about the search committee deliberations,</a:t>
            </a:r>
            <a:r>
              <a:rPr lang="en-US" baseline="0" dirty="0"/>
              <a:t> it is equally important to share general information about the search with the larger department. The search committee should make reports to the department that provide general information about the stage of the search; the recruitment strategies; the quality and general demographics of the applicant pool; the policies the search committee is relying on to conduct fair and equitable evaluations; the selection of finalists; and more. </a:t>
            </a: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16</a:t>
            </a:fld>
            <a:endParaRPr lang="en-US" dirty="0"/>
          </a:p>
        </p:txBody>
      </p:sp>
    </p:spTree>
    <p:extLst>
      <p:ext uri="{BB962C8B-B14F-4D97-AF65-F5344CB8AC3E}">
        <p14:creationId xmlns:p14="http://schemas.microsoft.com/office/powerpoint/2010/main" val="1227448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94801F-B03E-458A-890F-9B2B627B77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1335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Here are some videos that might be a good addition to include in the presentation that could be followed up with discussion questions to the search</a:t>
            </a:r>
            <a:r>
              <a:rPr lang="en-US" baseline="0" dirty="0"/>
              <a:t> committee</a:t>
            </a:r>
            <a:r>
              <a:rPr lang="en-US" dirty="0"/>
              <a:t>:</a:t>
            </a:r>
          </a:p>
          <a:p>
            <a:r>
              <a:rPr lang="en-US" dirty="0"/>
              <a:t>If used,</a:t>
            </a:r>
            <a:r>
              <a:rPr lang="en-US" baseline="0" dirty="0"/>
              <a:t> please credit Purdue University</a:t>
            </a:r>
          </a:p>
          <a:p>
            <a:endParaRPr lang="en-US" baseline="0" dirty="0"/>
          </a:p>
          <a:p>
            <a:pPr marL="228600" indent="-228600">
              <a:buAutoNum type="arabicPeriod"/>
            </a:pPr>
            <a:r>
              <a:rPr lang="en-US" baseline="0" dirty="0"/>
              <a:t>University Bias (https://www.youtube.com/watch?v=g3Dh2Bzi2ag&amp;feature=youtu.be) </a:t>
            </a:r>
          </a:p>
          <a:p>
            <a:pPr marL="228600" indent="-228600">
              <a:buAutoNum type="arabicPeriod"/>
            </a:pPr>
            <a:r>
              <a:rPr lang="en-US" dirty="0"/>
              <a:t>Image of Success (</a:t>
            </a:r>
            <a:r>
              <a:rPr lang="en-US" dirty="0">
                <a:hlinkClick r:id="rId3"/>
              </a:rPr>
              <a:t>https://www.youtube.com/watch?v=NAL-dBO4iS0&amp;feature=youtu.be</a:t>
            </a:r>
            <a:r>
              <a:rPr lang="en-US" dirty="0"/>
              <a:t>) </a:t>
            </a:r>
          </a:p>
        </p:txBody>
      </p:sp>
      <p:sp>
        <p:nvSpPr>
          <p:cNvPr id="4" name="Slide Number Placeholder 3"/>
          <p:cNvSpPr>
            <a:spLocks noGrp="1"/>
          </p:cNvSpPr>
          <p:nvPr>
            <p:ph type="sldNum" sz="quarter" idx="10"/>
          </p:nvPr>
        </p:nvSpPr>
        <p:spPr/>
        <p:txBody>
          <a:bodyPr/>
          <a:lstStyle/>
          <a:p>
            <a:fld id="{82FB5D43-6794-0847-9F6F-8A7B2FD27330}" type="slidenum">
              <a:rPr lang="en-US" smtClean="0"/>
              <a:t>19</a:t>
            </a:fld>
            <a:endParaRPr lang="en-US" dirty="0"/>
          </a:p>
        </p:txBody>
      </p:sp>
    </p:spTree>
    <p:extLst>
      <p:ext uri="{BB962C8B-B14F-4D97-AF65-F5344CB8AC3E}">
        <p14:creationId xmlns:p14="http://schemas.microsoft.com/office/powerpoint/2010/main" val="3852846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600">
                <a:solidFill>
                  <a:srgbClr val="0079AD"/>
                </a:solidFill>
                <a:latin typeface="Arial" charset="0"/>
                <a:ea typeface="ＭＳ Ｐゴシック" charset="0"/>
                <a:cs typeface="ＭＳ Ｐゴシック" charset="0"/>
              </a:defRPr>
            </a:lvl1pPr>
            <a:lvl2pPr marL="742950" indent="-285750">
              <a:defRPr sz="3600">
                <a:solidFill>
                  <a:srgbClr val="0079AD"/>
                </a:solidFill>
                <a:latin typeface="Arial" charset="0"/>
                <a:ea typeface="ＭＳ Ｐゴシック" charset="0"/>
              </a:defRPr>
            </a:lvl2pPr>
            <a:lvl3pPr marL="1143000" indent="-228600">
              <a:defRPr sz="3600">
                <a:solidFill>
                  <a:srgbClr val="0079AD"/>
                </a:solidFill>
                <a:latin typeface="Arial" charset="0"/>
                <a:ea typeface="ＭＳ Ｐゴシック" charset="0"/>
              </a:defRPr>
            </a:lvl3pPr>
            <a:lvl4pPr marL="1600200" indent="-228600">
              <a:defRPr sz="3600">
                <a:solidFill>
                  <a:srgbClr val="0079AD"/>
                </a:solidFill>
                <a:latin typeface="Arial" charset="0"/>
                <a:ea typeface="ＭＳ Ｐゴシック" charset="0"/>
              </a:defRPr>
            </a:lvl4pPr>
            <a:lvl5pPr marL="2057400" indent="-228600">
              <a:defRPr sz="3600">
                <a:solidFill>
                  <a:srgbClr val="0079AD"/>
                </a:solidFill>
                <a:latin typeface="Arial" charset="0"/>
                <a:ea typeface="ＭＳ Ｐゴシック" charset="0"/>
              </a:defRPr>
            </a:lvl5pPr>
            <a:lvl6pPr marL="2514600" indent="-228600" algn="r" eaLnBrk="0" fontAlgn="base" hangingPunct="0">
              <a:spcBef>
                <a:spcPct val="0"/>
              </a:spcBef>
              <a:spcAft>
                <a:spcPct val="0"/>
              </a:spcAft>
              <a:defRPr sz="3600">
                <a:solidFill>
                  <a:srgbClr val="0079AD"/>
                </a:solidFill>
                <a:latin typeface="Arial" charset="0"/>
                <a:ea typeface="ＭＳ Ｐゴシック" charset="0"/>
              </a:defRPr>
            </a:lvl6pPr>
            <a:lvl7pPr marL="2971800" indent="-228600" algn="r" eaLnBrk="0" fontAlgn="base" hangingPunct="0">
              <a:spcBef>
                <a:spcPct val="0"/>
              </a:spcBef>
              <a:spcAft>
                <a:spcPct val="0"/>
              </a:spcAft>
              <a:defRPr sz="3600">
                <a:solidFill>
                  <a:srgbClr val="0079AD"/>
                </a:solidFill>
                <a:latin typeface="Arial" charset="0"/>
                <a:ea typeface="ＭＳ Ｐゴシック" charset="0"/>
              </a:defRPr>
            </a:lvl7pPr>
            <a:lvl8pPr marL="3429000" indent="-228600" algn="r" eaLnBrk="0" fontAlgn="base" hangingPunct="0">
              <a:spcBef>
                <a:spcPct val="0"/>
              </a:spcBef>
              <a:spcAft>
                <a:spcPct val="0"/>
              </a:spcAft>
              <a:defRPr sz="3600">
                <a:solidFill>
                  <a:srgbClr val="0079AD"/>
                </a:solidFill>
                <a:latin typeface="Arial" charset="0"/>
                <a:ea typeface="ＭＳ Ｐゴシック" charset="0"/>
              </a:defRPr>
            </a:lvl8pPr>
            <a:lvl9pPr marL="3886200" indent="-228600" algn="r" eaLnBrk="0" fontAlgn="base" hangingPunct="0">
              <a:spcBef>
                <a:spcPct val="0"/>
              </a:spcBef>
              <a:spcAft>
                <a:spcPct val="0"/>
              </a:spcAft>
              <a:defRPr sz="3600">
                <a:solidFill>
                  <a:srgbClr val="0079AD"/>
                </a:solidFill>
                <a:latin typeface="Arial" charset="0"/>
                <a:ea typeface="ＭＳ Ｐゴシック" charset="0"/>
              </a:defRPr>
            </a:lvl9pPr>
          </a:lstStyle>
          <a:p>
            <a:fld id="{DF7E1C42-EDD5-AA42-9507-3FCA5F16E886}" type="slidenum">
              <a:rPr lang="en-US" sz="1200"/>
              <a:pPr/>
              <a:t>20</a:t>
            </a:fld>
            <a:endParaRPr lang="en-US" sz="1200" dirty="0"/>
          </a:p>
        </p:txBody>
      </p:sp>
      <p:sp>
        <p:nvSpPr>
          <p:cNvPr id="120834" name="Rectangle 2"/>
          <p:cNvSpPr>
            <a:spLocks noGrp="1" noRot="1" noChangeAspect="1" noChangeArrowheads="1" noTextEdit="1"/>
          </p:cNvSpPr>
          <p:nvPr>
            <p:ph type="sldImg"/>
          </p:nvPr>
        </p:nvSpPr>
        <p:spPr>
          <a:solidFill>
            <a:srgbClr val="FFFFFF"/>
          </a:solidFill>
          <a:ln/>
        </p:spPr>
      </p:sp>
      <p:sp>
        <p:nvSpPr>
          <p:cNvPr id="120835"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marL="171450" indent="-171450" eaLnBrk="1" hangingPunct="1">
              <a:lnSpc>
                <a:spcPct val="80000"/>
              </a:lnSpc>
              <a:buFont typeface="Arial" panose="020B0604020202020204" pitchFamily="34" charset="0"/>
              <a:buChar char="•"/>
            </a:pPr>
            <a:r>
              <a:rPr lang="en-US" sz="800" dirty="0">
                <a:latin typeface="Times" charset="0"/>
              </a:rPr>
              <a:t>The most important factor in reducing bias is starting from the knowledge that we all have unconscious biases.</a:t>
            </a:r>
          </a:p>
          <a:p>
            <a:pPr marL="171450" indent="-171450" eaLnBrk="1" hangingPunct="1">
              <a:lnSpc>
                <a:spcPct val="80000"/>
              </a:lnSpc>
              <a:buFont typeface="Arial" panose="020B0604020202020204" pitchFamily="34" charset="0"/>
              <a:buChar char="•"/>
            </a:pPr>
            <a:r>
              <a:rPr lang="en-US" sz="800" dirty="0">
                <a:latin typeface="Times" charset="0"/>
              </a:rPr>
              <a:t>We are human and humans have cognitive errors. </a:t>
            </a:r>
          </a:p>
          <a:p>
            <a:pPr marL="171450" indent="-171450" eaLnBrk="1" hangingPunct="1">
              <a:lnSpc>
                <a:spcPct val="80000"/>
              </a:lnSpc>
              <a:buFont typeface="Arial" panose="020B0604020202020204" pitchFamily="34" charset="0"/>
              <a:buChar char="•"/>
            </a:pPr>
            <a:r>
              <a:rPr lang="en-US" sz="800" dirty="0">
                <a:latin typeface="Times" charset="0"/>
              </a:rPr>
              <a:t>If we accept that this is true it is easier to commit to implementing those actions that reduce the influence of those biases like insisting on well-reasoned evidence for opinions rather than general feelings or biased assertions. </a:t>
            </a:r>
          </a:p>
          <a:p>
            <a:pPr marL="171450" indent="-171450" eaLnBrk="1" hangingPunct="1">
              <a:lnSpc>
                <a:spcPct val="80000"/>
              </a:lnSpc>
              <a:buFont typeface="Arial" panose="020B0604020202020204" pitchFamily="34" charset="0"/>
              <a:buChar char="•"/>
            </a:pPr>
            <a:r>
              <a:rPr lang="en-US" sz="800" dirty="0">
                <a:latin typeface="Times" charset="0"/>
              </a:rPr>
              <a:t>The actions we have discussed today have been well researched and are accepted best practices or promising practices. </a:t>
            </a:r>
          </a:p>
          <a:p>
            <a:pPr marL="171450" indent="-171450" eaLnBrk="1" hangingPunct="1">
              <a:lnSpc>
                <a:spcPct val="80000"/>
              </a:lnSpc>
              <a:buFont typeface="Arial" panose="020B0604020202020204" pitchFamily="34" charset="0"/>
              <a:buChar char="•"/>
            </a:pPr>
            <a:endParaRPr lang="en-US" sz="800" dirty="0">
              <a:latin typeface="Times" charset="0"/>
            </a:endParaRPr>
          </a:p>
        </p:txBody>
      </p:sp>
      <p:sp>
        <p:nvSpPr>
          <p:cNvPr id="2" name="Date Placeholder 1">
            <a:extLst>
              <a:ext uri="{FF2B5EF4-FFF2-40B4-BE49-F238E27FC236}">
                <a16:creationId xmlns:a16="http://schemas.microsoft.com/office/drawing/2014/main" id="{B674EB5B-4EE8-3F43-94BB-9313750E1ABE}"/>
              </a:ext>
            </a:extLst>
          </p:cNvPr>
          <p:cNvSpPr>
            <a:spLocks noGrp="1"/>
          </p:cNvSpPr>
          <p:nvPr>
            <p:ph type="dt" idx="1"/>
          </p:nvPr>
        </p:nvSpPr>
        <p:spPr/>
        <p:txBody>
          <a:bodyPr/>
          <a:lstStyle/>
          <a:p>
            <a:fld id="{FF9EE669-FA34-0C4C-8931-6465321241C5}" type="datetime1">
              <a:rPr lang="en-US" smtClean="0"/>
              <a:t>10/6/2021</a:t>
            </a:fld>
            <a:endParaRPr lang="en-US" dirty="0"/>
          </a:p>
        </p:txBody>
      </p:sp>
    </p:spTree>
    <p:extLst>
      <p:ext uri="{BB962C8B-B14F-4D97-AF65-F5344CB8AC3E}">
        <p14:creationId xmlns:p14="http://schemas.microsoft.com/office/powerpoint/2010/main" val="2329542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85750" indent="-285750" eaLnBrk="1" hangingPunct="1">
              <a:spcBef>
                <a:spcPct val="0"/>
              </a:spcBef>
              <a:buFont typeface="Arial" panose="020B0604020202020204" pitchFamily="34" charset="0"/>
              <a:buChar char="•"/>
            </a:pPr>
            <a:r>
              <a:rPr lang="en-US" sz="1200" dirty="0">
                <a:latin typeface="Arial"/>
                <a:ea typeface="MS PGothic" charset="0"/>
                <a:cs typeface="Arial"/>
              </a:rPr>
              <a:t>These are the four unconscious biases that happen most frequently in </a:t>
            </a:r>
            <a:r>
              <a:rPr lang="en-US" sz="1200" kern="1200" dirty="0">
                <a:solidFill>
                  <a:schemeClr val="tx1"/>
                </a:solidFill>
                <a:effectLst/>
                <a:ea typeface="+mn-ea"/>
                <a:cs typeface="+mn-cs"/>
              </a:rPr>
              <a:t>hiring, mentoring, and other daily interactions</a:t>
            </a:r>
          </a:p>
          <a:p>
            <a:pPr marL="285750" indent="-285750" eaLnBrk="1" hangingPunct="1">
              <a:spcBef>
                <a:spcPct val="0"/>
              </a:spcBef>
              <a:buFont typeface="Arial" panose="020B0604020202020204" pitchFamily="34" charset="0"/>
              <a:buChar char="•"/>
            </a:pPr>
            <a:r>
              <a:rPr lang="en-US" sz="1200" kern="1200" dirty="0">
                <a:solidFill>
                  <a:schemeClr val="tx1"/>
                </a:solidFill>
                <a:effectLst/>
                <a:ea typeface="+mn-ea"/>
                <a:cs typeface="+mn-cs"/>
              </a:rPr>
              <a:t>Familiarity bias is going with what you know rather than using a logical system for a decision. </a:t>
            </a:r>
          </a:p>
          <a:p>
            <a:pPr marL="285750" indent="-285750" eaLnBrk="1" hangingPunct="1">
              <a:spcBef>
                <a:spcPct val="0"/>
              </a:spcBef>
              <a:buFont typeface="Arial" panose="020B0604020202020204" pitchFamily="34" charset="0"/>
              <a:buChar char="•"/>
            </a:pPr>
            <a:r>
              <a:rPr lang="en-US" sz="1200" dirty="0">
                <a:latin typeface="Arial"/>
                <a:ea typeface="MS PGothic" charset="0"/>
                <a:cs typeface="Arial"/>
              </a:rPr>
              <a:t>Affinity bias is a human preference for people like us. </a:t>
            </a:r>
          </a:p>
          <a:p>
            <a:pPr marL="285750" indent="-285750" eaLnBrk="1" hangingPunct="1">
              <a:spcBef>
                <a:spcPct val="0"/>
              </a:spcBef>
              <a:buFont typeface="Arial" panose="020B0604020202020204" pitchFamily="34" charset="0"/>
              <a:buChar char="•"/>
            </a:pPr>
            <a:r>
              <a:rPr lang="en-US" sz="1200" dirty="0">
                <a:latin typeface="Arial"/>
                <a:ea typeface="MS PGothic" charset="0"/>
                <a:cs typeface="Arial"/>
              </a:rPr>
              <a:t>Halo effect is based on one quality – example Asians are good at math; Women are nurturing </a:t>
            </a:r>
          </a:p>
          <a:p>
            <a:pPr marL="285750" indent="-285750" eaLnBrk="1" hangingPunct="1">
              <a:spcBef>
                <a:spcPct val="0"/>
              </a:spcBef>
              <a:buFont typeface="Arial" panose="020B0604020202020204" pitchFamily="34" charset="0"/>
              <a:buChar char="•"/>
            </a:pPr>
            <a:r>
              <a:rPr lang="en-US" sz="1200" kern="1200" dirty="0">
                <a:solidFill>
                  <a:schemeClr val="tx1"/>
                </a:solidFill>
                <a:effectLst/>
                <a:ea typeface="+mn-ea"/>
                <a:cs typeface="+mn-cs"/>
              </a:rPr>
              <a:t>Confirmation bias is a phenomenon where the more we believe a bias is true, the more we think it is desirable. So, we distort new information to fit the bias we hold weather it is a positive or negative bias.</a:t>
            </a:r>
          </a:p>
          <a:p>
            <a:pPr marL="285750" indent="-285750" eaLnBrk="1" hangingPunct="1">
              <a:spcBef>
                <a:spcPct val="0"/>
              </a:spcBef>
              <a:buFont typeface="Arial" panose="020B0604020202020204" pitchFamily="34" charset="0"/>
              <a:buChar char="•"/>
            </a:pPr>
            <a:endParaRPr lang="en-US" sz="1200" dirty="0">
              <a:latin typeface="Arial"/>
              <a:ea typeface="MS PGothic" charset="0"/>
              <a:cs typeface="Arial"/>
            </a:endParaRPr>
          </a:p>
          <a:p>
            <a:pPr eaLnBrk="1" hangingPunct="1">
              <a:spcBef>
                <a:spcPct val="0"/>
              </a:spcBef>
            </a:pPr>
            <a:endParaRPr lang="en-US" sz="2400" dirty="0">
              <a:latin typeface="Arial" charset="0"/>
              <a:ea typeface="MS PGothic" charset="0"/>
            </a:endParaRPr>
          </a:p>
        </p:txBody>
      </p:sp>
      <p:sp>
        <p:nvSpPr>
          <p:cNvPr id="440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35519603-203D-7942-A67C-BE176669DD31}" type="slidenum">
              <a:rPr lang="en-US" sz="1200"/>
              <a:pPr/>
              <a:t>21</a:t>
            </a:fld>
            <a:endParaRPr lang="en-US" sz="1200" dirty="0"/>
          </a:p>
        </p:txBody>
      </p:sp>
      <p:sp>
        <p:nvSpPr>
          <p:cNvPr id="2" name="Date Placeholder 1">
            <a:extLst>
              <a:ext uri="{FF2B5EF4-FFF2-40B4-BE49-F238E27FC236}">
                <a16:creationId xmlns:a16="http://schemas.microsoft.com/office/drawing/2014/main" id="{F91E9878-0FAB-2B46-B8AE-78A21404980A}"/>
              </a:ext>
            </a:extLst>
          </p:cNvPr>
          <p:cNvSpPr>
            <a:spLocks noGrp="1"/>
          </p:cNvSpPr>
          <p:nvPr>
            <p:ph type="dt" idx="1"/>
          </p:nvPr>
        </p:nvSpPr>
        <p:spPr/>
        <p:txBody>
          <a:bodyPr/>
          <a:lstStyle/>
          <a:p>
            <a:fld id="{95BCC357-35B6-D14E-B50A-056E0B5895D4}" type="datetime1">
              <a:rPr lang="en-US" smtClean="0"/>
              <a:t>10/6/2021</a:t>
            </a:fld>
            <a:endParaRPr lang="en-US" dirty="0"/>
          </a:p>
        </p:txBody>
      </p:sp>
    </p:spTree>
    <p:extLst>
      <p:ext uri="{BB962C8B-B14F-4D97-AF65-F5344CB8AC3E}">
        <p14:creationId xmlns:p14="http://schemas.microsoft.com/office/powerpoint/2010/main" val="2066283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must create an account with HERC</a:t>
            </a:r>
            <a:r>
              <a:rPr lang="en-US" baseline="0" dirty="0"/>
              <a:t> in order to access videos and resources from their website.</a:t>
            </a: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25</a:t>
            </a:fld>
            <a:endParaRPr lang="en-US" dirty="0"/>
          </a:p>
        </p:txBody>
      </p:sp>
    </p:spTree>
    <p:extLst>
      <p:ext uri="{BB962C8B-B14F-4D97-AF65-F5344CB8AC3E}">
        <p14:creationId xmlns:p14="http://schemas.microsoft.com/office/powerpoint/2010/main" val="143994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a:t>
            </a:r>
            <a:r>
              <a:rPr lang="en-US" baseline="0" dirty="0"/>
              <a:t> notes:</a:t>
            </a:r>
          </a:p>
          <a:p>
            <a:r>
              <a:rPr lang="en-US" baseline="0" dirty="0"/>
              <a:t>Have each member introduce themselves with their name, rank/title and school/department and answer the question “What are the elements of a good search?” Let the committee members discuss this, interjecting where needed. The point of this exercise is to ascertain some baseline information from the committee about their thoughts on what is required for a good search. This can be used to establish common ground later in the training. </a:t>
            </a:r>
          </a:p>
          <a:p>
            <a:endParaRPr lang="en-US" baseline="0" dirty="0"/>
          </a:p>
          <a:p>
            <a:r>
              <a:rPr lang="en-US" baseline="0" dirty="0"/>
              <a:t>The excerpt below is FYI and is adapted from Eve Fine and Jo Handelsman, Searching for Excellence &amp; Diversity: A Guide for Search Committees, National Edition (Copyright © 2012 by WISELI and The Board of Regents of the University of Wisconsin System) </a:t>
            </a:r>
            <a:r>
              <a:rPr lang="en-US" dirty="0">
                <a:hlinkClick r:id="rId3"/>
              </a:rPr>
              <a:t>https://wiseli.wisc.edu/wp-content/uploads/sites/662/2018/11/SearchBook_Wisc.pdf</a:t>
            </a:r>
            <a:endParaRPr lang="en-US" baseline="0" dirty="0"/>
          </a:p>
          <a:p>
            <a:endParaRPr lang="en-US" baseline="0" dirty="0"/>
          </a:p>
          <a:p>
            <a:r>
              <a:rPr lang="en-US" baseline="0" dirty="0"/>
              <a:t>“Active involvement of every member of the committee can help you reach a broad base of potential candidates. To generate active participation, set the tone in the first meeting. In productive search committees, the committee members feel that their work is important, that each of them has an essential role in the process, and that their involvement in the search process will make a difference. Some tips include:</a:t>
            </a:r>
          </a:p>
          <a:p>
            <a:pPr marL="228600" indent="-228600">
              <a:buAutoNum type="arabicPeriod"/>
            </a:pPr>
            <a:r>
              <a:rPr lang="en-US" baseline="0" dirty="0"/>
              <a:t>Begin with brief introductions to get your committee talking and comfortable with each other. The assumption that members already know one another may  not be correct—particularly if the search committee includes a student representative or members from outside the department.</a:t>
            </a:r>
          </a:p>
          <a:p>
            <a:pPr marL="228600" indent="-228600">
              <a:buAutoNum type="arabicPeriod"/>
            </a:pPr>
            <a:r>
              <a:rPr lang="en-US" dirty="0"/>
              <a:t>Be enthusiastic about the position, potential candidate</a:t>
            </a:r>
            <a:r>
              <a:rPr lang="en-US" baseline="0" dirty="0"/>
              <a:t> pool, and composition of the search committee.</a:t>
            </a:r>
          </a:p>
          <a:p>
            <a:pPr marL="228600" indent="-228600">
              <a:buAutoNum type="arabicPeriod"/>
            </a:pPr>
            <a:r>
              <a:rPr lang="en-US" baseline="0" dirty="0"/>
              <a:t>Remind committee members that in this age of tight budgets each position is precious and that it is up to them to ensure that the best candidate is in the pool.</a:t>
            </a:r>
          </a:p>
          <a:p>
            <a:pPr marL="228600" indent="-228600">
              <a:buAutoNum type="arabicPeriod"/>
            </a:pPr>
            <a:r>
              <a:rPr lang="en-US" baseline="0" dirty="0"/>
              <a:t>Explain that the search process is far more idiosyncratic and creative than the screening process and stress that committee members can put their individual stamp on the process by shaping the pool.</a:t>
            </a:r>
          </a:p>
          <a:p>
            <a:pPr marL="228600" indent="-228600">
              <a:buAutoNum type="arabicPeriod"/>
            </a:pPr>
            <a:r>
              <a:rPr lang="en-US" baseline="0" dirty="0"/>
              <a:t>Appreciate each committee member for the critical role he or she is playing by helping to select future faculty who will represent the department and the university for years to come.”</a:t>
            </a: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4</a:t>
            </a:fld>
            <a:endParaRPr lang="en-US" dirty="0"/>
          </a:p>
        </p:txBody>
      </p:sp>
    </p:spTree>
    <p:extLst>
      <p:ext uri="{BB962C8B-B14F-4D97-AF65-F5344CB8AC3E}">
        <p14:creationId xmlns:p14="http://schemas.microsoft.com/office/powerpoint/2010/main" val="3323720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5</a:t>
            </a:fld>
            <a:endParaRPr lang="en-US" dirty="0"/>
          </a:p>
        </p:txBody>
      </p:sp>
    </p:spTree>
    <p:extLst>
      <p:ext uri="{BB962C8B-B14F-4D97-AF65-F5344CB8AC3E}">
        <p14:creationId xmlns:p14="http://schemas.microsoft.com/office/powerpoint/2010/main" val="449094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Other ground rules should</a:t>
            </a:r>
            <a:r>
              <a:rPr lang="en-US" baseline="0" dirty="0"/>
              <a:t> be included on this slide as appropriate</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Below</a:t>
            </a:r>
            <a:r>
              <a:rPr lang="en-US" baseline="0" dirty="0"/>
              <a:t> are excerpts from Eve Fine and Jo Handelsman, Searching for Excellence &amp; Diversity: A Guide for Search Committees, National Edition (Copyright © 2012 by WISELI and The Board of Regents of the University of Wisconsin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171450" indent="-171450">
              <a:buFont typeface="Arial" panose="020B0604020202020204" pitchFamily="34" charset="0"/>
              <a:buChar char="•"/>
            </a:pPr>
            <a:r>
              <a:rPr lang="en-US" dirty="0"/>
              <a:t>Discuss</a:t>
            </a:r>
            <a:r>
              <a:rPr lang="en-US" baseline="0" dirty="0"/>
              <a:t> and establish ground rules for the committee. Be explicit. Don’t make the assumption that people already have the information.</a:t>
            </a:r>
          </a:p>
          <a:p>
            <a:pPr marL="171450" indent="-171450">
              <a:buFont typeface="Arial" panose="020B0604020202020204" pitchFamily="34" charset="0"/>
              <a:buChar char="•"/>
            </a:pPr>
            <a:r>
              <a:rPr lang="en-US" baseline="0" dirty="0"/>
              <a:t>Decision-making - How will the committee make decisions? By consensus? By voting? Who are the voting members? It is important to determine this at the outset</a:t>
            </a:r>
          </a:p>
          <a:p>
            <a:pPr marL="171450" indent="-171450">
              <a:buFont typeface="Arial" panose="020B0604020202020204" pitchFamily="34" charset="0"/>
              <a:buChar char="•"/>
            </a:pPr>
            <a:r>
              <a:rPr lang="en-US" baseline="0" dirty="0"/>
              <a:t>Confidentiality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6</a:t>
            </a:fld>
            <a:endParaRPr lang="en-US" dirty="0"/>
          </a:p>
        </p:txBody>
      </p:sp>
    </p:spTree>
    <p:extLst>
      <p:ext uri="{BB962C8B-B14F-4D97-AF65-F5344CB8AC3E}">
        <p14:creationId xmlns:p14="http://schemas.microsoft.com/office/powerpoint/2010/main" val="2421519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You have to be logged into HERC in order to access the HERC Applicant Evaluation Template. Rutgers</a:t>
            </a:r>
            <a:r>
              <a:rPr lang="en-US" baseline="0" dirty="0" smtClean="0"/>
              <a:t> is a member of HERC. You can request an account using your Rutgers email address if you do not have a HERC account. </a:t>
            </a:r>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9</a:t>
            </a:fld>
            <a:endParaRPr lang="en-US" dirty="0"/>
          </a:p>
        </p:txBody>
      </p:sp>
    </p:spTree>
    <p:extLst>
      <p:ext uri="{BB962C8B-B14F-4D97-AF65-F5344CB8AC3E}">
        <p14:creationId xmlns:p14="http://schemas.microsoft.com/office/powerpoint/2010/main" val="319082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10</a:t>
            </a:fld>
            <a:endParaRPr lang="en-US" dirty="0"/>
          </a:p>
        </p:txBody>
      </p:sp>
    </p:spTree>
    <p:extLst>
      <p:ext uri="{BB962C8B-B14F-4D97-AF65-F5344CB8AC3E}">
        <p14:creationId xmlns:p14="http://schemas.microsoft.com/office/powerpoint/2010/main" val="3380121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want to add any special considerations given COVID-19</a:t>
            </a:r>
          </a:p>
        </p:txBody>
      </p:sp>
      <p:sp>
        <p:nvSpPr>
          <p:cNvPr id="4" name="Slide Number Placeholder 3"/>
          <p:cNvSpPr>
            <a:spLocks noGrp="1"/>
          </p:cNvSpPr>
          <p:nvPr>
            <p:ph type="sldNum" sz="quarter" idx="10"/>
          </p:nvPr>
        </p:nvSpPr>
        <p:spPr/>
        <p:txBody>
          <a:bodyPr/>
          <a:lstStyle/>
          <a:p>
            <a:fld id="{82FB5D43-6794-0847-9F6F-8A7B2FD27330}" type="slidenum">
              <a:rPr lang="en-US" smtClean="0"/>
              <a:t>11</a:t>
            </a:fld>
            <a:endParaRPr lang="en-US" dirty="0"/>
          </a:p>
        </p:txBody>
      </p:sp>
    </p:spTree>
    <p:extLst>
      <p:ext uri="{BB962C8B-B14F-4D97-AF65-F5344CB8AC3E}">
        <p14:creationId xmlns:p14="http://schemas.microsoft.com/office/powerpoint/2010/main" val="1719822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HERC Search Committee Toolkit</a:t>
            </a:r>
          </a:p>
          <a:p>
            <a:r>
              <a:rPr lang="en-US" dirty="0"/>
              <a:t>Handout:</a:t>
            </a:r>
            <a:r>
              <a:rPr lang="en-US" baseline="0" dirty="0"/>
              <a:t> HERC Candidate Evaluation </a:t>
            </a:r>
            <a:r>
              <a:rPr lang="en-US" baseline="0" dirty="0" smtClean="0"/>
              <a:t>Template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Note: You have to be logged into HERC in order to access the HERC Applicant Evaluation Template. Rutgers</a:t>
            </a:r>
            <a:r>
              <a:rPr lang="en-US" baseline="0" dirty="0" smtClean="0"/>
              <a:t> is a member of HERC. You can request an account using your Rutgers email address if you do not have a HERC account. </a:t>
            </a:r>
            <a:endParaRPr lang="en-US" dirty="0" smtClean="0"/>
          </a:p>
          <a:p>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13</a:t>
            </a:fld>
            <a:endParaRPr lang="en-US" dirty="0"/>
          </a:p>
        </p:txBody>
      </p:sp>
    </p:spTree>
    <p:extLst>
      <p:ext uri="{BB962C8B-B14F-4D97-AF65-F5344CB8AC3E}">
        <p14:creationId xmlns:p14="http://schemas.microsoft.com/office/powerpoint/2010/main" val="377143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United</a:t>
            </a:r>
            <a:r>
              <a:rPr lang="en-US" baseline="0" dirty="0"/>
              <a:t> Educators Quick Tips Newsletter (this is also Appendix A in the RBHS Faculty Appointments Manual)</a:t>
            </a:r>
          </a:p>
          <a:p>
            <a:endParaRPr lang="en-US" dirty="0"/>
          </a:p>
          <a:p>
            <a:r>
              <a:rPr lang="en-US" dirty="0"/>
              <a:t>I suggest</a:t>
            </a:r>
            <a:r>
              <a:rPr lang="en-US" baseline="0" dirty="0"/>
              <a:t> using Appendix A from the manual as a handout</a:t>
            </a:r>
            <a:endParaRPr lang="en-US" dirty="0"/>
          </a:p>
          <a:p>
            <a:endParaRPr lang="en-US" dirty="0"/>
          </a:p>
        </p:txBody>
      </p:sp>
      <p:sp>
        <p:nvSpPr>
          <p:cNvPr id="4" name="Slide Number Placeholder 3"/>
          <p:cNvSpPr>
            <a:spLocks noGrp="1"/>
          </p:cNvSpPr>
          <p:nvPr>
            <p:ph type="sldNum" sz="quarter" idx="10"/>
          </p:nvPr>
        </p:nvSpPr>
        <p:spPr/>
        <p:txBody>
          <a:bodyPr/>
          <a:lstStyle/>
          <a:p>
            <a:fld id="{82FB5D43-6794-0847-9F6F-8A7B2FD27330}" type="slidenum">
              <a:rPr lang="en-US" smtClean="0"/>
              <a:t>14</a:t>
            </a:fld>
            <a:endParaRPr lang="en-US" dirty="0"/>
          </a:p>
        </p:txBody>
      </p:sp>
    </p:spTree>
    <p:extLst>
      <p:ext uri="{BB962C8B-B14F-4D97-AF65-F5344CB8AC3E}">
        <p14:creationId xmlns:p14="http://schemas.microsoft.com/office/powerpoint/2010/main" val="137184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3115170"/>
            <a:ext cx="6400800" cy="1314450"/>
          </a:xfrm>
        </p:spPr>
        <p:txBody>
          <a:bodyPr/>
          <a:lstStyle>
            <a:lvl1pPr marL="0" indent="0" algn="ctr">
              <a:buFontTx/>
              <a:buNone/>
              <a:defRPr sz="3000">
                <a:solidFill>
                  <a:schemeClr val="tx1"/>
                </a:solidFill>
              </a:defRPr>
            </a:lvl1pPr>
          </a:lstStyle>
          <a:p>
            <a:r>
              <a:rPr lang="en-US"/>
              <a:t>Click to edit Master subtitle style</a:t>
            </a:r>
            <a:endParaRPr lang="en-US" dirty="0"/>
          </a:p>
        </p:txBody>
      </p:sp>
      <p:sp>
        <p:nvSpPr>
          <p:cNvPr id="4098" name="Rectangle 2"/>
          <p:cNvSpPr>
            <a:spLocks noGrp="1" noChangeArrowheads="1"/>
          </p:cNvSpPr>
          <p:nvPr>
            <p:ph type="ctrTitle"/>
          </p:nvPr>
        </p:nvSpPr>
        <p:spPr>
          <a:xfrm>
            <a:off x="685800" y="1798339"/>
            <a:ext cx="7772400" cy="1102519"/>
          </a:xfrm>
        </p:spPr>
        <p:txBody>
          <a:bodyPr/>
          <a:lstStyle>
            <a:lvl1pPr algn="ctr">
              <a:defRPr sz="4400">
                <a:solidFill>
                  <a:schemeClr val="tx1"/>
                </a:solidFill>
              </a:defRPr>
            </a:lvl1pPr>
          </a:lstStyle>
          <a:p>
            <a:r>
              <a:rPr lang="en-US"/>
              <a:t>Click to edit Master title style</a:t>
            </a:r>
            <a:endParaRPr lang="en-US" dirty="0"/>
          </a:p>
        </p:txBody>
      </p:sp>
      <p:pic>
        <p:nvPicPr>
          <p:cNvPr id="6" name="Picture 5">
            <a:extLst>
              <a:ext uri="{FF2B5EF4-FFF2-40B4-BE49-F238E27FC236}">
                <a16:creationId xmlns:a16="http://schemas.microsoft.com/office/drawing/2014/main" id="{DA591DE3-9272-5E45-BFE7-53B77075E4D6}"/>
              </a:ext>
            </a:extLst>
          </p:cNvPr>
          <p:cNvPicPr>
            <a:picLocks noChangeAspect="1"/>
          </p:cNvPicPr>
          <p:nvPr userDrawn="1"/>
        </p:nvPicPr>
        <p:blipFill>
          <a:blip r:embed="rId2" cstate="email">
            <a:extLst>
              <a:ext uri="{28A0092B-C50C-407E-A947-70E740481C1C}">
                <a14:useLocalDpi xmlns:a14="http://schemas.microsoft.com/office/drawing/2010/main" val="0"/>
              </a:ext>
            </a:extLst>
          </a:blip>
          <a:srcRect/>
          <a:stretch/>
        </p:blipFill>
        <p:spPr>
          <a:xfrm>
            <a:off x="429126" y="361950"/>
            <a:ext cx="2636086" cy="821076"/>
          </a:xfrm>
          <a:prstGeom prst="rect">
            <a:avLst/>
          </a:prstGeom>
        </p:spPr>
      </p:pic>
    </p:spTree>
    <p:extLst>
      <p:ext uri="{BB962C8B-B14F-4D97-AF65-F5344CB8AC3E}">
        <p14:creationId xmlns:p14="http://schemas.microsoft.com/office/powerpoint/2010/main" val="725857596"/>
      </p:ext>
    </p:extLst>
  </p:cSld>
  <p:clrMapOvr>
    <a:masterClrMapping/>
  </p:clrMapOvr>
  <p:extLst>
    <p:ext uri="{DCECCB84-F9BA-43D5-87BE-67443E8EF086}">
      <p15:sldGuideLst xmlns:p15="http://schemas.microsoft.com/office/powerpoint/2012/main">
        <p15:guide id="1" orient="horz" pos="228" userDrawn="1">
          <p15:clr>
            <a:srgbClr val="FBAE40"/>
          </p15:clr>
        </p15:guide>
        <p15:guide id="2" pos="1920" userDrawn="1">
          <p15:clr>
            <a:srgbClr val="FBAE40"/>
          </p15:clr>
        </p15:guide>
        <p15:guide id="3"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23E23BF7-9F5A-9E42-B502-689AC6A1E537}" type="slidenum">
              <a:rPr lang="en-US"/>
              <a:pPr>
                <a:defRPr/>
              </a:pPr>
              <a:t>‹#›</a:t>
            </a:fld>
            <a:endParaRPr lang="en-US" dirty="0"/>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26878"/>
            <a:ext cx="2057400" cy="38165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726878"/>
            <a:ext cx="6019800" cy="38165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A2FA2D79-D5B9-9E44-BC26-5C4012EF6E34}" type="slidenum">
              <a:rPr lang="en-US"/>
              <a:pPr>
                <a:defRPr/>
              </a:pPr>
              <a:t>‹#›</a:t>
            </a:fld>
            <a:endParaRPr lang="en-US" dirty="0"/>
          </a:p>
        </p:txBody>
      </p:sp>
    </p:spTree>
    <p:extLst>
      <p:ext uri="{BB962C8B-B14F-4D97-AF65-F5344CB8AC3E}">
        <p14:creationId xmlns:p14="http://schemas.microsoft.com/office/powerpoint/2010/main" val="2471527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53035" y="1597914"/>
            <a:ext cx="7401062" cy="1104138"/>
          </a:xfrm>
        </p:spPr>
        <p:txBody>
          <a:bodyPr anchorCtr="1"/>
          <a:lstStyle>
            <a:lvl1pPr>
              <a:defRPr sz="2250" b="0">
                <a:solidFill>
                  <a:srgbClr val="FFFFFF"/>
                </a:solidFill>
                <a:latin typeface="Verdana" pitchFamily="34" charset="0"/>
                <a:ea typeface="Verdana" pitchFamily="34" charset="0"/>
                <a:cs typeface="Verdana" pitchFamily="34" charset="0"/>
              </a:defRPr>
            </a:lvl1pPr>
          </a:lstStyle>
          <a:p>
            <a:r>
              <a:rPr lang="en-US"/>
              <a:t>Click to edit Master title style</a:t>
            </a:r>
          </a:p>
        </p:txBody>
      </p:sp>
      <p:sp>
        <p:nvSpPr>
          <p:cNvPr id="5" name="Text Placeholder 4"/>
          <p:cNvSpPr>
            <a:spLocks noGrp="1"/>
          </p:cNvSpPr>
          <p:nvPr>
            <p:ph type="body" sz="quarter" idx="10"/>
          </p:nvPr>
        </p:nvSpPr>
        <p:spPr>
          <a:xfrm>
            <a:off x="1306070" y="2914650"/>
            <a:ext cx="6094992" cy="1316736"/>
          </a:xfrm>
        </p:spPr>
        <p:txBody>
          <a:bodyPr anchorCtr="1"/>
          <a:lstStyle>
            <a:lvl1pPr>
              <a:defRPr sz="1650" b="0">
                <a:solidFill>
                  <a:srgbClr val="FFFFFF"/>
                </a:solidFill>
              </a:defRPr>
            </a:lvl1pPr>
          </a:lstStyle>
          <a:p>
            <a:pPr lvl="0"/>
            <a:r>
              <a:rPr lang="en-US"/>
              <a:t>Click to edit Master text styles</a:t>
            </a:r>
          </a:p>
        </p:txBody>
      </p:sp>
    </p:spTree>
    <p:extLst>
      <p:ext uri="{BB962C8B-B14F-4D97-AF65-F5344CB8AC3E}">
        <p14:creationId xmlns:p14="http://schemas.microsoft.com/office/powerpoint/2010/main" val="368939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8217737" y="4622354"/>
            <a:ext cx="825902" cy="357188"/>
          </a:xfrm>
          <a:prstGeom prst="rect">
            <a:avLst/>
          </a:prstGeom>
          <a:ln/>
        </p:spPr>
        <p:txBody>
          <a:bodyPr/>
          <a:lstStyle>
            <a:lvl1pPr>
              <a:defRPr/>
            </a:lvl1pPr>
          </a:lstStyle>
          <a:p>
            <a:pPr>
              <a:defRPr/>
            </a:pPr>
            <a:fld id="{45488343-B159-074D-B355-B61FD1A20D53}" type="slidenum">
              <a:rPr lang="en-US"/>
              <a:pPr>
                <a:defRPr/>
              </a:pPr>
              <a:t>‹#›</a:t>
            </a:fld>
            <a:endParaRPr lang="en-US" dirty="0"/>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C5424AE8-78F8-144E-A4FE-553D35E590AD}" type="slidenum">
              <a:rPr lang="en-US"/>
              <a:pPr>
                <a:defRPr/>
              </a:pPr>
              <a:t>‹#›</a:t>
            </a:fld>
            <a:endParaRPr lang="en-US" dirty="0"/>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76940"/>
            <a:ext cx="4038600" cy="31347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76941"/>
            <a:ext cx="4038600" cy="31430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10EDA8B8-D04C-214E-83CE-5B60915F9360}" type="slidenum">
              <a:rPr lang="en-US"/>
              <a:pPr>
                <a:defRPr/>
              </a:pPr>
              <a:t>‹#›</a:t>
            </a:fld>
            <a:endParaRPr lang="en-US" dirty="0"/>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6920"/>
            <a:ext cx="404018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6741"/>
            <a:ext cx="4040188" cy="2755177"/>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376920"/>
            <a:ext cx="4041775"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56741"/>
            <a:ext cx="4041775" cy="2771887"/>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815261A5-F588-D34E-A84B-E514DA90C9A0}" type="slidenum">
              <a:rPr lang="en-US"/>
              <a:pPr>
                <a:defRPr/>
              </a:pPr>
              <a:t>‹#›</a:t>
            </a:fld>
            <a:endParaRPr lang="en-US" dirty="0"/>
          </a:p>
        </p:txBody>
      </p:sp>
      <p:sp>
        <p:nvSpPr>
          <p:cNvPr id="8" name="Title 1"/>
          <p:cNvSpPr>
            <a:spLocks noGrp="1"/>
          </p:cNvSpPr>
          <p:nvPr>
            <p:ph type="title"/>
          </p:nvPr>
        </p:nvSpPr>
        <p:spPr>
          <a:xfrm>
            <a:off x="457200" y="707850"/>
            <a:ext cx="8229600" cy="606029"/>
          </a:xfrm>
        </p:spPr>
        <p:txBody>
          <a:bodyPr/>
          <a:lstStyle/>
          <a:p>
            <a:r>
              <a:rPr lang="en-US"/>
              <a:t>Click to edit Master title style</a:t>
            </a:r>
            <a:endParaRPr lang="en-US" dirty="0"/>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47CC725B-9C86-6E43-AAF9-1A329DDB234C}" type="slidenum">
              <a:rPr lang="en-US"/>
              <a:pPr>
                <a:defRPr/>
              </a:pPr>
              <a:t>‹#›</a:t>
            </a:fld>
            <a:endParaRPr lang="en-US" dirty="0"/>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CB9A03EE-8AFD-D547-9E71-0BD0BE6F934E}" type="slidenum">
              <a:rPr lang="en-US"/>
              <a:pPr>
                <a:defRPr/>
              </a:pPr>
              <a:t>‹#›</a:t>
            </a:fld>
            <a:endParaRPr lang="en-US" dirty="0"/>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81022"/>
            <a:ext cx="30083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81023"/>
            <a:ext cx="5111750" cy="39141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52561"/>
            <a:ext cx="3008313" cy="3042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741F1C61-654F-EF4C-B7CF-635108DFC60F}" type="slidenum">
              <a:rPr lang="en-US"/>
              <a:pPr>
                <a:defRPr/>
              </a:pPr>
              <a:t>‹#›</a:t>
            </a:fld>
            <a:endParaRPr lang="en-US" dirty="0"/>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51943"/>
            <a:ext cx="5486400" cy="27937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xfrm>
            <a:off x="6553200" y="4683919"/>
            <a:ext cx="2133600" cy="357188"/>
          </a:xfrm>
          <a:prstGeom prst="rect">
            <a:avLst/>
          </a:prstGeom>
          <a:ln/>
        </p:spPr>
        <p:txBody>
          <a:bodyPr/>
          <a:lstStyle>
            <a:lvl1pPr>
              <a:defRPr/>
            </a:lvl1pPr>
          </a:lstStyle>
          <a:p>
            <a:pPr>
              <a:defRPr/>
            </a:pPr>
            <a:fld id="{77A5825F-7512-8045-B403-CF218AA2013E}" type="slidenum">
              <a:rPr lang="en-US"/>
              <a:pPr>
                <a:defRPr/>
              </a:pPr>
              <a:t>‹#›</a:t>
            </a:fld>
            <a:endParaRPr lang="en-US" dirty="0"/>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707850"/>
            <a:ext cx="8229600" cy="606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9" name="Rectangle 3"/>
          <p:cNvSpPr>
            <a:spLocks noGrp="1" noChangeArrowheads="1"/>
          </p:cNvSpPr>
          <p:nvPr>
            <p:ph type="body" idx="1"/>
          </p:nvPr>
        </p:nvSpPr>
        <p:spPr bwMode="auto">
          <a:xfrm>
            <a:off x="457200" y="1393650"/>
            <a:ext cx="8229600" cy="3184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34606DD6-33BE-7F4B-95EE-26A728577B18}"/>
              </a:ext>
            </a:extLst>
          </p:cNvPr>
          <p:cNvPicPr>
            <a:picLocks noChangeAspect="1"/>
          </p:cNvPicPr>
          <p:nvPr userDrawn="1"/>
        </p:nvPicPr>
        <p:blipFill>
          <a:blip r:embed="rId14" cstate="email">
            <a:extLst>
              <a:ext uri="{28A0092B-C50C-407E-A947-70E740481C1C}">
                <a14:useLocalDpi xmlns:a14="http://schemas.microsoft.com/office/drawing/2010/main" val="0"/>
              </a:ext>
            </a:extLst>
          </a:blip>
          <a:srcRect/>
          <a:stretch/>
        </p:blipFill>
        <p:spPr>
          <a:xfrm>
            <a:off x="281057" y="110767"/>
            <a:ext cx="1398182" cy="378386"/>
          </a:xfrm>
          <a:prstGeom prst="rect">
            <a:avLst/>
          </a:prstGeom>
        </p:spPr>
      </p:pic>
      <p:cxnSp>
        <p:nvCxnSpPr>
          <p:cNvPr id="8" name="Straight Connector 7">
            <a:extLst>
              <a:ext uri="{FF2B5EF4-FFF2-40B4-BE49-F238E27FC236}">
                <a16:creationId xmlns:a16="http://schemas.microsoft.com/office/drawing/2014/main" id="{7ED3367C-12AD-B247-BC05-4D26EE0EDBAC}"/>
              </a:ext>
            </a:extLst>
          </p:cNvPr>
          <p:cNvCxnSpPr/>
          <p:nvPr userDrawn="1"/>
        </p:nvCxnSpPr>
        <p:spPr>
          <a:xfrm>
            <a:off x="0" y="533399"/>
            <a:ext cx="9144000" cy="635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2" r:id="rId12"/>
  </p:sldLayoutIdLst>
  <p:hf hdr="0" ftr="0" dt="0"/>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uhr.rutgers.edu/sites/default/files/userfiles/RecruitmentSelectionGuidelin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igherlogicdownload.s3-external-1.amazonaws.com/HERCJOBS/HERC%20Search%20Committee%20Toolkit%20-%203A.%20Evaluation%20Template%20for%20Search%20Committee.pdf?AWSAccessKeyId=AKIAVRDO7IEREB57R7MT&amp;Expires=1633550156&amp;Signature=H8hANRirHfHkDgQf2BD3VwbXnds%3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mber.hercjobs.org/recruitment/selection/search-committee-training-toolk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lambasa@rutgers.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mber.hercjobs.org/recruitment/selection/search-committee-training-toolki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facultyaffairs.rbhs.rutgers.edu/wp-content/uploads/faculty-appointments-manual-final-041620202.pdf" TargetMode="External"/><Relationship Id="rId4" Type="http://schemas.openxmlformats.org/officeDocument/2006/relationships/hyperlink" Target="https://higherlogicdownload.s3-external-1.amazonaws.com/HERCJOBS/HERC%20Search%20Committee%20Toolkit%20-%203A.%20Evaluation%20Template%20for%20Search%20Committee.pdf?AWSAccessKeyId=AKIAVRDO7IEREB57R7MT&amp;Expires=1633550814&amp;Signature=fUFVrJsO9rAEm%2BIEiipuu9MSdE8%3D"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lambasa@rutgers.edu" TargetMode="External"/><Relationship Id="rId2" Type="http://schemas.openxmlformats.org/officeDocument/2006/relationships/hyperlink" Target="mailto:rbhsfacultyaffairs@ca.rutgers.edu" TargetMode="External"/><Relationship Id="rId1" Type="http://schemas.openxmlformats.org/officeDocument/2006/relationships/slideLayout" Target="../slideLayouts/slideLayout2.xml"/><Relationship Id="rId5" Type="http://schemas.openxmlformats.org/officeDocument/2006/relationships/hyperlink" Target="mailto:bocarsly@rutgers.edu" TargetMode="External"/><Relationship Id="rId4" Type="http://schemas.openxmlformats.org/officeDocument/2006/relationships/hyperlink" Target="mailto:jeffrey.carson@rutgers.edu"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acultyaffairs.rbhs.rutgers.edu/diversity-inclusion/rbhs-diversity-equity-and-inclusion-statement/" TargetMode="External"/><Relationship Id="rId2" Type="http://schemas.openxmlformats.org/officeDocument/2006/relationships/hyperlink" Target="https://facultyaffairs.rbhs.rutgers.edu/wp-content/uploads/faculty-appointments-manual-final-041620202.pdf" TargetMode="External"/><Relationship Id="rId1" Type="http://schemas.openxmlformats.org/officeDocument/2006/relationships/slideLayout" Target="../slideLayouts/slideLayout2.xml"/><Relationship Id="rId4" Type="http://schemas.openxmlformats.org/officeDocument/2006/relationships/hyperlink" Target="https://uhr.rutgers.edu/oee/equal-employment-opportunit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igherlogicdownload.s3-external-1.amazonaws.com/HERCJOBS/HERC%20Search%20Committee%20Toolkit%20-%203A.%20Evaluation%20Template%20for%20Search%20Committee.pdf?AWSAccessKeyId=AKIAVRDO7IEREB57R7MT&amp;Expires=1633550156&amp;Signature=H8hANRirHfHkDgQf2BD3VwbXnds%3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lstStyle/>
          <a:p>
            <a:pPr eaLnBrk="1" hangingPunct="1"/>
            <a:r>
              <a:rPr lang="en-US" b="1" dirty="0">
                <a:latin typeface="Arial" charset="0"/>
              </a:rPr>
              <a:t>RBHS Faculty Search Committee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Interviews and Campus Visits </a:t>
            </a:r>
            <a:br>
              <a:rPr lang="en-US" b="1" dirty="0"/>
            </a:br>
            <a:endParaRPr lang="en-US" b="1" dirty="0"/>
          </a:p>
        </p:txBody>
      </p:sp>
      <p:sp>
        <p:nvSpPr>
          <p:cNvPr id="3" name="Content Placeholder 2"/>
          <p:cNvSpPr>
            <a:spLocks noGrp="1"/>
          </p:cNvSpPr>
          <p:nvPr>
            <p:ph idx="1"/>
          </p:nvPr>
        </p:nvSpPr>
        <p:spPr>
          <a:xfrm>
            <a:off x="457200" y="1047404"/>
            <a:ext cx="8229600" cy="3531097"/>
          </a:xfrm>
        </p:spPr>
        <p:txBody>
          <a:bodyPr/>
          <a:lstStyle/>
          <a:p>
            <a:r>
              <a:rPr lang="en-US" sz="1800" dirty="0"/>
              <a:t>The goals of the interview process are to gather information about candidates, create a positive image of the department, school, and RBHS, present a realistic description of the position, ensure that all applicants have been treated fairly, establish adequate records in the event the selection decision must be justified, and, ultimately, to select qualified candidates to present to the hiring officer.</a:t>
            </a:r>
          </a:p>
          <a:p>
            <a:r>
              <a:rPr lang="en-US" sz="1800" dirty="0"/>
              <a:t>Ensure equitable treatment of all candidates with consistency in scheduling logistics, information, meals, transportation, lodging, and campus tours. </a:t>
            </a:r>
          </a:p>
          <a:p>
            <a:r>
              <a:rPr lang="en-US" sz="1800" dirty="0"/>
              <a:t>Ask candidates who, if anyone, they would like to meet outside your department/unit (let them take the lead in identifying if they would like to speak with, perhaps other women faculty or faculty from underrepresented populations, potential collaborators, etc.).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10</a:t>
            </a:fld>
            <a:endParaRPr lang="en-US" dirty="0"/>
          </a:p>
        </p:txBody>
      </p:sp>
    </p:spTree>
    <p:extLst>
      <p:ext uri="{BB962C8B-B14F-4D97-AF65-F5344CB8AC3E}">
        <p14:creationId xmlns:p14="http://schemas.microsoft.com/office/powerpoint/2010/main" val="141344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389"/>
            <a:ext cx="8229600" cy="606029"/>
          </a:xfrm>
        </p:spPr>
        <p:txBody>
          <a:bodyPr/>
          <a:lstStyle/>
          <a:p>
            <a:pPr algn="ctr"/>
            <a:r>
              <a:rPr lang="en-US" b="1" dirty="0"/>
              <a:t>Interviews and Campus Visits </a:t>
            </a:r>
            <a:br>
              <a:rPr lang="en-US" b="1" dirty="0"/>
            </a:br>
            <a:endParaRPr lang="en-US" b="1" dirty="0"/>
          </a:p>
        </p:txBody>
      </p:sp>
      <p:sp>
        <p:nvSpPr>
          <p:cNvPr id="3" name="Content Placeholder 2"/>
          <p:cNvSpPr>
            <a:spLocks noGrp="1"/>
          </p:cNvSpPr>
          <p:nvPr>
            <p:ph idx="1"/>
          </p:nvPr>
        </p:nvSpPr>
        <p:spPr>
          <a:xfrm>
            <a:off x="457200" y="1047404"/>
            <a:ext cx="8229600" cy="3531097"/>
          </a:xfrm>
        </p:spPr>
        <p:txBody>
          <a:bodyPr/>
          <a:lstStyle/>
          <a:p>
            <a:r>
              <a:rPr lang="en-US" sz="1800" dirty="0"/>
              <a:t>Determine what materials and information will be provided to the candidates in advance of the interview process. </a:t>
            </a:r>
          </a:p>
          <a:p>
            <a:pPr lvl="0"/>
            <a:r>
              <a:rPr lang="en-US" sz="1800" dirty="0"/>
              <a:t>Decide on the interview format for candidates</a:t>
            </a:r>
          </a:p>
          <a:p>
            <a:pPr lvl="1"/>
            <a:r>
              <a:rPr lang="en-US" dirty="0"/>
              <a:t>Initial interviews may be done in person or by videoconference or telephone but all initial interviews should follow the same format.	</a:t>
            </a:r>
          </a:p>
          <a:p>
            <a:pPr lvl="1"/>
            <a:r>
              <a:rPr lang="en-US" dirty="0" smtClean="0"/>
              <a:t>Generally, it is required that final interviews be done in person but there may be exceptions given the COVID-19 crisis. </a:t>
            </a:r>
            <a:endParaRPr lang="en-US" dirty="0"/>
          </a:p>
          <a:p>
            <a:pPr lvl="2"/>
            <a:r>
              <a:rPr lang="en-US" sz="1800" dirty="0"/>
              <a:t>During the final interviews, this may include additional meetings with RU faculty, deans, and leadership.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11</a:t>
            </a:fld>
            <a:endParaRPr lang="en-US" dirty="0"/>
          </a:p>
        </p:txBody>
      </p:sp>
    </p:spTree>
    <p:extLst>
      <p:ext uri="{BB962C8B-B14F-4D97-AF65-F5344CB8AC3E}">
        <p14:creationId xmlns:p14="http://schemas.microsoft.com/office/powerpoint/2010/main" val="74457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Interviews and Campus Visits</a:t>
            </a:r>
          </a:p>
        </p:txBody>
      </p:sp>
      <p:sp>
        <p:nvSpPr>
          <p:cNvPr id="3" name="Content Placeholder 2"/>
          <p:cNvSpPr>
            <a:spLocks noGrp="1"/>
          </p:cNvSpPr>
          <p:nvPr>
            <p:ph idx="1"/>
          </p:nvPr>
        </p:nvSpPr>
        <p:spPr/>
        <p:txBody>
          <a:bodyPr/>
          <a:lstStyle/>
          <a:p>
            <a:pPr marL="0" indent="0">
              <a:buNone/>
            </a:pPr>
            <a:r>
              <a:rPr lang="en-US" dirty="0"/>
              <a:t>Reasonable accommodations for interviews are part of the UHR Hiring Tool Kit in the “AA/EEO Guidelines for Recruitment and Selection” section. Reasonable accommodations may be required for the following:</a:t>
            </a:r>
          </a:p>
          <a:p>
            <a:r>
              <a:rPr lang="en-US" dirty="0"/>
              <a:t>Interviewing individuals with disabilities</a:t>
            </a:r>
          </a:p>
          <a:p>
            <a:r>
              <a:rPr lang="en-US" dirty="0"/>
              <a:t>Interviewing individuals with religious needs  </a:t>
            </a:r>
          </a:p>
          <a:p>
            <a:pPr marL="0" indent="0">
              <a:buNone/>
            </a:pPr>
            <a:endParaRPr lang="en-US" dirty="0"/>
          </a:p>
          <a:p>
            <a:pPr marL="0" indent="0" algn="ctr">
              <a:buNone/>
            </a:pPr>
            <a:r>
              <a:rPr lang="en-US" sz="2000" b="1" dirty="0"/>
              <a:t>Reasonable accommodations for interviewing are available online:</a:t>
            </a:r>
          </a:p>
          <a:p>
            <a:pPr marL="0" indent="0" algn="ctr">
              <a:buNone/>
            </a:pPr>
            <a:r>
              <a:rPr lang="en-US" sz="1600" dirty="0">
                <a:hlinkClick r:id="rId2"/>
              </a:rPr>
              <a:t>https://uhr.rutgers.edu/sites/default/files/userfiles/RecruitmentSelectionGuidelines.docx</a:t>
            </a:r>
            <a:r>
              <a:rPr lang="en-US" sz="1600" dirty="0"/>
              <a:t>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12</a:t>
            </a:fld>
            <a:endParaRPr lang="en-US" dirty="0"/>
          </a:p>
        </p:txBody>
      </p:sp>
    </p:spTree>
    <p:extLst>
      <p:ext uri="{BB962C8B-B14F-4D97-AF65-F5344CB8AC3E}">
        <p14:creationId xmlns:p14="http://schemas.microsoft.com/office/powerpoint/2010/main" val="351252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5086"/>
            <a:ext cx="8229600" cy="606029"/>
          </a:xfrm>
        </p:spPr>
        <p:txBody>
          <a:bodyPr/>
          <a:lstStyle/>
          <a:p>
            <a:pPr algn="ctr"/>
            <a:r>
              <a:rPr lang="en-US" sz="2800" b="1" dirty="0"/>
              <a:t>Equitable Interviewing</a:t>
            </a:r>
          </a:p>
        </p:txBody>
      </p:sp>
      <p:sp>
        <p:nvSpPr>
          <p:cNvPr id="3" name="Content Placeholder 2"/>
          <p:cNvSpPr>
            <a:spLocks noGrp="1"/>
          </p:cNvSpPr>
          <p:nvPr>
            <p:ph idx="1"/>
          </p:nvPr>
        </p:nvSpPr>
        <p:spPr>
          <a:xfrm>
            <a:off x="457200" y="1327390"/>
            <a:ext cx="8229600" cy="3184851"/>
          </a:xfrm>
        </p:spPr>
        <p:txBody>
          <a:bodyPr/>
          <a:lstStyle/>
          <a:p>
            <a:r>
              <a:rPr lang="en-US" sz="1800" dirty="0"/>
              <a:t>Maintain consistency by providing a matrix or rubric for all colleagues to record their impressions of each candidate they interview or meet at a talk or meal. (example </a:t>
            </a:r>
            <a:r>
              <a:rPr lang="en-US" sz="1800" dirty="0" smtClean="0">
                <a:hlinkClick r:id="rId3"/>
              </a:rPr>
              <a:t>HERC Evaluation </a:t>
            </a:r>
            <a:r>
              <a:rPr lang="en-US" sz="1800" dirty="0">
                <a:hlinkClick r:id="rId3"/>
              </a:rPr>
              <a:t>Template</a:t>
            </a:r>
            <a:r>
              <a:rPr lang="en-US" sz="1800" dirty="0" smtClean="0"/>
              <a:t>)</a:t>
            </a:r>
            <a:endParaRPr lang="en-US" sz="1800" dirty="0"/>
          </a:p>
          <a:p>
            <a:r>
              <a:rPr lang="en-US" sz="1800" dirty="0" smtClean="0"/>
              <a:t>Use </a:t>
            </a:r>
            <a:r>
              <a:rPr lang="en-US" sz="1800" dirty="0"/>
              <a:t>the interview process to explore the talents that diverse individuals have to offer. </a:t>
            </a:r>
          </a:p>
          <a:p>
            <a:r>
              <a:rPr lang="en-US" sz="1800" dirty="0"/>
              <a:t>Review resources for asking appropriate questions legally. (See Appendix A of Appointments Manual) </a:t>
            </a:r>
          </a:p>
          <a:p>
            <a:endParaRPr lang="en-US" sz="2000" dirty="0"/>
          </a:p>
          <a:p>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13</a:t>
            </a:fld>
            <a:endParaRPr lang="en-US" dirty="0"/>
          </a:p>
        </p:txBody>
      </p:sp>
    </p:spTree>
    <p:extLst>
      <p:ext uri="{BB962C8B-B14F-4D97-AF65-F5344CB8AC3E}">
        <p14:creationId xmlns:p14="http://schemas.microsoft.com/office/powerpoint/2010/main" val="87323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550"/>
            <a:ext cx="8229600" cy="606029"/>
          </a:xfrm>
        </p:spPr>
        <p:txBody>
          <a:bodyPr/>
          <a:lstStyle/>
          <a:p>
            <a:pPr algn="ctr"/>
            <a:r>
              <a:rPr lang="en-US" sz="2800" b="1" dirty="0"/>
              <a:t>Basic Interview Guidelines Under Federal Law</a:t>
            </a:r>
          </a:p>
        </p:txBody>
      </p:sp>
      <p:graphicFrame>
        <p:nvGraphicFramePr>
          <p:cNvPr id="5" name="Table 4"/>
          <p:cNvGraphicFramePr>
            <a:graphicFrameLocks noGrp="1"/>
          </p:cNvGraphicFramePr>
          <p:nvPr>
            <p:extLst>
              <p:ext uri="{D42A27DB-BD31-4B8C-83A1-F6EECF244321}">
                <p14:modId xmlns:p14="http://schemas.microsoft.com/office/powerpoint/2010/main" val="2322716393"/>
              </p:ext>
            </p:extLst>
          </p:nvPr>
        </p:nvGraphicFramePr>
        <p:xfrm>
          <a:off x="457198" y="942820"/>
          <a:ext cx="8382001" cy="4109087"/>
        </p:xfrm>
        <a:graphic>
          <a:graphicData uri="http://schemas.openxmlformats.org/drawingml/2006/table">
            <a:tbl>
              <a:tblPr>
                <a:tableStyleId>{D7AC3CCA-C797-4891-BE02-D94E43425B78}</a:tableStyleId>
              </a:tblPr>
              <a:tblGrid>
                <a:gridCol w="1308263">
                  <a:extLst>
                    <a:ext uri="{9D8B030D-6E8A-4147-A177-3AD203B41FA5}">
                      <a16:colId xmlns:a16="http://schemas.microsoft.com/office/drawing/2014/main" val="3398057113"/>
                    </a:ext>
                  </a:extLst>
                </a:gridCol>
                <a:gridCol w="3574900">
                  <a:extLst>
                    <a:ext uri="{9D8B030D-6E8A-4147-A177-3AD203B41FA5}">
                      <a16:colId xmlns:a16="http://schemas.microsoft.com/office/drawing/2014/main" val="3631539737"/>
                    </a:ext>
                  </a:extLst>
                </a:gridCol>
                <a:gridCol w="3498838">
                  <a:extLst>
                    <a:ext uri="{9D8B030D-6E8A-4147-A177-3AD203B41FA5}">
                      <a16:colId xmlns:a16="http://schemas.microsoft.com/office/drawing/2014/main" val="1250885735"/>
                    </a:ext>
                  </a:extLst>
                </a:gridCol>
              </a:tblGrid>
              <a:tr h="214138">
                <a:tc>
                  <a:txBody>
                    <a:bodyPr/>
                    <a:lstStyle/>
                    <a:p>
                      <a:pPr marL="0" marR="0" algn="ctr">
                        <a:lnSpc>
                          <a:spcPct val="107000"/>
                        </a:lnSpc>
                        <a:spcBef>
                          <a:spcPts val="0"/>
                        </a:spcBef>
                        <a:spcAft>
                          <a:spcPts val="0"/>
                        </a:spcAft>
                      </a:pPr>
                      <a:r>
                        <a:rPr lang="en-US" sz="1400" b="1" dirty="0">
                          <a:solidFill>
                            <a:schemeClr val="bg1"/>
                          </a:solidFill>
                          <a:effectLst/>
                        </a:rPr>
                        <a:t>ITEM</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tc>
                  <a:txBody>
                    <a:bodyPr/>
                    <a:lstStyle/>
                    <a:p>
                      <a:pPr marL="0" marR="0" algn="ctr">
                        <a:lnSpc>
                          <a:spcPct val="107000"/>
                        </a:lnSpc>
                        <a:spcBef>
                          <a:spcPts val="0"/>
                        </a:spcBef>
                        <a:spcAft>
                          <a:spcPts val="0"/>
                        </a:spcAft>
                      </a:pPr>
                      <a:r>
                        <a:rPr lang="en-US" sz="1400" b="1" dirty="0">
                          <a:solidFill>
                            <a:schemeClr val="bg1"/>
                          </a:solidFill>
                          <a:effectLst/>
                        </a:rPr>
                        <a:t>AVOID</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tc>
                  <a:txBody>
                    <a:bodyPr/>
                    <a:lstStyle/>
                    <a:p>
                      <a:pPr marL="0" marR="0" algn="ctr">
                        <a:lnSpc>
                          <a:spcPct val="107000"/>
                        </a:lnSpc>
                        <a:spcBef>
                          <a:spcPts val="0"/>
                        </a:spcBef>
                        <a:spcAft>
                          <a:spcPts val="0"/>
                        </a:spcAft>
                      </a:pPr>
                      <a:r>
                        <a:rPr lang="en-US" sz="1400" b="1" dirty="0">
                          <a:solidFill>
                            <a:schemeClr val="bg1"/>
                          </a:solidFill>
                          <a:effectLst/>
                        </a:rPr>
                        <a:t>PERMISSIBLE</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extLst>
                  <a:ext uri="{0D108BD9-81ED-4DB2-BD59-A6C34878D82A}">
                    <a16:rowId xmlns:a16="http://schemas.microsoft.com/office/drawing/2014/main" val="4089097096"/>
                  </a:ext>
                </a:extLst>
              </a:tr>
              <a:tr h="642412">
                <a:tc>
                  <a:txBody>
                    <a:bodyPr/>
                    <a:lstStyle/>
                    <a:p>
                      <a:pPr marL="0" marR="0" algn="ctr">
                        <a:lnSpc>
                          <a:spcPct val="107000"/>
                        </a:lnSpc>
                        <a:spcBef>
                          <a:spcPts val="0"/>
                        </a:spcBef>
                        <a:spcAft>
                          <a:spcPts val="0"/>
                        </a:spcAft>
                      </a:pPr>
                      <a:r>
                        <a:rPr lang="en-US" sz="1400" dirty="0">
                          <a:effectLst/>
                        </a:rPr>
                        <a: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Age, birth certificate, date of high school or college graduation.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Whether candidate meets minimum or maximum age requirement that is a bona fide occupational qualification.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1122604368"/>
                  </a:ext>
                </a:extLst>
              </a:tr>
              <a:tr h="428274">
                <a:tc>
                  <a:txBody>
                    <a:bodyPr/>
                    <a:lstStyle/>
                    <a:p>
                      <a:pPr marL="0" marR="0" algn="ctr">
                        <a:lnSpc>
                          <a:spcPct val="107000"/>
                        </a:lnSpc>
                        <a:spcBef>
                          <a:spcPts val="0"/>
                        </a:spcBef>
                        <a:spcAft>
                          <a:spcPts val="0"/>
                        </a:spcAft>
                      </a:pPr>
                      <a:r>
                        <a:rPr lang="en-US" sz="1400" dirty="0">
                          <a:effectLst/>
                        </a:rPr>
                        <a:t>Alcohol or Drug Use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Whether candidate is an alcoholic or has been addicted to drugs in the past.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Whether candidate currently uses illegal drugs or has used illegal drugs in the past.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4292278213"/>
                  </a:ext>
                </a:extLst>
              </a:tr>
              <a:tr h="428274">
                <a:tc>
                  <a:txBody>
                    <a:bodyPr/>
                    <a:lstStyle/>
                    <a:p>
                      <a:pPr marL="0" marR="0" algn="ctr">
                        <a:lnSpc>
                          <a:spcPct val="107000"/>
                        </a:lnSpc>
                        <a:spcBef>
                          <a:spcPts val="0"/>
                        </a:spcBef>
                        <a:spcAft>
                          <a:spcPts val="0"/>
                        </a:spcAft>
                      </a:pPr>
                      <a:r>
                        <a:rPr lang="en-US" sz="1400" dirty="0">
                          <a:effectLst/>
                        </a:rPr>
                        <a:t>Arrest Record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Inquiries about arrests.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None (may have a disparate impact on certain minority groups).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3595086814"/>
                  </a:ext>
                </a:extLst>
              </a:tr>
              <a:tr h="428274">
                <a:tc>
                  <a:txBody>
                    <a:bodyPr/>
                    <a:lstStyle/>
                    <a:p>
                      <a:pPr marL="0" marR="0" algn="ctr">
                        <a:lnSpc>
                          <a:spcPct val="107000"/>
                        </a:lnSpc>
                        <a:spcBef>
                          <a:spcPts val="0"/>
                        </a:spcBef>
                        <a:spcAft>
                          <a:spcPts val="0"/>
                        </a:spcAft>
                      </a:pPr>
                      <a:r>
                        <a:rPr lang="en-US" sz="1400" dirty="0">
                          <a:effectLst/>
                        </a:rPr>
                        <a:t>Citizenship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Whether candidate is a U.S. citizen.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Whether candidate is legally eligible to work in the 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2520746576"/>
                  </a:ext>
                </a:extLst>
              </a:tr>
              <a:tr h="1070684">
                <a:tc>
                  <a:txBody>
                    <a:bodyPr/>
                    <a:lstStyle/>
                    <a:p>
                      <a:pPr marL="0" marR="0" algn="ctr">
                        <a:lnSpc>
                          <a:spcPct val="107000"/>
                        </a:lnSpc>
                        <a:spcBef>
                          <a:spcPts val="0"/>
                        </a:spcBef>
                        <a:spcAft>
                          <a:spcPts val="0"/>
                        </a:spcAft>
                      </a:pPr>
                      <a:r>
                        <a:rPr lang="en-US" sz="1400" dirty="0">
                          <a:effectLst/>
                        </a:rPr>
                        <a:t>Conviction Record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Inquiries relating to convictions that are not relevant to the job being applied for.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Convictions that reasonably relate to performing the job in question. Consider the nature and number of convictions, facts surrounding each offense, and length of time since the last conviction.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4081533950"/>
                  </a:ext>
                </a:extLst>
              </a:tr>
              <a:tr h="642412">
                <a:tc>
                  <a:txBody>
                    <a:bodyPr/>
                    <a:lstStyle/>
                    <a:p>
                      <a:pPr marL="0" marR="0" algn="ctr">
                        <a:lnSpc>
                          <a:spcPct val="107000"/>
                        </a:lnSpc>
                        <a:spcBef>
                          <a:spcPts val="0"/>
                        </a:spcBef>
                        <a:spcAft>
                          <a:spcPts val="0"/>
                        </a:spcAft>
                      </a:pPr>
                      <a:r>
                        <a:rPr lang="en-US" sz="1400" dirty="0">
                          <a:effectLst/>
                        </a:rPr>
                        <a:t>Disabilities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Questions designed to elicit information about a disability.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tc>
                  <a:txBody>
                    <a:bodyPr/>
                    <a:lstStyle/>
                    <a:p>
                      <a:pPr marL="0" marR="0" algn="ctr">
                        <a:lnSpc>
                          <a:spcPct val="107000"/>
                        </a:lnSpc>
                        <a:spcBef>
                          <a:spcPts val="0"/>
                        </a:spcBef>
                        <a:spcAft>
                          <a:spcPts val="0"/>
                        </a:spcAft>
                      </a:pPr>
                      <a:r>
                        <a:rPr lang="en-US" sz="1400" dirty="0">
                          <a:effectLst/>
                        </a:rPr>
                        <a:t>How candidate would perform the job and whether the candidate could perform the job with or without accommodation.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nchor="ctr">
                    <a:noFill/>
                  </a:tcPr>
                </a:tc>
                <a:extLst>
                  <a:ext uri="{0D108BD9-81ED-4DB2-BD59-A6C34878D82A}">
                    <a16:rowId xmlns:a16="http://schemas.microsoft.com/office/drawing/2014/main" val="2688984665"/>
                  </a:ext>
                </a:extLst>
              </a:tr>
            </a:tbl>
          </a:graphicData>
        </a:graphic>
      </p:graphicFrame>
      <p:sp>
        <p:nvSpPr>
          <p:cNvPr id="3" name="Slide Number Placeholder 2"/>
          <p:cNvSpPr>
            <a:spLocks noGrp="1"/>
          </p:cNvSpPr>
          <p:nvPr>
            <p:ph type="sldNum" sz="quarter" idx="10"/>
          </p:nvPr>
        </p:nvSpPr>
        <p:spPr>
          <a:xfrm>
            <a:off x="8731049" y="4694719"/>
            <a:ext cx="825902" cy="357188"/>
          </a:xfrm>
        </p:spPr>
        <p:txBody>
          <a:bodyPr/>
          <a:lstStyle/>
          <a:p>
            <a:pPr>
              <a:defRPr/>
            </a:pPr>
            <a:fld id="{45488343-B159-074D-B355-B61FD1A20D53}" type="slidenum">
              <a:rPr lang="en-US" sz="2000" smtClean="0"/>
              <a:pPr>
                <a:defRPr/>
              </a:pPr>
              <a:t>14</a:t>
            </a:fld>
            <a:endParaRPr lang="en-US" dirty="0"/>
          </a:p>
        </p:txBody>
      </p:sp>
    </p:spTree>
    <p:extLst>
      <p:ext uri="{BB962C8B-B14F-4D97-AF65-F5344CB8AC3E}">
        <p14:creationId xmlns:p14="http://schemas.microsoft.com/office/powerpoint/2010/main" val="2903671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386219"/>
            <a:ext cx="8229600" cy="606029"/>
          </a:xfrm>
        </p:spPr>
        <p:txBody>
          <a:bodyPr/>
          <a:lstStyle/>
          <a:p>
            <a:pPr algn="ctr"/>
            <a:r>
              <a:rPr lang="en-US" sz="2800" b="1" dirty="0"/>
              <a:t>Basic Interview Guidelines Under Federal Law</a:t>
            </a:r>
          </a:p>
        </p:txBody>
      </p:sp>
      <p:graphicFrame>
        <p:nvGraphicFramePr>
          <p:cNvPr id="5" name="Table 4"/>
          <p:cNvGraphicFramePr>
            <a:graphicFrameLocks noGrp="1"/>
          </p:cNvGraphicFramePr>
          <p:nvPr>
            <p:extLst>
              <p:ext uri="{D42A27DB-BD31-4B8C-83A1-F6EECF244321}">
                <p14:modId xmlns:p14="http://schemas.microsoft.com/office/powerpoint/2010/main" val="2077796148"/>
              </p:ext>
            </p:extLst>
          </p:nvPr>
        </p:nvGraphicFramePr>
        <p:xfrm>
          <a:off x="212036" y="976025"/>
          <a:ext cx="8746434" cy="3970971"/>
        </p:xfrm>
        <a:graphic>
          <a:graphicData uri="http://schemas.openxmlformats.org/drawingml/2006/table">
            <a:tbl>
              <a:tblPr>
                <a:tableStyleId>{5940675A-B579-460E-94D1-54222C63F5DA}</a:tableStyleId>
              </a:tblPr>
              <a:tblGrid>
                <a:gridCol w="1365142">
                  <a:extLst>
                    <a:ext uri="{9D8B030D-6E8A-4147-A177-3AD203B41FA5}">
                      <a16:colId xmlns:a16="http://schemas.microsoft.com/office/drawing/2014/main" val="1443913472"/>
                    </a:ext>
                  </a:extLst>
                </a:gridCol>
                <a:gridCol w="3730331">
                  <a:extLst>
                    <a:ext uri="{9D8B030D-6E8A-4147-A177-3AD203B41FA5}">
                      <a16:colId xmlns:a16="http://schemas.microsoft.com/office/drawing/2014/main" val="998969768"/>
                    </a:ext>
                  </a:extLst>
                </a:gridCol>
                <a:gridCol w="3650961">
                  <a:extLst>
                    <a:ext uri="{9D8B030D-6E8A-4147-A177-3AD203B41FA5}">
                      <a16:colId xmlns:a16="http://schemas.microsoft.com/office/drawing/2014/main" val="358568742"/>
                    </a:ext>
                  </a:extLst>
                </a:gridCol>
              </a:tblGrid>
              <a:tr h="265041">
                <a:tc>
                  <a:txBody>
                    <a:bodyPr/>
                    <a:lstStyle/>
                    <a:p>
                      <a:pPr marL="0" marR="0" algn="ctr">
                        <a:lnSpc>
                          <a:spcPct val="107000"/>
                        </a:lnSpc>
                        <a:spcBef>
                          <a:spcPts val="0"/>
                        </a:spcBef>
                        <a:spcAft>
                          <a:spcPts val="0"/>
                        </a:spcAft>
                      </a:pPr>
                      <a:r>
                        <a:rPr lang="en-US" sz="1400" b="1" dirty="0">
                          <a:solidFill>
                            <a:schemeClr val="bg1"/>
                          </a:solidFill>
                          <a:effectLst/>
                        </a:rPr>
                        <a:t>ITEM</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tc>
                  <a:txBody>
                    <a:bodyPr/>
                    <a:lstStyle/>
                    <a:p>
                      <a:pPr marL="0" marR="0" algn="ctr">
                        <a:lnSpc>
                          <a:spcPct val="107000"/>
                        </a:lnSpc>
                        <a:spcBef>
                          <a:spcPts val="0"/>
                        </a:spcBef>
                        <a:spcAft>
                          <a:spcPts val="0"/>
                        </a:spcAft>
                      </a:pPr>
                      <a:r>
                        <a:rPr lang="en-US" sz="1400" b="1" dirty="0">
                          <a:solidFill>
                            <a:schemeClr val="bg1"/>
                          </a:solidFill>
                          <a:effectLst/>
                        </a:rPr>
                        <a:t>AVOID</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tc>
                  <a:txBody>
                    <a:bodyPr/>
                    <a:lstStyle/>
                    <a:p>
                      <a:pPr marL="0" marR="0" algn="ctr">
                        <a:lnSpc>
                          <a:spcPct val="107000"/>
                        </a:lnSpc>
                        <a:spcBef>
                          <a:spcPts val="0"/>
                        </a:spcBef>
                        <a:spcAft>
                          <a:spcPts val="0"/>
                        </a:spcAft>
                      </a:pPr>
                      <a:r>
                        <a:rPr lang="en-US" sz="1400" b="1" dirty="0">
                          <a:solidFill>
                            <a:schemeClr val="bg1"/>
                          </a:solidFill>
                          <a:effectLst/>
                        </a:rPr>
                        <a:t>PERMISSIBLE</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636" marR="67636" marT="0" marB="0">
                    <a:solidFill>
                      <a:srgbClr val="CE0026"/>
                    </a:solidFill>
                  </a:tcPr>
                </a:tc>
                <a:extLst>
                  <a:ext uri="{0D108BD9-81ED-4DB2-BD59-A6C34878D82A}">
                    <a16:rowId xmlns:a16="http://schemas.microsoft.com/office/drawing/2014/main" val="113328982"/>
                  </a:ext>
                </a:extLst>
              </a:tr>
              <a:tr h="514380">
                <a:tc>
                  <a:txBody>
                    <a:bodyPr/>
                    <a:lstStyle/>
                    <a:p>
                      <a:pPr marL="0" marR="0" algn="ctr">
                        <a:lnSpc>
                          <a:spcPct val="107000"/>
                        </a:lnSpc>
                        <a:spcBef>
                          <a:spcPts val="0"/>
                        </a:spcBef>
                        <a:spcAft>
                          <a:spcPts val="0"/>
                        </a:spcAft>
                      </a:pPr>
                      <a:r>
                        <a:rPr lang="en-US" sz="1200" dirty="0">
                          <a:effectLst/>
                        </a:rPr>
                        <a:t>Height or Weight Requirements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Height or weight requirements not related to job.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Height or weight requirements necessary for the job.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1334926542"/>
                  </a:ext>
                </a:extLst>
              </a:tr>
              <a:tr h="514380">
                <a:tc>
                  <a:txBody>
                    <a:bodyPr/>
                    <a:lstStyle/>
                    <a:p>
                      <a:pPr marL="0" marR="0" algn="ctr">
                        <a:lnSpc>
                          <a:spcPct val="107000"/>
                        </a:lnSpc>
                        <a:spcBef>
                          <a:spcPts val="0"/>
                        </a:spcBef>
                        <a:spcAft>
                          <a:spcPts val="0"/>
                        </a:spcAft>
                      </a:pPr>
                      <a:r>
                        <a:rPr lang="en-US" sz="1200" dirty="0">
                          <a:effectLst/>
                        </a:rPr>
                        <a:t>Marital and Family Status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Questions about marital status, childcare, number of children, or pregnancy.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Questions about whether candidate can meet work schedule. Ask all questions to candidates of both sexes.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2656435648"/>
                  </a:ext>
                </a:extLst>
              </a:tr>
              <a:tr h="362479">
                <a:tc>
                  <a:txBody>
                    <a:bodyPr/>
                    <a:lstStyle/>
                    <a:p>
                      <a:pPr marL="0" marR="0" algn="ctr">
                        <a:lnSpc>
                          <a:spcPct val="107000"/>
                        </a:lnSpc>
                        <a:spcBef>
                          <a:spcPts val="0"/>
                        </a:spcBef>
                        <a:spcAft>
                          <a:spcPts val="0"/>
                        </a:spcAft>
                      </a:pPr>
                      <a:r>
                        <a:rPr lang="en-US" sz="1200" dirty="0">
                          <a:effectLst/>
                        </a:rPr>
                        <a:t>Name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Inquiries about national origin, ancestry, or prior marital status.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Whether candidate has ever worked under a different name.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3622341139"/>
                  </a:ext>
                </a:extLst>
              </a:tr>
              <a:tr h="685840">
                <a:tc>
                  <a:txBody>
                    <a:bodyPr/>
                    <a:lstStyle/>
                    <a:p>
                      <a:pPr marL="0" marR="0" algn="ctr">
                        <a:lnSpc>
                          <a:spcPct val="107000"/>
                        </a:lnSpc>
                        <a:spcBef>
                          <a:spcPts val="0"/>
                        </a:spcBef>
                        <a:spcAft>
                          <a:spcPts val="0"/>
                        </a:spcAft>
                      </a:pPr>
                      <a:r>
                        <a:rPr lang="en-US" sz="1200" dirty="0">
                          <a:effectLst/>
                        </a:rPr>
                        <a:t>National Origin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Lineage, ancestry, descent, native language, birthplace, and national origin of spouse or parents.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Whether candidate is legally eligible to work in the U.S. and can communicate </a:t>
                      </a:r>
                      <a:r>
                        <a:rPr lang="en-US" sz="1200" dirty="0" smtClean="0">
                          <a:effectLst/>
                        </a:rPr>
                        <a:t>to </a:t>
                      </a:r>
                      <a:r>
                        <a:rPr lang="en-US" sz="1200" dirty="0">
                          <a:effectLst/>
                        </a:rPr>
                        <a:t>perform the job’s essential functions.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2714345974"/>
                  </a:ext>
                </a:extLst>
              </a:tr>
              <a:tr h="176549">
                <a:tc>
                  <a:txBody>
                    <a:bodyPr/>
                    <a:lstStyle/>
                    <a:p>
                      <a:pPr marL="0" marR="0" algn="ctr">
                        <a:lnSpc>
                          <a:spcPct val="107000"/>
                        </a:lnSpc>
                        <a:spcBef>
                          <a:spcPts val="0"/>
                        </a:spcBef>
                        <a:spcAft>
                          <a:spcPts val="0"/>
                        </a:spcAft>
                      </a:pPr>
                      <a:r>
                        <a:rPr lang="en-US" sz="1200" dirty="0">
                          <a:effectLst/>
                        </a:rPr>
                        <a:t>Race or Color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Complexion or color of skin.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None.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1102145857"/>
                  </a:ext>
                </a:extLst>
              </a:tr>
              <a:tr h="685840">
                <a:tc>
                  <a:txBody>
                    <a:bodyPr/>
                    <a:lstStyle/>
                    <a:p>
                      <a:pPr marL="0" marR="0" algn="ctr">
                        <a:lnSpc>
                          <a:spcPct val="107000"/>
                        </a:lnSpc>
                        <a:spcBef>
                          <a:spcPts val="0"/>
                        </a:spcBef>
                        <a:spcAft>
                          <a:spcPts val="0"/>
                        </a:spcAft>
                      </a:pPr>
                      <a:r>
                        <a:rPr lang="en-US" sz="1200" dirty="0">
                          <a:effectLst/>
                        </a:rPr>
                        <a:t>Religion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Religious preference or affiliation, except at religiously affiliated institutions when hiring faculty or ministerial positions that further the institution’s religious mission.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Whether candidate can meet the work schedule with reasonable accommodation, if necessary.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3612980642"/>
                  </a:ext>
                </a:extLst>
              </a:tr>
              <a:tr h="548407">
                <a:tc>
                  <a:txBody>
                    <a:bodyPr/>
                    <a:lstStyle/>
                    <a:p>
                      <a:pPr marL="0" marR="0" algn="ctr">
                        <a:lnSpc>
                          <a:spcPct val="107000"/>
                        </a:lnSpc>
                        <a:spcBef>
                          <a:spcPts val="0"/>
                        </a:spcBef>
                        <a:spcAft>
                          <a:spcPts val="0"/>
                        </a:spcAft>
                      </a:pPr>
                      <a:r>
                        <a:rPr lang="en-US" sz="1200" dirty="0">
                          <a:effectLst/>
                        </a:rPr>
                        <a:t>Sex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7000"/>
                        </a:lnSpc>
                        <a:spcBef>
                          <a:spcPts val="0"/>
                        </a:spcBef>
                        <a:spcAft>
                          <a:spcPts val="0"/>
                        </a:spcAft>
                      </a:pPr>
                      <a:r>
                        <a:rPr lang="en-US" sz="1200" dirty="0">
                          <a:effectLst/>
                        </a:rPr>
                        <a:t>Candidate’s sex, where sex is not a bona fide occupational qualification.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tc>
                  <a:txBody>
                    <a:bodyPr/>
                    <a:lstStyle/>
                    <a:p>
                      <a:pPr marL="0" marR="0" algn="ctr">
                        <a:lnSpc>
                          <a:spcPct val="100000"/>
                        </a:lnSpc>
                        <a:spcBef>
                          <a:spcPts val="0"/>
                        </a:spcBef>
                        <a:spcAft>
                          <a:spcPts val="0"/>
                        </a:spcAft>
                      </a:pPr>
                      <a:r>
                        <a:rPr lang="en-US" sz="1200" dirty="0">
                          <a:effectLst/>
                        </a:rPr>
                        <a:t>Candidate’s sex, where it is a bona fide occupational qualification, such as actor, actress, or locker room attendant.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932" marR="52932" marT="0" marB="0" anchor="ctr"/>
                </a:tc>
                <a:extLst>
                  <a:ext uri="{0D108BD9-81ED-4DB2-BD59-A6C34878D82A}">
                    <a16:rowId xmlns:a16="http://schemas.microsoft.com/office/drawing/2014/main" val="1878546789"/>
                  </a:ext>
                </a:extLst>
              </a:tr>
            </a:tbl>
          </a:graphicData>
        </a:graphic>
      </p:graphicFrame>
      <p:sp>
        <p:nvSpPr>
          <p:cNvPr id="3" name="Slide Number Placeholder 2"/>
          <p:cNvSpPr>
            <a:spLocks noGrp="1"/>
          </p:cNvSpPr>
          <p:nvPr>
            <p:ph type="sldNum" sz="quarter" idx="10"/>
          </p:nvPr>
        </p:nvSpPr>
        <p:spPr>
          <a:xfrm>
            <a:off x="8731049" y="4837146"/>
            <a:ext cx="825902" cy="357188"/>
          </a:xfrm>
        </p:spPr>
        <p:txBody>
          <a:bodyPr/>
          <a:lstStyle/>
          <a:p>
            <a:pPr>
              <a:defRPr/>
            </a:pPr>
            <a:fld id="{45488343-B159-074D-B355-B61FD1A20D53}" type="slidenum">
              <a:rPr lang="en-US" sz="1800" smtClean="0"/>
              <a:pPr>
                <a:defRPr/>
              </a:pPr>
              <a:t>15</a:t>
            </a:fld>
            <a:endParaRPr lang="en-US" sz="2000" dirty="0"/>
          </a:p>
        </p:txBody>
      </p:sp>
    </p:spTree>
    <p:extLst>
      <p:ext uri="{BB962C8B-B14F-4D97-AF65-F5344CB8AC3E}">
        <p14:creationId xmlns:p14="http://schemas.microsoft.com/office/powerpoint/2010/main" val="287771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Presenting the Finalists</a:t>
            </a:r>
          </a:p>
        </p:txBody>
      </p:sp>
      <p:sp>
        <p:nvSpPr>
          <p:cNvPr id="3" name="Content Placeholder 2"/>
          <p:cNvSpPr>
            <a:spLocks noGrp="1"/>
          </p:cNvSpPr>
          <p:nvPr>
            <p:ph idx="1"/>
          </p:nvPr>
        </p:nvSpPr>
        <p:spPr/>
        <p:txBody>
          <a:bodyPr/>
          <a:lstStyle/>
          <a:p>
            <a:pPr marL="0" indent="0">
              <a:buNone/>
            </a:pPr>
            <a:r>
              <a:rPr lang="en-US" dirty="0"/>
              <a:t>The search committee should report to the department: </a:t>
            </a:r>
          </a:p>
          <a:p>
            <a:r>
              <a:rPr lang="en-US" dirty="0" smtClean="0"/>
              <a:t>a list </a:t>
            </a:r>
            <a:r>
              <a:rPr lang="en-US" dirty="0"/>
              <a:t>of finalists with their assessment of the candidates</a:t>
            </a:r>
          </a:p>
          <a:p>
            <a:r>
              <a:rPr lang="en-US" dirty="0"/>
              <a:t>a summary of </a:t>
            </a:r>
            <a:r>
              <a:rPr lang="en-US" dirty="0">
                <a:solidFill>
                  <a:schemeClr val="tx1"/>
                </a:solidFill>
              </a:rPr>
              <a:t>all the </a:t>
            </a:r>
            <a:r>
              <a:rPr lang="en-US" dirty="0" smtClean="0">
                <a:solidFill>
                  <a:schemeClr val="tx1"/>
                </a:solidFill>
              </a:rPr>
              <a:t>candidates </a:t>
            </a:r>
            <a:r>
              <a:rPr lang="en-US" dirty="0"/>
              <a:t>interviewed for the position</a:t>
            </a:r>
          </a:p>
          <a:p>
            <a:r>
              <a:rPr lang="en-US" dirty="0"/>
              <a:t>the recruitment strategies used </a:t>
            </a:r>
          </a:p>
          <a:p>
            <a:r>
              <a:rPr lang="en-US" dirty="0"/>
              <a:t>the policies the search committee used to conduct fair and equitable evaluations;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16</a:t>
            </a:fld>
            <a:endParaRPr lang="en-US" dirty="0"/>
          </a:p>
        </p:txBody>
      </p:sp>
    </p:spTree>
    <p:extLst>
      <p:ext uri="{BB962C8B-B14F-4D97-AF65-F5344CB8AC3E}">
        <p14:creationId xmlns:p14="http://schemas.microsoft.com/office/powerpoint/2010/main" val="3011424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HERC Search Committee Toolkit Videos</a:t>
            </a:r>
            <a:endParaRPr lang="en-US" b="1" dirty="0"/>
          </a:p>
        </p:txBody>
      </p:sp>
      <p:sp>
        <p:nvSpPr>
          <p:cNvPr id="3" name="Content Placeholder 2"/>
          <p:cNvSpPr>
            <a:spLocks noGrp="1"/>
          </p:cNvSpPr>
          <p:nvPr>
            <p:ph idx="1"/>
          </p:nvPr>
        </p:nvSpPr>
        <p:spPr/>
        <p:txBody>
          <a:bodyPr/>
          <a:lstStyle/>
          <a:p>
            <a:r>
              <a:rPr lang="en-US" dirty="0" smtClean="0">
                <a:hlinkClick r:id="rId2"/>
              </a:rPr>
              <a:t>HERC Search Committee Toolkit Training Videos</a:t>
            </a:r>
            <a:endParaRPr lang="en-US" dirty="0" smtClean="0"/>
          </a:p>
          <a:p>
            <a:pPr lvl="1"/>
            <a:r>
              <a:rPr lang="en-US" dirty="0" smtClean="0"/>
              <a:t>Before the Search:</a:t>
            </a:r>
          </a:p>
          <a:p>
            <a:pPr lvl="2"/>
            <a:r>
              <a:rPr lang="en-US" dirty="0" smtClean="0"/>
              <a:t>The Committee</a:t>
            </a:r>
          </a:p>
          <a:p>
            <a:pPr lvl="2"/>
            <a:r>
              <a:rPr lang="en-US" dirty="0" smtClean="0"/>
              <a:t>The Recruitment Plan</a:t>
            </a:r>
          </a:p>
          <a:p>
            <a:pPr lvl="1"/>
            <a:r>
              <a:rPr lang="en-US" dirty="0" smtClean="0"/>
              <a:t>During the Search: Reviewing the Applicants</a:t>
            </a:r>
          </a:p>
          <a:p>
            <a:pPr lvl="1"/>
            <a:r>
              <a:rPr lang="en-US" dirty="0" smtClean="0"/>
              <a:t>Selection: Campus Visits and In-Person Interviewing</a:t>
            </a:r>
          </a:p>
          <a:p>
            <a:pPr lvl="1"/>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17</a:t>
            </a:fld>
            <a:endParaRPr lang="en-US" dirty="0"/>
          </a:p>
        </p:txBody>
      </p:sp>
    </p:spTree>
    <p:extLst>
      <p:ext uri="{BB962C8B-B14F-4D97-AF65-F5344CB8AC3E}">
        <p14:creationId xmlns:p14="http://schemas.microsoft.com/office/powerpoint/2010/main" val="203887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0" y="694216"/>
            <a:ext cx="9427779" cy="364712"/>
          </a:xfrm>
        </p:spPr>
        <p:txBody>
          <a:bodyPr>
            <a:noAutofit/>
          </a:bodyPr>
          <a:lstStyle/>
          <a:p>
            <a:pPr algn="ctr"/>
            <a:r>
              <a:rPr lang="en-US" sz="3038" b="1" dirty="0"/>
              <a:t>Why is Diversity and Inclusion Important?</a:t>
            </a:r>
          </a:p>
        </p:txBody>
      </p:sp>
      <p:sp>
        <p:nvSpPr>
          <p:cNvPr id="3" name="Content Placeholder 2"/>
          <p:cNvSpPr>
            <a:spLocks noGrp="1"/>
          </p:cNvSpPr>
          <p:nvPr>
            <p:ph idx="1"/>
          </p:nvPr>
        </p:nvSpPr>
        <p:spPr>
          <a:xfrm>
            <a:off x="343095" y="1511702"/>
            <a:ext cx="8401050" cy="3214604"/>
          </a:xfrm>
        </p:spPr>
        <p:txBody>
          <a:bodyPr>
            <a:noAutofit/>
          </a:bodyPr>
          <a:lstStyle/>
          <a:p>
            <a:r>
              <a:rPr lang="en-US" sz="2400" dirty="0"/>
              <a:t>Diverse teams outperform more homogeneous ones</a:t>
            </a:r>
          </a:p>
          <a:p>
            <a:pPr lvl="1"/>
            <a:r>
              <a:rPr lang="en-US" sz="2000" dirty="0"/>
              <a:t>More homogeneous groups are </a:t>
            </a:r>
            <a:r>
              <a:rPr lang="en-US" sz="2000" b="1" dirty="0"/>
              <a:t>not</a:t>
            </a:r>
            <a:r>
              <a:rPr lang="en-US" sz="2000" dirty="0"/>
              <a:t> more successful</a:t>
            </a:r>
          </a:p>
          <a:p>
            <a:pPr lvl="1"/>
            <a:r>
              <a:rPr lang="en-US" sz="2000" dirty="0"/>
              <a:t>Business/marketing- more customers, more profits </a:t>
            </a:r>
          </a:p>
          <a:p>
            <a:r>
              <a:rPr lang="en-US" sz="2400" dirty="0" smtClean="0"/>
              <a:t>Brings </a:t>
            </a:r>
            <a:r>
              <a:rPr lang="en-US" sz="2400" dirty="0"/>
              <a:t>in different perspectives and viewpoints- more creativity, innovation, and new solutions</a:t>
            </a:r>
          </a:p>
          <a:p>
            <a:pPr marL="514350" lvl="2" indent="0">
              <a:buNone/>
            </a:pPr>
            <a:endParaRPr lang="en-US" sz="2250"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18</a:t>
            </a:fld>
            <a:endParaRPr lang="en-US" dirty="0"/>
          </a:p>
        </p:txBody>
      </p:sp>
      <p:sp>
        <p:nvSpPr>
          <p:cNvPr id="5" name="TextBox 4"/>
          <p:cNvSpPr txBox="1"/>
          <p:nvPr/>
        </p:nvSpPr>
        <p:spPr>
          <a:xfrm>
            <a:off x="558459" y="4148553"/>
            <a:ext cx="7775469" cy="1015663"/>
          </a:xfrm>
          <a:prstGeom prst="rect">
            <a:avLst/>
          </a:prstGeom>
          <a:noFill/>
        </p:spPr>
        <p:txBody>
          <a:bodyPr wrap="square" rtlCol="0">
            <a:spAutoFit/>
          </a:bodyPr>
          <a:lstStyle/>
          <a:p>
            <a:r>
              <a:rPr lang="en-US" sz="1800" dirty="0"/>
              <a:t>Herring, C. (2009). Does Diversity Pay?: Race, Gender, and the Business Case for  Diversity. </a:t>
            </a:r>
            <a:r>
              <a:rPr lang="en-US" sz="1800" i="1" dirty="0"/>
              <a:t>American Sociological Review</a:t>
            </a:r>
            <a:r>
              <a:rPr lang="en-US" sz="1800" dirty="0"/>
              <a:t>, </a:t>
            </a:r>
            <a:r>
              <a:rPr lang="en-US" sz="1800" i="1" dirty="0"/>
              <a:t>74</a:t>
            </a:r>
            <a:r>
              <a:rPr lang="en-US" sz="1800" dirty="0"/>
              <a:t>(2), 208–224</a:t>
            </a:r>
          </a:p>
          <a:p>
            <a:endParaRPr lang="en-US" dirty="0"/>
          </a:p>
        </p:txBody>
      </p:sp>
    </p:spTree>
    <p:extLst>
      <p:ext uri="{BB962C8B-B14F-4D97-AF65-F5344CB8AC3E}">
        <p14:creationId xmlns:p14="http://schemas.microsoft.com/office/powerpoint/2010/main" val="3890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Conscious and Unconscious Bias</a:t>
            </a:r>
          </a:p>
        </p:txBody>
      </p:sp>
      <p:sp>
        <p:nvSpPr>
          <p:cNvPr id="3" name="Content Placeholder 2"/>
          <p:cNvSpPr>
            <a:spLocks noGrp="1"/>
          </p:cNvSpPr>
          <p:nvPr>
            <p:ph idx="1"/>
          </p:nvPr>
        </p:nvSpPr>
        <p:spPr>
          <a:xfrm>
            <a:off x="457199" y="1393650"/>
            <a:ext cx="8686801" cy="3184851"/>
          </a:xfrm>
        </p:spPr>
        <p:txBody>
          <a:bodyPr/>
          <a:lstStyle/>
          <a:p>
            <a:r>
              <a:rPr lang="en-US" dirty="0"/>
              <a:t>Everyone is susceptible to common social assumptions and biases that are often unconscious but can influence the evaluation and selection of applicants. </a:t>
            </a:r>
          </a:p>
          <a:p>
            <a:endParaRPr lang="en-US" dirty="0"/>
          </a:p>
          <a:p>
            <a:endParaRPr lang="en-US" dirty="0"/>
          </a:p>
          <a:p>
            <a:pPr marL="0" indent="0">
              <a:buNone/>
              <a:defRPr/>
            </a:pPr>
            <a:r>
              <a:rPr lang="en-US" sz="2400" dirty="0">
                <a:solidFill>
                  <a:schemeClr val="tx1"/>
                </a:solidFill>
                <a:cs typeface="Times New Roman"/>
              </a:rPr>
              <a:t>"We do not see the world as it is. We see the world as we are”						— Talmud </a:t>
            </a:r>
            <a:endParaRPr lang="en-US" sz="2400" i="1" dirty="0">
              <a:solidFill>
                <a:schemeClr val="tx1"/>
              </a:solidFill>
              <a:cs typeface="Times New Roman"/>
            </a:endParaRPr>
          </a:p>
          <a:p>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19</a:t>
            </a:fld>
            <a:endParaRPr lang="en-US" dirty="0"/>
          </a:p>
        </p:txBody>
      </p:sp>
    </p:spTree>
    <p:extLst>
      <p:ext uri="{BB962C8B-B14F-4D97-AF65-F5344CB8AC3E}">
        <p14:creationId xmlns:p14="http://schemas.microsoft.com/office/powerpoint/2010/main" val="1940897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3DB1D-8AA6-704C-9F38-1A3A1A72BE21}"/>
              </a:ext>
            </a:extLst>
          </p:cNvPr>
          <p:cNvSpPr>
            <a:spLocks noGrp="1"/>
          </p:cNvSpPr>
          <p:nvPr>
            <p:ph type="title"/>
          </p:nvPr>
        </p:nvSpPr>
        <p:spPr/>
        <p:txBody>
          <a:bodyPr/>
          <a:lstStyle/>
          <a:p>
            <a:pPr algn="ctr"/>
            <a:r>
              <a:rPr lang="en-US" b="1" dirty="0"/>
              <a:t>Roadmap</a:t>
            </a:r>
          </a:p>
        </p:txBody>
      </p:sp>
      <p:sp>
        <p:nvSpPr>
          <p:cNvPr id="3" name="Content Placeholder 2">
            <a:extLst>
              <a:ext uri="{FF2B5EF4-FFF2-40B4-BE49-F238E27FC236}">
                <a16:creationId xmlns:a16="http://schemas.microsoft.com/office/drawing/2014/main" id="{FE83DAA0-4795-AB40-8601-A40B46B834D8}"/>
              </a:ext>
            </a:extLst>
          </p:cNvPr>
          <p:cNvSpPr>
            <a:spLocks noGrp="1"/>
          </p:cNvSpPr>
          <p:nvPr>
            <p:ph idx="1"/>
          </p:nvPr>
        </p:nvSpPr>
        <p:spPr/>
        <p:txBody>
          <a:bodyPr numCol="2"/>
          <a:lstStyle/>
          <a:p>
            <a:pPr lvl="0"/>
            <a:r>
              <a:rPr lang="en-US" sz="2000" dirty="0"/>
              <a:t>Introduction/Engagement Activity</a:t>
            </a:r>
          </a:p>
          <a:p>
            <a:pPr lvl="0"/>
            <a:r>
              <a:rPr lang="en-US" sz="2000" dirty="0"/>
              <a:t>Search Committee Charge</a:t>
            </a:r>
          </a:p>
          <a:p>
            <a:pPr lvl="0"/>
            <a:r>
              <a:rPr lang="en-US" sz="2000" dirty="0"/>
              <a:t>General Expectations</a:t>
            </a:r>
            <a:endParaRPr lang="en-US" sz="1600" dirty="0"/>
          </a:p>
          <a:p>
            <a:pPr lvl="0"/>
            <a:r>
              <a:rPr lang="en-US" sz="2000" dirty="0"/>
              <a:t>Policies and Procedures</a:t>
            </a:r>
          </a:p>
          <a:p>
            <a:pPr lvl="0"/>
            <a:r>
              <a:rPr lang="en-US" sz="2000" dirty="0"/>
              <a:t>Advertising and Recruitment</a:t>
            </a:r>
          </a:p>
          <a:p>
            <a:pPr lvl="0"/>
            <a:endParaRPr lang="en-US" sz="2000" dirty="0"/>
          </a:p>
          <a:p>
            <a:pPr lvl="0"/>
            <a:endParaRPr lang="en-US" sz="2000" dirty="0"/>
          </a:p>
          <a:p>
            <a:pPr lvl="0"/>
            <a:r>
              <a:rPr lang="en-US" sz="2000" dirty="0"/>
              <a:t>Review of Applications</a:t>
            </a:r>
          </a:p>
          <a:p>
            <a:pPr lvl="0"/>
            <a:r>
              <a:rPr lang="en-US" sz="2000" dirty="0"/>
              <a:t>Interviews and Campus Visits</a:t>
            </a:r>
          </a:p>
          <a:p>
            <a:pPr lvl="0"/>
            <a:r>
              <a:rPr lang="en-US" sz="2000" dirty="0"/>
              <a:t>Presenting the Finalists</a:t>
            </a:r>
          </a:p>
          <a:p>
            <a:r>
              <a:rPr lang="en-US" sz="2000" dirty="0"/>
              <a:t>Conscious and Unconscious Bias</a:t>
            </a:r>
          </a:p>
          <a:p>
            <a:r>
              <a:rPr lang="en-US" sz="2000" dirty="0"/>
              <a:t>Resources</a:t>
            </a:r>
          </a:p>
        </p:txBody>
      </p:sp>
      <p:sp>
        <p:nvSpPr>
          <p:cNvPr id="4" name="Slide Number Placeholder 3"/>
          <p:cNvSpPr>
            <a:spLocks noGrp="1"/>
          </p:cNvSpPr>
          <p:nvPr>
            <p:ph type="sldNum" sz="quarter" idx="10"/>
          </p:nvPr>
        </p:nvSpPr>
        <p:spPr>
          <a:xfrm>
            <a:off x="8363589" y="4720741"/>
            <a:ext cx="2133600" cy="357188"/>
          </a:xfrm>
        </p:spPr>
        <p:txBody>
          <a:bodyPr/>
          <a:lstStyle/>
          <a:p>
            <a:pPr>
              <a:defRPr/>
            </a:pPr>
            <a:fld id="{45488343-B159-074D-B355-B61FD1A20D53}" type="slidenum">
              <a:rPr lang="en-US" smtClean="0"/>
              <a:pPr>
                <a:defRPr/>
              </a:pPr>
              <a:t>2</a:t>
            </a:fld>
            <a:endParaRPr lang="en-US" dirty="0"/>
          </a:p>
        </p:txBody>
      </p:sp>
    </p:spTree>
    <p:extLst>
      <p:ext uri="{BB962C8B-B14F-4D97-AF65-F5344CB8AC3E}">
        <p14:creationId xmlns:p14="http://schemas.microsoft.com/office/powerpoint/2010/main" val="817398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8B2D-DCA0-2940-A682-F8718DCBAD7C}"/>
              </a:ext>
            </a:extLst>
          </p:cNvPr>
          <p:cNvSpPr>
            <a:spLocks noGrp="1"/>
          </p:cNvSpPr>
          <p:nvPr>
            <p:ph type="title"/>
          </p:nvPr>
        </p:nvSpPr>
        <p:spPr>
          <a:xfrm>
            <a:off x="299258" y="476793"/>
            <a:ext cx="8379229" cy="994172"/>
          </a:xfrm>
        </p:spPr>
        <p:txBody>
          <a:bodyPr>
            <a:normAutofit/>
          </a:bodyPr>
          <a:lstStyle/>
          <a:p>
            <a:r>
              <a:rPr lang="en-US" sz="2700" b="1" dirty="0"/>
              <a:t>Bias Reducing Framework for Search Committees</a:t>
            </a:r>
          </a:p>
        </p:txBody>
      </p:sp>
      <p:sp>
        <p:nvSpPr>
          <p:cNvPr id="3" name="Content Placeholder 2">
            <a:extLst>
              <a:ext uri="{FF2B5EF4-FFF2-40B4-BE49-F238E27FC236}">
                <a16:creationId xmlns:a16="http://schemas.microsoft.com/office/drawing/2014/main" id="{6B350FEB-0772-1D41-8619-3A441A97F1B4}"/>
              </a:ext>
            </a:extLst>
          </p:cNvPr>
          <p:cNvSpPr>
            <a:spLocks noGrp="1"/>
          </p:cNvSpPr>
          <p:nvPr>
            <p:ph idx="1"/>
          </p:nvPr>
        </p:nvSpPr>
        <p:spPr>
          <a:xfrm>
            <a:off x="342900" y="1661461"/>
            <a:ext cx="8701347" cy="3482039"/>
          </a:xfrm>
        </p:spPr>
        <p:txBody>
          <a:bodyPr>
            <a:normAutofit/>
          </a:bodyPr>
          <a:lstStyle/>
          <a:p>
            <a:pPr marL="0" indent="0">
              <a:buNone/>
            </a:pPr>
            <a:r>
              <a:rPr lang="en-US" sz="2100" dirty="0">
                <a:solidFill>
                  <a:schemeClr val="tx1"/>
                </a:solidFill>
                <a:cs typeface="Century Gothic"/>
              </a:rPr>
              <a:t>Equitable policies consistently applied</a:t>
            </a:r>
          </a:p>
          <a:p>
            <a:pPr marL="385763" indent="-385763">
              <a:buFont typeface="+mj-lt"/>
              <a:buAutoNum type="arabicPeriod"/>
            </a:pPr>
            <a:r>
              <a:rPr lang="en-US" sz="1800" dirty="0">
                <a:solidFill>
                  <a:schemeClr val="tx1"/>
                </a:solidFill>
                <a:cs typeface="Century Gothic"/>
              </a:rPr>
              <a:t>Commitment to acknowledging and reducing the influence of bias</a:t>
            </a:r>
          </a:p>
          <a:p>
            <a:pPr marL="385763" indent="-385763">
              <a:buFont typeface="+mj-lt"/>
              <a:buAutoNum type="arabicPeriod"/>
            </a:pPr>
            <a:r>
              <a:rPr lang="en-US" sz="1800" dirty="0">
                <a:solidFill>
                  <a:schemeClr val="tx1"/>
                </a:solidFill>
              </a:rPr>
              <a:t>Establish plan for active recruitment and outreach to underrepresented groups</a:t>
            </a:r>
            <a:endParaRPr lang="en-US" sz="1800" dirty="0"/>
          </a:p>
          <a:p>
            <a:pPr marL="385763" indent="-385763">
              <a:buFont typeface="+mj-lt"/>
              <a:buAutoNum type="arabicPeriod"/>
            </a:pPr>
            <a:r>
              <a:rPr lang="en-US" sz="1800" dirty="0">
                <a:solidFill>
                  <a:schemeClr val="tx1"/>
                </a:solidFill>
                <a:cs typeface="Century Gothic"/>
              </a:rPr>
              <a:t>Discuss and agree upon objective and uniform process prior to recruitment</a:t>
            </a:r>
          </a:p>
          <a:p>
            <a:pPr marL="385763" indent="-385763">
              <a:buFont typeface="+mj-lt"/>
              <a:buAutoNum type="arabicPeriod"/>
            </a:pPr>
            <a:r>
              <a:rPr lang="en-US" sz="1800" dirty="0">
                <a:solidFill>
                  <a:schemeClr val="tx1"/>
                </a:solidFill>
                <a:cs typeface="Century Gothic"/>
              </a:rPr>
              <a:t>Discuss and agree upon clear criteria for evaluation, selection, interviews and voting</a:t>
            </a:r>
          </a:p>
          <a:p>
            <a:pPr marL="385763" indent="-385763">
              <a:buFont typeface="+mj-lt"/>
              <a:buAutoNum type="arabicPeriod"/>
            </a:pPr>
            <a:r>
              <a:rPr lang="en-US" sz="1800" dirty="0"/>
              <a:t>Avoid ranking or labeling candidates until after the interviews. </a:t>
            </a:r>
          </a:p>
          <a:p>
            <a:pPr marL="385763" indent="-385763">
              <a:buFont typeface="+mj-lt"/>
              <a:buAutoNum type="arabicPeriod"/>
            </a:pPr>
            <a:r>
              <a:rPr lang="en-US" sz="1800" dirty="0"/>
              <a:t>Read the recommendation letters with an eye toward potential “letter-writer bias” that predominantly affects candidates from underrepresented populations</a:t>
            </a:r>
            <a:endParaRPr lang="en-US" sz="1800" u="sng" dirty="0">
              <a:solidFill>
                <a:schemeClr val="tx1"/>
              </a:solidFill>
              <a:cs typeface="Century Gothic"/>
            </a:endParaRP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20</a:t>
            </a:fld>
            <a:endParaRPr lang="en-US" dirty="0"/>
          </a:p>
        </p:txBody>
      </p:sp>
    </p:spTree>
    <p:extLst>
      <p:ext uri="{BB962C8B-B14F-4D97-AF65-F5344CB8AC3E}">
        <p14:creationId xmlns:p14="http://schemas.microsoft.com/office/powerpoint/2010/main" val="2365253547"/>
      </p:ext>
    </p:extLst>
  </p:cSld>
  <p:clrMapOvr>
    <a:masterClrMapping/>
  </p:clrMapOvr>
  <mc:AlternateContent xmlns:mc="http://schemas.openxmlformats.org/markup-compatibility/2006" xmlns:p14="http://schemas.microsoft.com/office/powerpoint/2010/main">
    <mc:Choice Requires="p14">
      <p:transition spd="slow" p14:dur="225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514624" y="559958"/>
            <a:ext cx="7833122" cy="576614"/>
          </a:xfrm>
        </p:spPr>
        <p:txBody>
          <a:bodyPr>
            <a:normAutofit/>
          </a:bodyPr>
          <a:lstStyle/>
          <a:p>
            <a:pPr algn="ctr">
              <a:lnSpc>
                <a:spcPct val="80000"/>
              </a:lnSpc>
            </a:pPr>
            <a:r>
              <a:rPr lang="en-US" sz="2700" b="1" dirty="0">
                <a:ea typeface="MS PGothic" charset="0"/>
              </a:rPr>
              <a:t>Common Unconscious Biases in </a:t>
            </a:r>
            <a:r>
              <a:rPr lang="en-US" sz="2700" b="1" dirty="0" smtClean="0">
                <a:ea typeface="MS PGothic" charset="0"/>
              </a:rPr>
              <a:t>Hiring</a:t>
            </a:r>
            <a:endParaRPr lang="en-US" sz="2700" b="1" dirty="0">
              <a:ea typeface="MS PGothic" charset="0"/>
            </a:endParaRPr>
          </a:p>
        </p:txBody>
      </p:sp>
      <p:sp>
        <p:nvSpPr>
          <p:cNvPr id="64515" name="Rectangle 3"/>
          <p:cNvSpPr>
            <a:spLocks noGrp="1" noChangeArrowheads="1"/>
          </p:cNvSpPr>
          <p:nvPr>
            <p:ph idx="1"/>
          </p:nvPr>
        </p:nvSpPr>
        <p:spPr>
          <a:xfrm>
            <a:off x="751221" y="1325165"/>
            <a:ext cx="8193273" cy="3263504"/>
          </a:xfrm>
        </p:spPr>
        <p:txBody>
          <a:bodyPr>
            <a:normAutofit/>
          </a:bodyPr>
          <a:lstStyle/>
          <a:p>
            <a:r>
              <a:rPr lang="en-US" sz="2100" dirty="0">
                <a:solidFill>
                  <a:schemeClr val="tx1"/>
                </a:solidFill>
                <a:latin typeface="Arial Regular"/>
                <a:ea typeface="MS PGothic" charset="0"/>
              </a:rPr>
              <a:t>Familiarity Bias</a:t>
            </a:r>
          </a:p>
          <a:p>
            <a:pPr marL="510779" lvl="2" indent="0">
              <a:buNone/>
            </a:pPr>
            <a:r>
              <a:rPr lang="en-US" sz="1650" dirty="0">
                <a:solidFill>
                  <a:schemeClr val="tx1"/>
                </a:solidFill>
                <a:latin typeface="Arial Regular"/>
                <a:ea typeface="MS PGothic" charset="0"/>
              </a:rPr>
              <a:t>Going with what you know rather than a logical system</a:t>
            </a:r>
          </a:p>
          <a:p>
            <a:r>
              <a:rPr lang="en-US" sz="2100" dirty="0">
                <a:solidFill>
                  <a:schemeClr val="tx1"/>
                </a:solidFill>
                <a:latin typeface="Arial Regular"/>
                <a:ea typeface="MS PGothic" charset="0"/>
              </a:rPr>
              <a:t>Affinity Bias</a:t>
            </a:r>
          </a:p>
          <a:p>
            <a:pPr marL="510779" lvl="2" indent="0">
              <a:buNone/>
            </a:pPr>
            <a:r>
              <a:rPr lang="en-US" sz="1650" dirty="0">
                <a:solidFill>
                  <a:schemeClr val="tx1"/>
                </a:solidFill>
                <a:latin typeface="Arial Regular"/>
                <a:ea typeface="MS PGothic" charset="0"/>
              </a:rPr>
              <a:t>Preference for “people like us”, “in group”, “cloning”</a:t>
            </a:r>
          </a:p>
          <a:p>
            <a:r>
              <a:rPr lang="en-US" sz="2100" dirty="0">
                <a:solidFill>
                  <a:schemeClr val="tx1"/>
                </a:solidFill>
                <a:latin typeface="Arial Regular"/>
                <a:ea typeface="MS PGothic" charset="0"/>
              </a:rPr>
              <a:t>Halo Effect</a:t>
            </a:r>
          </a:p>
          <a:p>
            <a:pPr marL="510779" lvl="2" indent="0">
              <a:buNone/>
            </a:pPr>
            <a:r>
              <a:rPr lang="en-US" sz="1650" dirty="0">
                <a:solidFill>
                  <a:schemeClr val="tx1"/>
                </a:solidFill>
                <a:latin typeface="Arial Regular"/>
                <a:ea typeface="MS PGothic" charset="0"/>
              </a:rPr>
              <a:t>Positive (or subtle negative) bias based on one quality, presumption of competence (pedigree)</a:t>
            </a:r>
          </a:p>
          <a:p>
            <a:r>
              <a:rPr lang="en-US" sz="2100" dirty="0">
                <a:solidFill>
                  <a:schemeClr val="tx1"/>
                </a:solidFill>
                <a:latin typeface="Arial Regular"/>
                <a:ea typeface="MS PGothic" charset="0"/>
              </a:rPr>
              <a:t>Confirmation Bias</a:t>
            </a:r>
          </a:p>
          <a:p>
            <a:pPr marL="510779" lvl="2" indent="0">
              <a:buNone/>
            </a:pPr>
            <a:r>
              <a:rPr lang="en-US" sz="1650" dirty="0">
                <a:solidFill>
                  <a:schemeClr val="tx1"/>
                </a:solidFill>
                <a:latin typeface="Arial Regular"/>
                <a:ea typeface="MS PGothic" charset="0"/>
              </a:rPr>
              <a:t>Reinforces negative/positive beliefs (bubble)</a:t>
            </a:r>
          </a:p>
          <a:p>
            <a:pPr lvl="1"/>
            <a:endParaRPr lang="en-US" i="1" dirty="0">
              <a:latin typeface="Arial Regular"/>
              <a:ea typeface="MS PGothic" charset="0"/>
            </a:endParaRPr>
          </a:p>
        </p:txBody>
      </p:sp>
      <p:sp>
        <p:nvSpPr>
          <p:cNvPr id="2" name="Slide Number Placeholder 1"/>
          <p:cNvSpPr>
            <a:spLocks noGrp="1"/>
          </p:cNvSpPr>
          <p:nvPr>
            <p:ph type="sldNum" sz="quarter" idx="10"/>
          </p:nvPr>
        </p:nvSpPr>
        <p:spPr/>
        <p:txBody>
          <a:bodyPr/>
          <a:lstStyle/>
          <a:p>
            <a:pPr>
              <a:defRPr/>
            </a:pPr>
            <a:fld id="{45488343-B159-074D-B355-B61FD1A20D53}" type="slidenum">
              <a:rPr lang="en-US" smtClean="0"/>
              <a:pPr>
                <a:defRPr/>
              </a:pPr>
              <a:t>21</a:t>
            </a:fld>
            <a:endParaRPr lang="en-US" dirty="0"/>
          </a:p>
        </p:txBody>
      </p:sp>
    </p:spTree>
    <p:extLst>
      <p:ext uri="{BB962C8B-B14F-4D97-AF65-F5344CB8AC3E}">
        <p14:creationId xmlns:p14="http://schemas.microsoft.com/office/powerpoint/2010/main" val="570967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a:prstGeom prst="rect">
            <a:avLst/>
          </a:prstGeom>
        </p:spPr>
        <p:txBody>
          <a:bodyPr>
            <a:normAutofit/>
          </a:bodyPr>
          <a:lstStyle>
            <a:lvl1pPr algn="ctr" rtl="0" eaLnBrk="0" fontAlgn="base" hangingPunct="0">
              <a:spcBef>
                <a:spcPct val="0"/>
              </a:spcBef>
              <a:spcAft>
                <a:spcPct val="0"/>
              </a:spcAft>
              <a:defRPr sz="2400" kern="1200">
                <a:solidFill>
                  <a:srgbClr val="002060"/>
                </a:solidFill>
                <a:latin typeface="+mj-lt"/>
                <a:ea typeface="ＭＳ Ｐゴシック" charset="0"/>
                <a:cs typeface="Verdana" pitchFamily="34" charset="0"/>
              </a:defRPr>
            </a:lvl1pPr>
            <a:lvl2pPr algn="ctr" rtl="0" eaLnBrk="0" fontAlgn="base" hangingPunct="0">
              <a:spcBef>
                <a:spcPct val="0"/>
              </a:spcBef>
              <a:spcAft>
                <a:spcPct val="0"/>
              </a:spcAft>
              <a:defRPr sz="2400">
                <a:solidFill>
                  <a:srgbClr val="002060"/>
                </a:solidFill>
                <a:latin typeface="Arial" charset="0"/>
                <a:ea typeface="ＭＳ Ｐゴシック" charset="0"/>
                <a:cs typeface="Verdana" charset="0"/>
              </a:defRPr>
            </a:lvl2pPr>
            <a:lvl3pPr algn="ctr" rtl="0" eaLnBrk="0" fontAlgn="base" hangingPunct="0">
              <a:spcBef>
                <a:spcPct val="0"/>
              </a:spcBef>
              <a:spcAft>
                <a:spcPct val="0"/>
              </a:spcAft>
              <a:defRPr sz="2400">
                <a:solidFill>
                  <a:srgbClr val="002060"/>
                </a:solidFill>
                <a:latin typeface="Arial" charset="0"/>
                <a:ea typeface="ＭＳ Ｐゴシック" charset="0"/>
                <a:cs typeface="Verdana" charset="0"/>
              </a:defRPr>
            </a:lvl3pPr>
            <a:lvl4pPr algn="ctr" rtl="0" eaLnBrk="0" fontAlgn="base" hangingPunct="0">
              <a:spcBef>
                <a:spcPct val="0"/>
              </a:spcBef>
              <a:spcAft>
                <a:spcPct val="0"/>
              </a:spcAft>
              <a:defRPr sz="2400">
                <a:solidFill>
                  <a:srgbClr val="002060"/>
                </a:solidFill>
                <a:latin typeface="Arial" charset="0"/>
                <a:ea typeface="ＭＳ Ｐゴシック" charset="0"/>
                <a:cs typeface="Verdana" charset="0"/>
              </a:defRPr>
            </a:lvl4pPr>
            <a:lvl5pPr algn="ctr" rtl="0" eaLnBrk="0" fontAlgn="base" hangingPunct="0">
              <a:spcBef>
                <a:spcPct val="0"/>
              </a:spcBef>
              <a:spcAft>
                <a:spcPct val="0"/>
              </a:spcAft>
              <a:defRPr sz="2400">
                <a:solidFill>
                  <a:srgbClr val="002060"/>
                </a:solidFill>
                <a:latin typeface="Arial" charset="0"/>
                <a:ea typeface="ＭＳ Ｐゴシック" charset="0"/>
                <a:cs typeface="Verdana" charset="0"/>
              </a:defRPr>
            </a:lvl5pPr>
            <a:lvl6pPr marL="457200" algn="ctr" rtl="0" fontAlgn="base">
              <a:spcBef>
                <a:spcPct val="0"/>
              </a:spcBef>
              <a:spcAft>
                <a:spcPct val="0"/>
              </a:spcAft>
              <a:defRPr sz="2400">
                <a:solidFill>
                  <a:srgbClr val="002060"/>
                </a:solidFill>
                <a:latin typeface="Arial" charset="0"/>
                <a:ea typeface="ＭＳ Ｐゴシック" charset="0"/>
                <a:cs typeface="Verdana" charset="0"/>
              </a:defRPr>
            </a:lvl6pPr>
            <a:lvl7pPr marL="914400" algn="ctr" rtl="0" fontAlgn="base">
              <a:spcBef>
                <a:spcPct val="0"/>
              </a:spcBef>
              <a:spcAft>
                <a:spcPct val="0"/>
              </a:spcAft>
              <a:defRPr sz="2400">
                <a:solidFill>
                  <a:srgbClr val="002060"/>
                </a:solidFill>
                <a:latin typeface="Arial" charset="0"/>
                <a:ea typeface="ＭＳ Ｐゴシック" charset="0"/>
                <a:cs typeface="Verdana" charset="0"/>
              </a:defRPr>
            </a:lvl7pPr>
            <a:lvl8pPr marL="1371600" algn="ctr" rtl="0" fontAlgn="base">
              <a:spcBef>
                <a:spcPct val="0"/>
              </a:spcBef>
              <a:spcAft>
                <a:spcPct val="0"/>
              </a:spcAft>
              <a:defRPr sz="2400">
                <a:solidFill>
                  <a:srgbClr val="002060"/>
                </a:solidFill>
                <a:latin typeface="Arial" charset="0"/>
                <a:ea typeface="ＭＳ Ｐゴシック" charset="0"/>
                <a:cs typeface="Verdana" charset="0"/>
              </a:defRPr>
            </a:lvl8pPr>
            <a:lvl9pPr marL="1828800" algn="ctr" rtl="0" fontAlgn="base">
              <a:spcBef>
                <a:spcPct val="0"/>
              </a:spcBef>
              <a:spcAft>
                <a:spcPct val="0"/>
              </a:spcAft>
              <a:defRPr sz="2400">
                <a:solidFill>
                  <a:srgbClr val="002060"/>
                </a:solidFill>
                <a:latin typeface="Arial" charset="0"/>
                <a:ea typeface="ＭＳ Ｐゴシック" charset="0"/>
                <a:cs typeface="Verdana" charset="0"/>
              </a:defRPr>
            </a:lvl9pPr>
          </a:lstStyle>
          <a:p>
            <a:pPr eaLnBrk="1" hangingPunct="1">
              <a:defRPr/>
            </a:pPr>
            <a:r>
              <a:rPr lang="en-US" b="1" dirty="0">
                <a:solidFill>
                  <a:schemeClr val="tx1"/>
                </a:solidFill>
                <a:cs typeface="Times New Roman" charset="0"/>
              </a:rPr>
              <a:t>Biases that Influence Advancement</a:t>
            </a:r>
          </a:p>
        </p:txBody>
      </p:sp>
      <p:sp>
        <p:nvSpPr>
          <p:cNvPr id="6" name="Rectangle 3"/>
          <p:cNvSpPr txBox="1">
            <a:spLocks noChangeArrowheads="1"/>
          </p:cNvSpPr>
          <p:nvPr/>
        </p:nvSpPr>
        <p:spPr>
          <a:xfrm>
            <a:off x="1731189" y="1222708"/>
            <a:ext cx="2315557" cy="2950038"/>
          </a:xfrm>
          <a:prstGeom prst="rect">
            <a:avLst/>
          </a:prstGeom>
          <a:noFill/>
          <a:ln>
            <a:solidFill>
              <a:srgbClr val="00B0F0"/>
            </a:solidFill>
          </a:ln>
        </p:spPr>
        <p:txBody>
          <a:bodyPr>
            <a:normAutofit/>
          </a:bodyPr>
          <a:lstStyle>
            <a:lvl1pPr marL="342900" indent="-342900" algn="l" rtl="0" eaLnBrk="0" fontAlgn="base" hangingPunct="0">
              <a:spcBef>
                <a:spcPct val="20000"/>
              </a:spcBef>
              <a:spcAft>
                <a:spcPct val="0"/>
              </a:spcAft>
              <a:defRPr sz="2200" kern="1200">
                <a:solidFill>
                  <a:schemeClr val="tx1"/>
                </a:solidFill>
                <a:latin typeface="+mn-lt"/>
                <a:ea typeface="ＭＳ Ｐゴシック" charset="0"/>
                <a:cs typeface="ＭＳ Ｐゴシック" charset="0"/>
              </a:defRPr>
            </a:lvl1pPr>
            <a:lvl2pPr marL="457200" indent="-228600" algn="l" rtl="0" eaLnBrk="0" fontAlgn="base" hangingPunct="0">
              <a:spcBef>
                <a:spcPct val="20000"/>
              </a:spcBef>
              <a:spcAft>
                <a:spcPct val="0"/>
              </a:spcAft>
              <a:buClr>
                <a:schemeClr val="tx1"/>
              </a:buClr>
              <a:buFont typeface="Arial" pitchFamily="34" charset="0"/>
              <a:buChar char="•"/>
              <a:defRPr sz="2000" kern="1200">
                <a:solidFill>
                  <a:schemeClr val="tx1"/>
                </a:solidFill>
                <a:latin typeface="+mn-lt"/>
                <a:ea typeface="ＭＳ Ｐゴシック" charset="0"/>
                <a:cs typeface="+mn-cs"/>
              </a:defRPr>
            </a:lvl2pPr>
            <a:lvl3pPr marL="914400" indent="-228600" algn="l" rtl="0" eaLnBrk="0" fontAlgn="base" hangingPunct="0">
              <a:spcBef>
                <a:spcPct val="20000"/>
              </a:spcBef>
              <a:spcAft>
                <a:spcPct val="0"/>
              </a:spcAft>
              <a:buClr>
                <a:schemeClr val="tx1"/>
              </a:buClr>
              <a:buFont typeface="Arial" pitchFamily="34" charset="0"/>
              <a:buChar char="–"/>
              <a:defRPr sz="1600" kern="1200">
                <a:solidFill>
                  <a:schemeClr val="tx1"/>
                </a:solidFill>
                <a:latin typeface="+mn-lt"/>
                <a:ea typeface="ＭＳ Ｐゴシック" charset="0"/>
                <a:cs typeface="+mn-cs"/>
              </a:defRPr>
            </a:lvl3pPr>
            <a:lvl4pPr marL="1376363" indent="-231775"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ＭＳ Ｐゴシック" charset="0"/>
                <a:cs typeface="+mn-cs"/>
              </a:defRPr>
            </a:lvl4pPr>
            <a:lvl5pPr marL="2058988" indent="-230188"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5800" eaLnBrk="1" hangingPunct="1">
              <a:defRPr/>
            </a:pPr>
            <a:r>
              <a:rPr lang="en-US" sz="1950" u="sng" dirty="0">
                <a:solidFill>
                  <a:srgbClr val="000000"/>
                </a:solidFill>
                <a:latin typeface="Arial"/>
                <a:cs typeface="Times New Roman" charset="0"/>
              </a:rPr>
              <a:t>Obvious</a:t>
            </a:r>
          </a:p>
          <a:p>
            <a:pPr marL="342900" lvl="1" indent="-171450" defTabSz="685800" eaLnBrk="1" hangingPunct="1">
              <a:buClr>
                <a:srgbClr val="000000"/>
              </a:buClr>
              <a:defRPr/>
            </a:pPr>
            <a:r>
              <a:rPr lang="en-US" sz="1950" dirty="0">
                <a:solidFill>
                  <a:srgbClr val="000000"/>
                </a:solidFill>
                <a:latin typeface="Arial"/>
                <a:cs typeface="Times New Roman" charset="0"/>
              </a:rPr>
              <a:t>Gender</a:t>
            </a:r>
          </a:p>
          <a:p>
            <a:pPr marL="342900" lvl="1" indent="-171450" defTabSz="685800" eaLnBrk="1" hangingPunct="1">
              <a:buClr>
                <a:srgbClr val="000000"/>
              </a:buClr>
              <a:defRPr/>
            </a:pPr>
            <a:r>
              <a:rPr lang="en-US" sz="1950" dirty="0">
                <a:solidFill>
                  <a:srgbClr val="000000"/>
                </a:solidFill>
                <a:latin typeface="Arial"/>
                <a:cs typeface="Times New Roman" charset="0"/>
              </a:rPr>
              <a:t>Race</a:t>
            </a:r>
          </a:p>
          <a:p>
            <a:pPr marL="342900" lvl="1" indent="-171450" defTabSz="685800" eaLnBrk="1" hangingPunct="1">
              <a:buClr>
                <a:srgbClr val="000000"/>
              </a:buClr>
              <a:defRPr/>
            </a:pPr>
            <a:r>
              <a:rPr lang="en-US" sz="1950" dirty="0">
                <a:solidFill>
                  <a:srgbClr val="000000"/>
                </a:solidFill>
                <a:latin typeface="Arial"/>
                <a:cs typeface="Times New Roman" charset="0"/>
              </a:rPr>
              <a:t>Ethnicity</a:t>
            </a:r>
          </a:p>
          <a:p>
            <a:pPr marL="342900" lvl="1" indent="-171450" defTabSz="685800" eaLnBrk="1" hangingPunct="1">
              <a:buClr>
                <a:srgbClr val="000000"/>
              </a:buClr>
              <a:defRPr/>
            </a:pPr>
            <a:r>
              <a:rPr lang="en-US" sz="1950" dirty="0">
                <a:solidFill>
                  <a:srgbClr val="000000"/>
                </a:solidFill>
                <a:latin typeface="Arial"/>
                <a:cs typeface="Times New Roman" charset="0"/>
              </a:rPr>
              <a:t>Age</a:t>
            </a:r>
          </a:p>
          <a:p>
            <a:pPr marL="342900" lvl="1" indent="-171450" defTabSz="685800" eaLnBrk="1" hangingPunct="1">
              <a:buClr>
                <a:srgbClr val="000000"/>
              </a:buClr>
              <a:defRPr/>
            </a:pPr>
            <a:r>
              <a:rPr lang="en-US" sz="1950" dirty="0">
                <a:solidFill>
                  <a:srgbClr val="000000"/>
                </a:solidFill>
                <a:latin typeface="Arial"/>
                <a:cs typeface="Times New Roman" charset="0"/>
              </a:rPr>
              <a:t>Disability</a:t>
            </a:r>
            <a:r>
              <a:rPr lang="en-US" sz="1950" dirty="0">
                <a:solidFill>
                  <a:srgbClr val="000000"/>
                </a:solidFill>
                <a:latin typeface="Arial"/>
              </a:rPr>
              <a:t> </a:t>
            </a:r>
          </a:p>
          <a:p>
            <a:pPr marL="0" indent="0" defTabSz="685800" eaLnBrk="1" hangingPunct="1">
              <a:defRPr/>
            </a:pPr>
            <a:endParaRPr lang="en-US" sz="1650" dirty="0">
              <a:solidFill>
                <a:srgbClr val="000000"/>
              </a:solidFill>
              <a:latin typeface="Arial"/>
            </a:endParaRPr>
          </a:p>
        </p:txBody>
      </p:sp>
      <p:sp>
        <p:nvSpPr>
          <p:cNvPr id="7" name="Text Box 5"/>
          <p:cNvSpPr txBox="1">
            <a:spLocks noChangeArrowheads="1"/>
          </p:cNvSpPr>
          <p:nvPr/>
        </p:nvSpPr>
        <p:spPr bwMode="auto">
          <a:xfrm>
            <a:off x="4277348" y="1222708"/>
            <a:ext cx="3121550" cy="3243196"/>
          </a:xfrm>
          <a:prstGeom prst="rect">
            <a:avLst/>
          </a:prstGeom>
          <a:noFill/>
          <a:ln>
            <a:solidFill>
              <a:srgbClr val="00B0F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defTabSz="685800">
              <a:spcBef>
                <a:spcPct val="20000"/>
              </a:spcBef>
              <a:defRPr/>
            </a:pPr>
            <a:r>
              <a:rPr lang="en-US" sz="1950" u="sng" dirty="0">
                <a:solidFill>
                  <a:srgbClr val="000000"/>
                </a:solidFill>
                <a:latin typeface="Arial" pitchFamily="34" charset="0"/>
                <a:ea typeface="ＭＳ Ｐゴシック" pitchFamily="34" charset="-128"/>
                <a:cs typeface="Times New Roman" charset="0"/>
              </a:rPr>
              <a:t>Less Obvious </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Times New Roman" charset="0"/>
              </a:rPr>
              <a:t>Committee composition</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Times New Roman" charset="0"/>
              </a:rPr>
              <a:t>Evaluating input  </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mn-cs"/>
              </a:rPr>
              <a:t>Doubting work &amp; accomplishments</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mn-cs"/>
              </a:rPr>
              <a:t>Responding to behavior</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mn-cs"/>
              </a:rPr>
              <a:t>Polite discouragement</a:t>
            </a:r>
          </a:p>
          <a:p>
            <a:pPr marL="342900" indent="-342900" defTabSz="685800">
              <a:lnSpc>
                <a:spcPct val="90000"/>
              </a:lnSpc>
              <a:spcBef>
                <a:spcPct val="20000"/>
              </a:spcBef>
              <a:buFont typeface="Arial" panose="020B0604020202020204" pitchFamily="34" charset="0"/>
              <a:buChar char="•"/>
              <a:defRPr/>
            </a:pPr>
            <a:r>
              <a:rPr lang="en-US" sz="1950" dirty="0">
                <a:solidFill>
                  <a:srgbClr val="000000"/>
                </a:solidFill>
                <a:latin typeface="Arial" pitchFamily="34" charset="0"/>
                <a:ea typeface="ＭＳ Ｐゴシック" pitchFamily="34" charset="-128"/>
                <a:cs typeface="+mn-cs"/>
              </a:rPr>
              <a:t>Singling out</a:t>
            </a:r>
          </a:p>
          <a:p>
            <a:pPr defTabSz="685800">
              <a:lnSpc>
                <a:spcPct val="90000"/>
              </a:lnSpc>
              <a:spcBef>
                <a:spcPct val="20000"/>
              </a:spcBef>
              <a:defRPr/>
            </a:pPr>
            <a:endParaRPr lang="en-US" sz="1950" dirty="0">
              <a:solidFill>
                <a:srgbClr val="000000"/>
              </a:solidFill>
              <a:latin typeface="Arial" pitchFamily="34" charset="0"/>
              <a:ea typeface="ＭＳ Ｐゴシック" pitchFamily="34" charset="-128"/>
              <a:cs typeface="+mn-cs"/>
            </a:endParaRPr>
          </a:p>
        </p:txBody>
      </p:sp>
      <p:sp>
        <p:nvSpPr>
          <p:cNvPr id="2" name="Slide Number Placeholder 1"/>
          <p:cNvSpPr>
            <a:spLocks noGrp="1"/>
          </p:cNvSpPr>
          <p:nvPr>
            <p:ph type="sldNum" sz="quarter" idx="10"/>
          </p:nvPr>
        </p:nvSpPr>
        <p:spPr/>
        <p:txBody>
          <a:bodyPr/>
          <a:lstStyle/>
          <a:p>
            <a:pPr>
              <a:defRPr/>
            </a:pPr>
            <a:fld id="{45488343-B159-074D-B355-B61FD1A20D53}" type="slidenum">
              <a:rPr lang="en-US" smtClean="0"/>
              <a:pPr>
                <a:defRPr/>
              </a:pPr>
              <a:t>22</a:t>
            </a:fld>
            <a:endParaRPr lang="en-US" dirty="0"/>
          </a:p>
        </p:txBody>
      </p:sp>
    </p:spTree>
    <p:extLst>
      <p:ext uri="{BB962C8B-B14F-4D97-AF65-F5344CB8AC3E}">
        <p14:creationId xmlns:p14="http://schemas.microsoft.com/office/powerpoint/2010/main" val="2840273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13855" y="459582"/>
            <a:ext cx="6515100" cy="461668"/>
          </a:xfrm>
        </p:spPr>
        <p:txBody>
          <a:bodyPr>
            <a:normAutofit/>
          </a:bodyPr>
          <a:lstStyle/>
          <a:p>
            <a:pPr algn="ctr" eaLnBrk="1" hangingPunct="1"/>
            <a:r>
              <a:rPr lang="en-US" sz="2400" b="1" dirty="0">
                <a:solidFill>
                  <a:schemeClr val="tx1"/>
                </a:solidFill>
                <a:ea typeface="MS PGothic" charset="0"/>
              </a:rPr>
              <a:t>Study: Same CV, Different Name </a:t>
            </a:r>
          </a:p>
        </p:txBody>
      </p:sp>
      <p:sp>
        <p:nvSpPr>
          <p:cNvPr id="6" name="TextBox 5">
            <a:extLst>
              <a:ext uri="{FF2B5EF4-FFF2-40B4-BE49-F238E27FC236}">
                <a16:creationId xmlns:a16="http://schemas.microsoft.com/office/drawing/2014/main" id="{E04128DE-9233-3947-AF31-B96E34FE99DD}"/>
              </a:ext>
            </a:extLst>
          </p:cNvPr>
          <p:cNvSpPr txBox="1"/>
          <p:nvPr/>
        </p:nvSpPr>
        <p:spPr>
          <a:xfrm>
            <a:off x="1559594" y="921249"/>
            <a:ext cx="6475696" cy="600164"/>
          </a:xfrm>
          <a:prstGeom prst="rect">
            <a:avLst/>
          </a:prstGeom>
          <a:noFill/>
        </p:spPr>
        <p:txBody>
          <a:bodyPr wrap="square" rtlCol="0">
            <a:spAutoFit/>
          </a:bodyPr>
          <a:lstStyle/>
          <a:p>
            <a:pPr marL="257175" indent="-257175" defTabSz="685800">
              <a:buFont typeface="Arial" panose="020B0604020202020204" pitchFamily="34" charset="0"/>
              <a:buChar char="•"/>
              <a:defRPr/>
            </a:pPr>
            <a:r>
              <a:rPr lang="en-US" sz="1650" dirty="0">
                <a:solidFill>
                  <a:srgbClr val="000000"/>
                </a:solidFill>
                <a:latin typeface="Arial" pitchFamily="34" charset="0"/>
                <a:ea typeface="ＭＳ Ｐゴシック" pitchFamily="34" charset="-128"/>
                <a:cs typeface="Arial" panose="020B0604020202020204" pitchFamily="34" charset="0"/>
              </a:rPr>
              <a:t>University psychology professors 2:1 prefer </a:t>
            </a:r>
            <a:r>
              <a:rPr lang="ja-JP" altLang="en-US" sz="1650" dirty="0">
                <a:solidFill>
                  <a:srgbClr val="000000"/>
                </a:solidFill>
                <a:latin typeface="Arial" pitchFamily="34" charset="0"/>
                <a:ea typeface="ＭＳ Ｐゴシック" pitchFamily="34" charset="-128"/>
                <a:cs typeface="Arial" panose="020B0604020202020204" pitchFamily="34" charset="0"/>
              </a:rPr>
              <a:t>“</a:t>
            </a:r>
            <a:r>
              <a:rPr lang="en-US" sz="1650" dirty="0">
                <a:solidFill>
                  <a:srgbClr val="000000"/>
                </a:solidFill>
                <a:latin typeface="Arial" pitchFamily="34" charset="0"/>
                <a:ea typeface="ＭＳ Ｐゴシック" pitchFamily="34" charset="-128"/>
                <a:cs typeface="Arial" panose="020B0604020202020204" pitchFamily="34" charset="0"/>
              </a:rPr>
              <a:t>Brian</a:t>
            </a:r>
            <a:r>
              <a:rPr lang="ja-JP" altLang="en-US" sz="1650" dirty="0">
                <a:solidFill>
                  <a:srgbClr val="000000"/>
                </a:solidFill>
                <a:latin typeface="Arial" pitchFamily="34" charset="0"/>
                <a:ea typeface="ＭＳ Ｐゴシック" pitchFamily="34" charset="-128"/>
                <a:cs typeface="Arial" panose="020B0604020202020204" pitchFamily="34" charset="0"/>
              </a:rPr>
              <a:t>”</a:t>
            </a:r>
            <a:r>
              <a:rPr lang="en-US" sz="1650" dirty="0">
                <a:solidFill>
                  <a:srgbClr val="000000"/>
                </a:solidFill>
                <a:latin typeface="Arial" pitchFamily="34" charset="0"/>
                <a:ea typeface="ＭＳ Ｐゴシック" pitchFamily="34" charset="-128"/>
                <a:cs typeface="Arial" panose="020B0604020202020204" pitchFamily="34" charset="0"/>
              </a:rPr>
              <a:t>over </a:t>
            </a:r>
            <a:r>
              <a:rPr lang="ja-JP" altLang="en-US" sz="1650" dirty="0">
                <a:solidFill>
                  <a:srgbClr val="000000"/>
                </a:solidFill>
                <a:latin typeface="Arial" pitchFamily="34" charset="0"/>
                <a:ea typeface="ＭＳ Ｐゴシック" pitchFamily="34" charset="-128"/>
                <a:cs typeface="Arial" panose="020B0604020202020204" pitchFamily="34" charset="0"/>
              </a:rPr>
              <a:t>“</a:t>
            </a:r>
            <a:r>
              <a:rPr lang="en-US" sz="1650" dirty="0">
                <a:solidFill>
                  <a:srgbClr val="000000"/>
                </a:solidFill>
                <a:latin typeface="Arial" pitchFamily="34" charset="0"/>
                <a:ea typeface="ＭＳ Ｐゴシック" pitchFamily="34" charset="-128"/>
                <a:cs typeface="Arial" panose="020B0604020202020204" pitchFamily="34" charset="0"/>
              </a:rPr>
              <a:t>Karen</a:t>
            </a:r>
            <a:r>
              <a:rPr lang="ja-JP" altLang="en-US" sz="1650" dirty="0">
                <a:solidFill>
                  <a:srgbClr val="000000"/>
                </a:solidFill>
                <a:latin typeface="Arial" pitchFamily="34" charset="0"/>
                <a:ea typeface="ＭＳ Ｐゴシック" pitchFamily="34" charset="-128"/>
                <a:cs typeface="Arial" panose="020B0604020202020204" pitchFamily="34" charset="0"/>
              </a:rPr>
              <a:t>”</a:t>
            </a:r>
            <a:endParaRPr lang="en-US" sz="1650" dirty="0">
              <a:solidFill>
                <a:srgbClr val="000000"/>
              </a:solidFill>
              <a:latin typeface="Arial" pitchFamily="34" charset="0"/>
              <a:ea typeface="ＭＳ Ｐゴシック" pitchFamily="34" charset="-128"/>
              <a:cs typeface="Arial" panose="020B0604020202020204" pitchFamily="34" charset="0"/>
            </a:endParaRPr>
          </a:p>
          <a:p>
            <a:pPr marL="257175" indent="-257175" defTabSz="685800">
              <a:buFont typeface="Arial" panose="020B0604020202020204" pitchFamily="34" charset="0"/>
              <a:buChar char="•"/>
              <a:defRPr/>
            </a:pPr>
            <a:r>
              <a:rPr lang="en-US" sz="1650" dirty="0">
                <a:solidFill>
                  <a:srgbClr val="000000"/>
                </a:solidFill>
                <a:latin typeface="Arial" pitchFamily="34" charset="0"/>
                <a:ea typeface="MS PGothic" charset="0"/>
                <a:cs typeface="Arial" panose="020B0604020202020204" pitchFamily="34" charset="0"/>
              </a:rPr>
              <a:t>No differences between male and female raters. </a:t>
            </a:r>
          </a:p>
        </p:txBody>
      </p:sp>
      <p:sp>
        <p:nvSpPr>
          <p:cNvPr id="7" name="Rectangle 3"/>
          <p:cNvSpPr>
            <a:spLocks noGrp="1" noChangeArrowheads="1"/>
          </p:cNvSpPr>
          <p:nvPr>
            <p:ph idx="1"/>
          </p:nvPr>
        </p:nvSpPr>
        <p:spPr>
          <a:xfrm>
            <a:off x="1299687" y="1935171"/>
            <a:ext cx="2995864" cy="2615399"/>
          </a:xfrm>
          <a:ln>
            <a:solidFill>
              <a:srgbClr val="00B0F0"/>
            </a:solidFill>
          </a:ln>
        </p:spPr>
        <p:txBody>
          <a:bodyPr>
            <a:noAutofit/>
          </a:bodyPr>
          <a:lstStyle/>
          <a:p>
            <a:pPr marL="0" indent="0">
              <a:buNone/>
            </a:pPr>
            <a:r>
              <a:rPr lang="en-US" sz="1425" u="sng" dirty="0">
                <a:solidFill>
                  <a:schemeClr val="tx1"/>
                </a:solidFill>
                <a:ea typeface="MS PGothic" charset="0"/>
                <a:cs typeface="Arial" panose="020B0604020202020204" pitchFamily="34" charset="0"/>
              </a:rPr>
              <a:t>Brian Miller</a:t>
            </a:r>
          </a:p>
          <a:p>
            <a:pPr lvl="1">
              <a:lnSpc>
                <a:spcPct val="100000"/>
              </a:lnSpc>
            </a:pPr>
            <a:r>
              <a:rPr lang="en-US" sz="1425" dirty="0">
                <a:ea typeface="MS PGothic" charset="0"/>
                <a:cs typeface="Arial" panose="020B0604020202020204" pitchFamily="34" charset="0"/>
              </a:rPr>
              <a:t>79% recommend hire</a:t>
            </a:r>
          </a:p>
          <a:p>
            <a:pPr lvl="1">
              <a:lnSpc>
                <a:spcPct val="100000"/>
              </a:lnSpc>
            </a:pPr>
            <a:r>
              <a:rPr lang="en-US" sz="1425" dirty="0">
                <a:ea typeface="MS PGothic" charset="0"/>
                <a:cs typeface="Arial" panose="020B0604020202020204" pitchFamily="34" charset="0"/>
              </a:rPr>
              <a:t>Higher salary recommendation</a:t>
            </a:r>
          </a:p>
          <a:p>
            <a:pPr lvl="1">
              <a:lnSpc>
                <a:spcPct val="100000"/>
              </a:lnSpc>
            </a:pPr>
            <a:r>
              <a:rPr lang="en-US" sz="1425" dirty="0">
                <a:ea typeface="MS PGothic" charset="0"/>
                <a:cs typeface="Arial" panose="020B0604020202020204" pitchFamily="34" charset="0"/>
              </a:rPr>
              <a:t>Predicted likely to get tenure </a:t>
            </a:r>
          </a:p>
          <a:p>
            <a:pPr lvl="1">
              <a:lnSpc>
                <a:spcPct val="100000"/>
              </a:lnSpc>
            </a:pPr>
            <a:r>
              <a:rPr lang="en-US" sz="1425" dirty="0">
                <a:ea typeface="MS PGothic" charset="0"/>
                <a:cs typeface="Arial" panose="020B0604020202020204" pitchFamily="34" charset="0"/>
              </a:rPr>
              <a:t>Higher evaluations of research, teaching &amp; service</a:t>
            </a:r>
          </a:p>
        </p:txBody>
      </p:sp>
      <p:sp>
        <p:nvSpPr>
          <p:cNvPr id="8" name="Rectangle 3">
            <a:extLst>
              <a:ext uri="{FF2B5EF4-FFF2-40B4-BE49-F238E27FC236}">
                <a16:creationId xmlns:a16="http://schemas.microsoft.com/office/drawing/2014/main" id="{2717FC0D-5D6A-C444-886C-CBB651A0F267}"/>
              </a:ext>
            </a:extLst>
          </p:cNvPr>
          <p:cNvSpPr txBox="1">
            <a:spLocks noChangeArrowheads="1"/>
          </p:cNvSpPr>
          <p:nvPr/>
        </p:nvSpPr>
        <p:spPr>
          <a:xfrm>
            <a:off x="4442818" y="1935171"/>
            <a:ext cx="3457575" cy="2615399"/>
          </a:xfrm>
          <a:prstGeom prst="rect">
            <a:avLst/>
          </a:prstGeom>
          <a:ln>
            <a:solidFill>
              <a:srgbClr val="00B0F0"/>
            </a:solidFill>
          </a:ln>
        </p:spPr>
        <p:txBody>
          <a:bodyPr vert="horz" lIns="68580" tIns="34290" rIns="68580" bIns="3429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rgbClr val="7030A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70C0"/>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accent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514350">
              <a:lnSpc>
                <a:spcPct val="100000"/>
              </a:lnSpc>
              <a:spcBef>
                <a:spcPts val="563"/>
              </a:spcBef>
              <a:buNone/>
              <a:defRPr/>
            </a:pPr>
            <a:r>
              <a:rPr lang="en-US" sz="1425" u="sng" dirty="0">
                <a:solidFill>
                  <a:srgbClr val="000000"/>
                </a:solidFill>
                <a:latin typeface="Arial"/>
                <a:ea typeface="MS PGothic" charset="0"/>
                <a:cs typeface="Arial" panose="020B0604020202020204" pitchFamily="34" charset="0"/>
              </a:rPr>
              <a:t>Karen Miller</a:t>
            </a:r>
          </a:p>
          <a:p>
            <a:pPr marL="385763" lvl="1" indent="-128588" defTabSz="514350">
              <a:lnSpc>
                <a:spcPct val="100000"/>
              </a:lnSpc>
              <a:spcBef>
                <a:spcPts val="281"/>
              </a:spcBef>
              <a:defRPr/>
            </a:pPr>
            <a:r>
              <a:rPr lang="en-US" sz="1425" dirty="0">
                <a:solidFill>
                  <a:srgbClr val="000000"/>
                </a:solidFill>
                <a:latin typeface="Arial"/>
                <a:ea typeface="MS PGothic" charset="0"/>
                <a:cs typeface="Arial" panose="020B0604020202020204" pitchFamily="34" charset="0"/>
              </a:rPr>
              <a:t>49% recommend hire</a:t>
            </a:r>
          </a:p>
          <a:p>
            <a:pPr marL="385763" lvl="1" indent="-128588" defTabSz="514350">
              <a:lnSpc>
                <a:spcPct val="100000"/>
              </a:lnSpc>
              <a:spcBef>
                <a:spcPts val="281"/>
              </a:spcBef>
              <a:defRPr/>
            </a:pPr>
            <a:r>
              <a:rPr lang="en-US" sz="1425" dirty="0">
                <a:solidFill>
                  <a:srgbClr val="000000"/>
                </a:solidFill>
                <a:latin typeface="Arial"/>
                <a:ea typeface="MS PGothic" charset="0"/>
                <a:cs typeface="Arial" panose="020B0604020202020204" pitchFamily="34" charset="0"/>
              </a:rPr>
              <a:t>4X as many </a:t>
            </a:r>
            <a:r>
              <a:rPr lang="ja-JP" altLang="en-US" sz="1425" dirty="0">
                <a:solidFill>
                  <a:srgbClr val="000000"/>
                </a:solidFill>
                <a:latin typeface="Arial"/>
                <a:ea typeface="MS PGothic" charset="0"/>
                <a:cs typeface="Arial" panose="020B0604020202020204" pitchFamily="34" charset="0"/>
              </a:rPr>
              <a:t>“</a:t>
            </a:r>
            <a:r>
              <a:rPr lang="en-US" altLang="ja-JP" sz="1425" dirty="0">
                <a:solidFill>
                  <a:srgbClr val="000000"/>
                </a:solidFill>
                <a:latin typeface="Arial"/>
                <a:ea typeface="MS PGothic" charset="0"/>
                <a:cs typeface="Arial" panose="020B0604020202020204" pitchFamily="34" charset="0"/>
              </a:rPr>
              <a:t>cautionary statements</a:t>
            </a:r>
            <a:r>
              <a:rPr lang="ja-JP" altLang="en-US" sz="1425" dirty="0">
                <a:solidFill>
                  <a:srgbClr val="000000"/>
                </a:solidFill>
                <a:latin typeface="Arial"/>
                <a:ea typeface="MS PGothic" charset="0"/>
                <a:cs typeface="Arial" panose="020B0604020202020204" pitchFamily="34" charset="0"/>
              </a:rPr>
              <a:t>”</a:t>
            </a:r>
            <a:endParaRPr lang="en-US" altLang="ja-JP" sz="1425" dirty="0">
              <a:solidFill>
                <a:srgbClr val="000000"/>
              </a:solidFill>
              <a:latin typeface="Arial"/>
              <a:ea typeface="MS PGothic" charset="0"/>
              <a:cs typeface="Arial" panose="020B0604020202020204" pitchFamily="34" charset="0"/>
            </a:endParaRPr>
          </a:p>
          <a:p>
            <a:pPr marL="385763" lvl="1" indent="-128588" defTabSz="514350">
              <a:lnSpc>
                <a:spcPct val="100000"/>
              </a:lnSpc>
              <a:spcBef>
                <a:spcPts val="281"/>
              </a:spcBef>
              <a:defRPr/>
            </a:pPr>
            <a:r>
              <a:rPr lang="en-US" altLang="ja-JP" sz="1425" dirty="0">
                <a:solidFill>
                  <a:srgbClr val="000000"/>
                </a:solidFill>
                <a:latin typeface="Arial"/>
                <a:ea typeface="MS PGothic" charset="0"/>
                <a:cs typeface="Arial" panose="020B0604020202020204" pitchFamily="34" charset="0"/>
              </a:rPr>
              <a:t>“I would need to see evidence that she had gotten these grants and publications on her own” (higher bar)</a:t>
            </a:r>
          </a:p>
          <a:p>
            <a:pPr marL="385763" lvl="1" indent="-128588" defTabSz="514350">
              <a:lnSpc>
                <a:spcPct val="100000"/>
              </a:lnSpc>
              <a:spcBef>
                <a:spcPts val="281"/>
              </a:spcBef>
              <a:defRPr/>
            </a:pPr>
            <a:r>
              <a:rPr lang="en-US" altLang="ja-JP" sz="1425" dirty="0">
                <a:solidFill>
                  <a:srgbClr val="000000"/>
                </a:solidFill>
                <a:latin typeface="Arial"/>
                <a:ea typeface="MS PGothic" charset="0"/>
                <a:cs typeface="Arial" panose="020B0604020202020204" pitchFamily="34" charset="0"/>
              </a:rPr>
              <a:t>“It would be impossible to evaluate without seeing the teaching evaluations” (higher scrutiny)</a:t>
            </a:r>
            <a:endParaRPr lang="en-US" sz="1425" dirty="0">
              <a:solidFill>
                <a:srgbClr val="000000"/>
              </a:solidFill>
              <a:latin typeface="Arial"/>
              <a:ea typeface="MS PGothic" charset="0"/>
              <a:cs typeface="Arial" panose="020B0604020202020204" pitchFamily="34" charset="0"/>
            </a:endParaRPr>
          </a:p>
        </p:txBody>
      </p:sp>
      <p:sp>
        <p:nvSpPr>
          <p:cNvPr id="9" name="Text Box 7">
            <a:extLst>
              <a:ext uri="{FF2B5EF4-FFF2-40B4-BE49-F238E27FC236}">
                <a16:creationId xmlns:a16="http://schemas.microsoft.com/office/drawing/2014/main" id="{2EBE6321-5DB0-BF47-82DC-D11A7C785B6E}"/>
              </a:ext>
            </a:extLst>
          </p:cNvPr>
          <p:cNvSpPr txBox="1">
            <a:spLocks noChangeArrowheads="1"/>
          </p:cNvSpPr>
          <p:nvPr/>
        </p:nvSpPr>
        <p:spPr bwMode="auto">
          <a:xfrm>
            <a:off x="1299687" y="4745593"/>
            <a:ext cx="3500914" cy="2654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defTabSz="685800">
              <a:defRPr/>
            </a:pPr>
            <a:r>
              <a:rPr lang="en-US" sz="1050" i="1" dirty="0">
                <a:solidFill>
                  <a:srgbClr val="000000"/>
                </a:solidFill>
              </a:rPr>
              <a:t>Steinpreis, Anders &amp; Ritzke (1999) Sex Roles, 41, 509 </a:t>
            </a:r>
            <a:r>
              <a:rPr lang="en-US" sz="1125" i="1" dirty="0">
                <a:solidFill>
                  <a:srgbClr val="000000"/>
                </a:solidFill>
                <a:latin typeface="Arial"/>
              </a:rPr>
              <a:t> </a:t>
            </a:r>
          </a:p>
        </p:txBody>
      </p:sp>
      <p:sp>
        <p:nvSpPr>
          <p:cNvPr id="2" name="Slide Number Placeholder 1"/>
          <p:cNvSpPr>
            <a:spLocks noGrp="1"/>
          </p:cNvSpPr>
          <p:nvPr>
            <p:ph type="sldNum" sz="quarter" idx="10"/>
          </p:nvPr>
        </p:nvSpPr>
        <p:spPr/>
        <p:txBody>
          <a:bodyPr/>
          <a:lstStyle/>
          <a:p>
            <a:pPr>
              <a:defRPr/>
            </a:pPr>
            <a:fld id="{45488343-B159-074D-B355-B61FD1A20D53}" type="slidenum">
              <a:rPr lang="en-US" smtClean="0"/>
              <a:pPr>
                <a:defRPr/>
              </a:pPr>
              <a:t>23</a:t>
            </a:fld>
            <a:endParaRPr lang="en-US" dirty="0"/>
          </a:p>
        </p:txBody>
      </p:sp>
    </p:spTree>
    <p:extLst>
      <p:ext uri="{BB962C8B-B14F-4D97-AF65-F5344CB8AC3E}">
        <p14:creationId xmlns:p14="http://schemas.microsoft.com/office/powerpoint/2010/main" val="1488215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Note: The information shared in this presentation regarding unconscious bias are just brief highlights. Additional training can be arranged by contacting the Vice Chancellor for Diversity and Inclusion, Sangeeta Lamba, MD, MS-</a:t>
            </a:r>
            <a:r>
              <a:rPr lang="en-US" dirty="0" err="1" smtClean="0"/>
              <a:t>HPEd</a:t>
            </a:r>
            <a:r>
              <a:rPr lang="en-US" dirty="0" smtClean="0"/>
              <a:t> at </a:t>
            </a:r>
            <a:r>
              <a:rPr lang="en-US" dirty="0" smtClean="0">
                <a:hlinkClick r:id="rId2"/>
              </a:rPr>
              <a:t>lambasa@rutgers.edu</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24</a:t>
            </a:fld>
            <a:endParaRPr lang="en-US" dirty="0"/>
          </a:p>
        </p:txBody>
      </p:sp>
    </p:spTree>
    <p:extLst>
      <p:ext uri="{BB962C8B-B14F-4D97-AF65-F5344CB8AC3E}">
        <p14:creationId xmlns:p14="http://schemas.microsoft.com/office/powerpoint/2010/main" val="1995352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 </a:t>
            </a:r>
          </a:p>
        </p:txBody>
      </p:sp>
      <p:sp>
        <p:nvSpPr>
          <p:cNvPr id="3" name="Content Placeholder 2"/>
          <p:cNvSpPr>
            <a:spLocks noGrp="1"/>
          </p:cNvSpPr>
          <p:nvPr>
            <p:ph idx="1"/>
          </p:nvPr>
        </p:nvSpPr>
        <p:spPr/>
        <p:txBody>
          <a:bodyPr/>
          <a:lstStyle/>
          <a:p>
            <a:r>
              <a:rPr lang="en-US" sz="2400" dirty="0">
                <a:hlinkClick r:id="rId3"/>
              </a:rPr>
              <a:t>HERC Search Committee Training Toolkit </a:t>
            </a:r>
            <a:endParaRPr lang="en-US" sz="2400" dirty="0"/>
          </a:p>
          <a:p>
            <a:r>
              <a:rPr lang="en-US" sz="2400" dirty="0">
                <a:hlinkClick r:id="rId4"/>
              </a:rPr>
              <a:t>HERC Evaluation Template for Search Committee</a:t>
            </a:r>
            <a:endParaRPr lang="en-US" sz="2400" dirty="0"/>
          </a:p>
          <a:p>
            <a:r>
              <a:rPr lang="en-US" sz="2400" dirty="0">
                <a:hlinkClick r:id="rId5"/>
              </a:rPr>
              <a:t>Faculty Appointments Manual</a:t>
            </a:r>
            <a:endParaRPr lang="en-US" sz="24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25</a:t>
            </a:fld>
            <a:endParaRPr lang="en-US" dirty="0"/>
          </a:p>
        </p:txBody>
      </p:sp>
    </p:spTree>
    <p:extLst>
      <p:ext uri="{BB962C8B-B14F-4D97-AF65-F5344CB8AC3E}">
        <p14:creationId xmlns:p14="http://schemas.microsoft.com/office/powerpoint/2010/main" val="1830133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19578892"/>
              </p:ext>
            </p:extLst>
          </p:nvPr>
        </p:nvGraphicFramePr>
        <p:xfrm>
          <a:off x="171834" y="685354"/>
          <a:ext cx="8837153" cy="3662680"/>
        </p:xfrm>
        <a:graphic>
          <a:graphicData uri="http://schemas.openxmlformats.org/drawingml/2006/table">
            <a:tbl>
              <a:tblPr firstRow="1" bandRow="1">
                <a:tableStyleId>{5202B0CA-FC54-4496-8BCA-5EF66A818D29}</a:tableStyleId>
              </a:tblPr>
              <a:tblGrid>
                <a:gridCol w="3381438">
                  <a:extLst>
                    <a:ext uri="{9D8B030D-6E8A-4147-A177-3AD203B41FA5}">
                      <a16:colId xmlns:a16="http://schemas.microsoft.com/office/drawing/2014/main" val="3446735924"/>
                    </a:ext>
                  </a:extLst>
                </a:gridCol>
                <a:gridCol w="5455715">
                  <a:extLst>
                    <a:ext uri="{9D8B030D-6E8A-4147-A177-3AD203B41FA5}">
                      <a16:colId xmlns:a16="http://schemas.microsoft.com/office/drawing/2014/main" val="4271656077"/>
                    </a:ext>
                  </a:extLst>
                </a:gridCol>
              </a:tblGrid>
              <a:tr h="370840">
                <a:tc>
                  <a:txBody>
                    <a:bodyPr/>
                    <a:lstStyle/>
                    <a:p>
                      <a:pPr algn="ctr"/>
                      <a:r>
                        <a:rPr lang="en-US" dirty="0" smtClean="0"/>
                        <a:t>Topic</a:t>
                      </a:r>
                      <a:endParaRPr lang="en-US" dirty="0"/>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Contact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802526"/>
                  </a:ext>
                </a:extLst>
              </a:tr>
              <a:tr h="370840">
                <a:tc>
                  <a:txBody>
                    <a:bodyPr/>
                    <a:lstStyle/>
                    <a:p>
                      <a:r>
                        <a:rPr lang="en-US" dirty="0" smtClean="0"/>
                        <a:t>Search Process Questions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RBHS Faculty Affairs</a:t>
                      </a:r>
                    </a:p>
                    <a:p>
                      <a:r>
                        <a:rPr lang="en-US" dirty="0" smtClean="0">
                          <a:hlinkClick r:id="rId2"/>
                        </a:rPr>
                        <a:t>rbhsfacultyaffairs@ca.rutgers.edu</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250837"/>
                  </a:ext>
                </a:extLst>
              </a:tr>
              <a:tr h="370840">
                <a:tc>
                  <a:txBody>
                    <a:bodyPr/>
                    <a:lstStyle/>
                    <a:p>
                      <a:r>
                        <a:rPr lang="en-US" dirty="0" smtClean="0"/>
                        <a:t>Diversity, Equity and Inclusion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Sangeeta Lamba, MD, MS-</a:t>
                      </a:r>
                      <a:r>
                        <a:rPr lang="en-US" dirty="0" err="1" smtClean="0"/>
                        <a:t>HPEd</a:t>
                      </a:r>
                      <a:endParaRPr lang="en-US" dirty="0" smtClean="0"/>
                    </a:p>
                    <a:p>
                      <a:r>
                        <a:rPr lang="en-US" dirty="0" smtClean="0"/>
                        <a:t>Vice Chancellor for Diversity and Inclusion</a:t>
                      </a:r>
                    </a:p>
                    <a:p>
                      <a:r>
                        <a:rPr lang="en-US" dirty="0" smtClean="0">
                          <a:hlinkClick r:id="rId3"/>
                        </a:rPr>
                        <a:t>lambasa@rutgers.edu</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455364"/>
                  </a:ext>
                </a:extLst>
              </a:tr>
              <a:tr h="370840">
                <a:tc>
                  <a:txBody>
                    <a:bodyPr/>
                    <a:lstStyle/>
                    <a:p>
                      <a:r>
                        <a:rPr lang="en-US" dirty="0" smtClean="0"/>
                        <a:t>Questions regarding candidates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Jeff</a:t>
                      </a:r>
                      <a:r>
                        <a:rPr lang="en-US" baseline="0" dirty="0" smtClean="0"/>
                        <a:t> Carson, MD, Provost – New Brunswick</a:t>
                      </a:r>
                    </a:p>
                    <a:p>
                      <a:r>
                        <a:rPr lang="en-US" baseline="0" dirty="0" smtClean="0">
                          <a:hlinkClick r:id="rId4"/>
                        </a:rPr>
                        <a:t>jeffrey.carson@rutgers.edu</a:t>
                      </a:r>
                      <a:r>
                        <a:rPr lang="en-US" baseline="0" dirty="0" smtClean="0"/>
                        <a:t> </a:t>
                      </a:r>
                    </a:p>
                    <a:p>
                      <a:endParaRPr lang="en-US" baseline="0" dirty="0" smtClean="0"/>
                    </a:p>
                    <a:p>
                      <a:r>
                        <a:rPr lang="en-US" baseline="0" dirty="0" smtClean="0"/>
                        <a:t>Patricia Fitzgerald-Bocarsly, PhD, Provost – Newark</a:t>
                      </a:r>
                    </a:p>
                    <a:p>
                      <a:r>
                        <a:rPr lang="en-US" baseline="0" dirty="0" smtClean="0">
                          <a:hlinkClick r:id="rId5"/>
                        </a:rPr>
                        <a:t>bocarsly@rutgers.edu</a:t>
                      </a:r>
                      <a:r>
                        <a:rPr lang="en-US" baseline="0" dirty="0" smtClean="0"/>
                        <a:t>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1981060"/>
                  </a:ext>
                </a:extLst>
              </a:tr>
            </a:tbl>
          </a:graphicData>
        </a:graphic>
      </p:graphicFrame>
      <p:sp>
        <p:nvSpPr>
          <p:cNvPr id="4" name="Slide Number Placeholder 3"/>
          <p:cNvSpPr>
            <a:spLocks noGrp="1"/>
          </p:cNvSpPr>
          <p:nvPr>
            <p:ph type="sldNum" sz="quarter" idx="10"/>
          </p:nvPr>
        </p:nvSpPr>
        <p:spPr>
          <a:xfrm>
            <a:off x="8217737" y="4622354"/>
            <a:ext cx="689196" cy="357188"/>
          </a:xfrm>
        </p:spPr>
        <p:txBody>
          <a:bodyPr/>
          <a:lstStyle/>
          <a:p>
            <a:pPr>
              <a:defRPr/>
            </a:pPr>
            <a:fld id="{45488343-B159-074D-B355-B61FD1A20D53}" type="slidenum">
              <a:rPr lang="en-US" smtClean="0"/>
              <a:pPr>
                <a:defRPr/>
              </a:pPr>
              <a:t>26</a:t>
            </a:fld>
            <a:endParaRPr lang="en-US" dirty="0"/>
          </a:p>
        </p:txBody>
      </p:sp>
    </p:spTree>
    <p:extLst>
      <p:ext uri="{BB962C8B-B14F-4D97-AF65-F5344CB8AC3E}">
        <p14:creationId xmlns:p14="http://schemas.microsoft.com/office/powerpoint/2010/main" val="1902089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89848" y="1732547"/>
            <a:ext cx="3003525" cy="2135234"/>
          </a:xfrm>
          <a:prstGeom prst="rect">
            <a:avLst/>
          </a:prstGeom>
        </p:spPr>
      </p:pic>
    </p:spTree>
    <p:extLst>
      <p:ext uri="{BB962C8B-B14F-4D97-AF65-F5344CB8AC3E}">
        <p14:creationId xmlns:p14="http://schemas.microsoft.com/office/powerpoint/2010/main" val="1492075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a:t>
            </a:r>
          </a:p>
        </p:txBody>
      </p:sp>
      <p:sp>
        <p:nvSpPr>
          <p:cNvPr id="3" name="Content Placeholder 2"/>
          <p:cNvSpPr>
            <a:spLocks noGrp="1"/>
          </p:cNvSpPr>
          <p:nvPr>
            <p:ph idx="1"/>
          </p:nvPr>
        </p:nvSpPr>
        <p:spPr/>
        <p:txBody>
          <a:bodyPr/>
          <a:lstStyle/>
          <a:p>
            <a:pPr marL="0" indent="0">
              <a:buNone/>
            </a:pPr>
            <a:r>
              <a:rPr lang="en-US" dirty="0"/>
              <a:t>Search committees:</a:t>
            </a:r>
          </a:p>
          <a:p>
            <a:r>
              <a:rPr lang="en-US" dirty="0"/>
              <a:t>P</a:t>
            </a:r>
            <a:r>
              <a:rPr lang="en-US" dirty="0" smtClean="0"/>
              <a:t>lay </a:t>
            </a:r>
            <a:r>
              <a:rPr lang="en-US" dirty="0"/>
              <a:t>an important role in recruiting and shaping RBHS faculty</a:t>
            </a:r>
          </a:p>
          <a:p>
            <a:r>
              <a:rPr lang="en-US" dirty="0" smtClean="0"/>
              <a:t>Have </a:t>
            </a:r>
            <a:r>
              <a:rPr lang="en-US" dirty="0"/>
              <a:t>the ability to make substantive changes at RBHS and the University by helping to recruit faculty that represent our high standards of </a:t>
            </a:r>
            <a:r>
              <a:rPr lang="en-US" dirty="0">
                <a:solidFill>
                  <a:schemeClr val="tx1"/>
                </a:solidFill>
              </a:rPr>
              <a:t>excellence and our inclusive culture</a:t>
            </a:r>
          </a:p>
          <a:p>
            <a:r>
              <a:rPr lang="en-US" dirty="0"/>
              <a:t>C</a:t>
            </a:r>
            <a:r>
              <a:rPr lang="en-US" dirty="0" smtClean="0"/>
              <a:t>ontribute to and </a:t>
            </a:r>
            <a:r>
              <a:rPr lang="en-US" dirty="0"/>
              <a:t>enhance the image of RBHS and the University</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3</a:t>
            </a:fld>
            <a:endParaRPr lang="en-US" dirty="0"/>
          </a:p>
        </p:txBody>
      </p:sp>
    </p:spTree>
    <p:extLst>
      <p:ext uri="{BB962C8B-B14F-4D97-AF65-F5344CB8AC3E}">
        <p14:creationId xmlns:p14="http://schemas.microsoft.com/office/powerpoint/2010/main" val="302608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Introductions and Engagement Activity</a:t>
            </a:r>
          </a:p>
        </p:txBody>
      </p:sp>
      <p:sp>
        <p:nvSpPr>
          <p:cNvPr id="3" name="Content Placeholder 2"/>
          <p:cNvSpPr>
            <a:spLocks noGrp="1"/>
          </p:cNvSpPr>
          <p:nvPr>
            <p:ph idx="1"/>
          </p:nvPr>
        </p:nvSpPr>
        <p:spPr/>
        <p:txBody>
          <a:bodyPr/>
          <a:lstStyle/>
          <a:p>
            <a:r>
              <a:rPr lang="en-US" dirty="0"/>
              <a:t>Introduce yourself</a:t>
            </a:r>
          </a:p>
          <a:p>
            <a:pPr lvl="1"/>
            <a:r>
              <a:rPr lang="en-US" dirty="0"/>
              <a:t>Name, Rank/Title, School/Department</a:t>
            </a:r>
          </a:p>
          <a:p>
            <a:r>
              <a:rPr lang="en-US" dirty="0"/>
              <a:t>What are the elements of</a:t>
            </a:r>
            <a:r>
              <a:rPr lang="en-US" dirty="0">
                <a:solidFill>
                  <a:schemeClr val="tx1"/>
                </a:solidFill>
              </a:rPr>
              <a:t> a </a:t>
            </a:r>
            <a:r>
              <a:rPr lang="en-US" dirty="0"/>
              <a:t>good search?</a:t>
            </a:r>
          </a:p>
          <a:p>
            <a:r>
              <a:rPr lang="en-US" dirty="0"/>
              <a:t>What are the biggest challenges to recruiting the best candidates?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4</a:t>
            </a:fld>
            <a:endParaRPr lang="en-US" dirty="0"/>
          </a:p>
        </p:txBody>
      </p:sp>
    </p:spTree>
    <p:extLst>
      <p:ext uri="{BB962C8B-B14F-4D97-AF65-F5344CB8AC3E}">
        <p14:creationId xmlns:p14="http://schemas.microsoft.com/office/powerpoint/2010/main" val="423985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Search Committee Charge – Search Details</a:t>
            </a:r>
          </a:p>
        </p:txBody>
      </p:sp>
      <p:sp>
        <p:nvSpPr>
          <p:cNvPr id="3" name="Content Placeholder 2"/>
          <p:cNvSpPr>
            <a:spLocks noGrp="1"/>
          </p:cNvSpPr>
          <p:nvPr>
            <p:ph idx="1"/>
          </p:nvPr>
        </p:nvSpPr>
        <p:spPr/>
        <p:txBody>
          <a:bodyPr/>
          <a:lstStyle/>
          <a:p>
            <a:r>
              <a:rPr lang="en-US" dirty="0"/>
              <a:t>Position(s) to be filled – rank(s)/title(s)</a:t>
            </a:r>
          </a:p>
          <a:p>
            <a:r>
              <a:rPr lang="en-US" dirty="0"/>
              <a:t>Scope of the search – internal, local, national or international</a:t>
            </a:r>
          </a:p>
          <a:p>
            <a:r>
              <a:rPr lang="en-US" dirty="0" smtClean="0"/>
              <a:t>Deadlines</a:t>
            </a:r>
          </a:p>
          <a:p>
            <a:r>
              <a:rPr lang="en-US" dirty="0" smtClean="0"/>
              <a:t>Discuss any unique factors or history regarding this search (i.e. a reposted position, </a:t>
            </a:r>
            <a:r>
              <a:rPr lang="en-US" dirty="0"/>
              <a:t>challenges </a:t>
            </a:r>
            <a:r>
              <a:rPr lang="en-US" dirty="0" smtClean="0"/>
              <a:t>during prior recruitments, </a:t>
            </a:r>
            <a:r>
              <a:rPr lang="en-US" dirty="0"/>
              <a:t>challenges within the department/school) </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5</a:t>
            </a:fld>
            <a:endParaRPr lang="en-US" dirty="0"/>
          </a:p>
        </p:txBody>
      </p:sp>
    </p:spTree>
    <p:extLst>
      <p:ext uri="{BB962C8B-B14F-4D97-AF65-F5344CB8AC3E}">
        <p14:creationId xmlns:p14="http://schemas.microsoft.com/office/powerpoint/2010/main" val="167470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7621"/>
            <a:ext cx="8229600" cy="606029"/>
          </a:xfrm>
        </p:spPr>
        <p:txBody>
          <a:bodyPr/>
          <a:lstStyle/>
          <a:p>
            <a:pPr algn="ctr"/>
            <a:r>
              <a:rPr lang="en-US" b="1" dirty="0"/>
              <a:t>General Expectations </a:t>
            </a:r>
          </a:p>
        </p:txBody>
      </p:sp>
      <p:sp>
        <p:nvSpPr>
          <p:cNvPr id="3" name="Content Placeholder 2"/>
          <p:cNvSpPr>
            <a:spLocks noGrp="1"/>
          </p:cNvSpPr>
          <p:nvPr>
            <p:ph idx="1"/>
          </p:nvPr>
        </p:nvSpPr>
        <p:spPr/>
        <p:txBody>
          <a:bodyPr/>
          <a:lstStyle/>
          <a:p>
            <a:r>
              <a:rPr lang="en-US" sz="2000" dirty="0"/>
              <a:t>Attendance – search members are required to attend all search committee meetings and activities</a:t>
            </a:r>
          </a:p>
          <a:p>
            <a:r>
              <a:rPr lang="en-US" sz="2000" dirty="0"/>
              <a:t>Keep all materials and proceedings related to the search committee confidential.</a:t>
            </a:r>
          </a:p>
          <a:p>
            <a:r>
              <a:rPr lang="en-US" sz="2000" dirty="0"/>
              <a:t>Decide, ahead of time, if voting will be unanimous or majority, if you will allow absentee votes, or confidential ballots. Confidential voting is a best practice because it protects vulnerable faculty from undue influence</a:t>
            </a:r>
            <a:r>
              <a:rPr lang="en-US" sz="2000" dirty="0">
                <a:solidFill>
                  <a:schemeClr val="tx1"/>
                </a:solidFill>
              </a:rPr>
              <a:t>, allows for each voice to be heard, and </a:t>
            </a:r>
            <a:r>
              <a:rPr lang="en-US" sz="2000" dirty="0"/>
              <a:t>can reduce inter-departmental </a:t>
            </a:r>
            <a:r>
              <a:rPr lang="en-US" sz="2000" dirty="0" smtClean="0"/>
              <a:t>disagreements.</a:t>
            </a:r>
            <a:endParaRPr lang="en-US" sz="2000" dirty="0"/>
          </a:p>
          <a:p>
            <a:pPr marL="0" indent="0">
              <a:buNone/>
            </a:pPr>
            <a:endParaRPr lang="en-US" sz="2400"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6</a:t>
            </a:fld>
            <a:endParaRPr lang="en-US" dirty="0"/>
          </a:p>
        </p:txBody>
      </p:sp>
    </p:spTree>
    <p:extLst>
      <p:ext uri="{BB962C8B-B14F-4D97-AF65-F5344CB8AC3E}">
        <p14:creationId xmlns:p14="http://schemas.microsoft.com/office/powerpoint/2010/main" val="75045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Policies and Procedures </a:t>
            </a:r>
          </a:p>
        </p:txBody>
      </p:sp>
      <p:sp>
        <p:nvSpPr>
          <p:cNvPr id="3" name="Content Placeholder 2"/>
          <p:cNvSpPr>
            <a:spLocks noGrp="1"/>
          </p:cNvSpPr>
          <p:nvPr>
            <p:ph idx="1"/>
          </p:nvPr>
        </p:nvSpPr>
        <p:spPr>
          <a:xfrm>
            <a:off x="457200" y="1393650"/>
            <a:ext cx="8229600" cy="3278103"/>
          </a:xfrm>
        </p:spPr>
        <p:txBody>
          <a:bodyPr/>
          <a:lstStyle/>
          <a:p>
            <a:r>
              <a:rPr lang="en-US" sz="2400" dirty="0">
                <a:latin typeface="+mj-lt"/>
                <a:hlinkClick r:id="rId2"/>
              </a:rPr>
              <a:t>Faculty Appointments Manual</a:t>
            </a:r>
            <a:endParaRPr lang="en-US" sz="2400" dirty="0">
              <a:latin typeface="+mj-lt"/>
            </a:endParaRPr>
          </a:p>
          <a:p>
            <a:pPr marL="0" indent="0">
              <a:buNone/>
            </a:pPr>
            <a:endParaRPr lang="en-US" sz="2400" dirty="0">
              <a:latin typeface="+mj-lt"/>
            </a:endParaRPr>
          </a:p>
          <a:p>
            <a:r>
              <a:rPr lang="en-US" sz="2400" dirty="0">
                <a:latin typeface="+mj-lt"/>
                <a:hlinkClick r:id="rId3"/>
              </a:rPr>
              <a:t>RBHS Diversity and Inclusion Statement </a:t>
            </a:r>
            <a:endParaRPr lang="en-US" sz="2400" dirty="0">
              <a:latin typeface="+mj-lt"/>
            </a:endParaRPr>
          </a:p>
          <a:p>
            <a:pPr marL="0" indent="0">
              <a:buNone/>
            </a:pPr>
            <a:endParaRPr lang="en-US" sz="2400" dirty="0">
              <a:latin typeface="+mj-lt"/>
            </a:endParaRPr>
          </a:p>
          <a:p>
            <a:r>
              <a:rPr lang="en-US" sz="2400" dirty="0">
                <a:latin typeface="+mj-lt"/>
                <a:hlinkClick r:id="rId4"/>
              </a:rPr>
              <a:t>Rutgers Diversity and Employment Equity</a:t>
            </a:r>
            <a:endParaRPr lang="en-US" sz="2400" dirty="0">
              <a:latin typeface="+mj-lt"/>
            </a:endParaRPr>
          </a:p>
          <a:p>
            <a:endParaRPr lang="en-US" sz="2400" dirty="0">
              <a:latin typeface="+mj-lt"/>
            </a:endParaRPr>
          </a:p>
          <a:p>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7</a:t>
            </a:fld>
            <a:endParaRPr lang="en-US" dirty="0"/>
          </a:p>
        </p:txBody>
      </p:sp>
    </p:spTree>
    <p:extLst>
      <p:ext uri="{BB962C8B-B14F-4D97-AF65-F5344CB8AC3E}">
        <p14:creationId xmlns:p14="http://schemas.microsoft.com/office/powerpoint/2010/main" val="308432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4722"/>
            <a:ext cx="8229600" cy="606029"/>
          </a:xfrm>
        </p:spPr>
        <p:txBody>
          <a:bodyPr/>
          <a:lstStyle/>
          <a:p>
            <a:pPr algn="ctr"/>
            <a:r>
              <a:rPr lang="en-US" b="1" dirty="0"/>
              <a:t>Advertising and Recruitment</a:t>
            </a:r>
          </a:p>
        </p:txBody>
      </p:sp>
      <p:sp>
        <p:nvSpPr>
          <p:cNvPr id="3" name="Content Placeholder 2"/>
          <p:cNvSpPr>
            <a:spLocks noGrp="1"/>
          </p:cNvSpPr>
          <p:nvPr>
            <p:ph idx="1"/>
          </p:nvPr>
        </p:nvSpPr>
        <p:spPr/>
        <p:txBody>
          <a:bodyPr/>
          <a:lstStyle/>
          <a:p>
            <a:pPr lvl="0"/>
            <a:r>
              <a:rPr lang="en-US" sz="1600" dirty="0" smtClean="0"/>
              <a:t>The search </a:t>
            </a:r>
            <a:r>
              <a:rPr lang="en-US" sz="1600" dirty="0"/>
              <a:t>committee may participate in the development of the job </a:t>
            </a:r>
            <a:r>
              <a:rPr lang="en-US" sz="1600" dirty="0" smtClean="0"/>
              <a:t>description</a:t>
            </a:r>
          </a:p>
          <a:p>
            <a:pPr lvl="0"/>
            <a:endParaRPr lang="en-US" sz="1600" dirty="0" smtClean="0"/>
          </a:p>
          <a:p>
            <a:pPr lvl="0"/>
            <a:r>
              <a:rPr lang="en-US" sz="1600" dirty="0" smtClean="0">
                <a:solidFill>
                  <a:schemeClr val="tx1"/>
                </a:solidFill>
              </a:rPr>
              <a:t>The search committee may suggest venues, or additional venues, for advertisement of the position</a:t>
            </a:r>
            <a:endParaRPr lang="en-US" sz="1600" dirty="0">
              <a:solidFill>
                <a:schemeClr val="tx1"/>
              </a:solidFill>
            </a:endParaRPr>
          </a:p>
          <a:p>
            <a:pPr marL="0" lvl="0" indent="0">
              <a:buNone/>
            </a:pPr>
            <a:endParaRPr lang="en-US" sz="1600" dirty="0"/>
          </a:p>
          <a:p>
            <a:pPr lvl="0"/>
            <a:r>
              <a:rPr lang="en-US" sz="1600" dirty="0"/>
              <a:t>The search committee participates in the </a:t>
            </a:r>
            <a:r>
              <a:rPr lang="en-US" sz="1600" i="1" dirty="0"/>
              <a:t>search</a:t>
            </a:r>
            <a:r>
              <a:rPr lang="en-US" sz="1600" dirty="0"/>
              <a:t> </a:t>
            </a:r>
            <a:r>
              <a:rPr lang="en-US" sz="1600" i="1" dirty="0"/>
              <a:t>process</a:t>
            </a:r>
            <a:r>
              <a:rPr lang="en-US" sz="1600" dirty="0"/>
              <a:t> not just the selection process</a:t>
            </a:r>
          </a:p>
          <a:p>
            <a:pPr lvl="1"/>
            <a:r>
              <a:rPr lang="en-US" sz="1600" dirty="0"/>
              <a:t>Committee members shall contact professional organizations, colleagues, prior students, and other professional contacts to spread the word about the position</a:t>
            </a:r>
          </a:p>
          <a:p>
            <a:pPr lvl="1"/>
            <a:r>
              <a:rPr lang="en-US" sz="1600" dirty="0"/>
              <a:t>Committee members share input on where the position should be advertised in order to attract a diverse pool of candidates</a:t>
            </a:r>
          </a:p>
          <a:p>
            <a:pPr lvl="0"/>
            <a:endParaRPr lang="en-US" sz="1800"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8</a:t>
            </a:fld>
            <a:endParaRPr lang="en-US" dirty="0"/>
          </a:p>
        </p:txBody>
      </p:sp>
    </p:spTree>
    <p:extLst>
      <p:ext uri="{BB962C8B-B14F-4D97-AF65-F5344CB8AC3E}">
        <p14:creationId xmlns:p14="http://schemas.microsoft.com/office/powerpoint/2010/main" val="310062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Review of Applications </a:t>
            </a:r>
          </a:p>
        </p:txBody>
      </p:sp>
      <p:sp>
        <p:nvSpPr>
          <p:cNvPr id="3" name="Content Placeholder 2"/>
          <p:cNvSpPr>
            <a:spLocks noGrp="1"/>
          </p:cNvSpPr>
          <p:nvPr>
            <p:ph idx="1"/>
          </p:nvPr>
        </p:nvSpPr>
        <p:spPr/>
        <p:txBody>
          <a:bodyPr/>
          <a:lstStyle/>
          <a:p>
            <a:r>
              <a:rPr lang="en-US" sz="2000" dirty="0"/>
              <a:t>Starting with the criteria in the position description, the committee should discuss and agree on how it will define and weigh competencies and qualifications. </a:t>
            </a:r>
          </a:p>
          <a:p>
            <a:r>
              <a:rPr lang="en-US" sz="2000" dirty="0"/>
              <a:t>Creating an evaluation matrix or rubric will streamline the initial review of candidates. (Example: </a:t>
            </a:r>
            <a:r>
              <a:rPr lang="en-US" sz="2000" dirty="0" smtClean="0">
                <a:hlinkClick r:id="rId3"/>
              </a:rPr>
              <a:t>HERC Evaluation </a:t>
            </a:r>
            <a:r>
              <a:rPr lang="en-US" sz="2000" dirty="0">
                <a:hlinkClick r:id="rId3"/>
              </a:rPr>
              <a:t>Template</a:t>
            </a:r>
            <a:r>
              <a:rPr lang="en-US" sz="2000" dirty="0"/>
              <a:t>)</a:t>
            </a:r>
          </a:p>
          <a:p>
            <a:pPr lvl="0"/>
            <a:r>
              <a:rPr lang="en-US" sz="2000" dirty="0"/>
              <a:t>Review applications and select candidate for interview.  </a:t>
            </a:r>
          </a:p>
          <a:p>
            <a:pPr marL="0" lvl="0" indent="0">
              <a:buNone/>
            </a:pPr>
            <a:r>
              <a:rPr lang="en-US" sz="2000" dirty="0"/>
              <a:t>Note: once applicants are selected, the department administrator submits the list through ROCS to the Office of Employment </a:t>
            </a:r>
            <a:r>
              <a:rPr lang="en-US" sz="2000" dirty="0" smtClean="0"/>
              <a:t>Equity (OEE) </a:t>
            </a:r>
            <a:r>
              <a:rPr lang="en-US" sz="2000" dirty="0"/>
              <a:t>who will approve the candidate list for interviewing.  Interviews may </a:t>
            </a:r>
            <a:r>
              <a:rPr lang="en-US" sz="2000" b="1" dirty="0"/>
              <a:t>NOT</a:t>
            </a:r>
            <a:r>
              <a:rPr lang="en-US" sz="2000" dirty="0"/>
              <a:t> be scheduled until approval from </a:t>
            </a:r>
            <a:r>
              <a:rPr lang="en-US" sz="2000" dirty="0" smtClean="0"/>
              <a:t>OEE.</a:t>
            </a:r>
            <a:endParaRPr lang="en-US" sz="20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9</a:t>
            </a:fld>
            <a:endParaRPr lang="en-US" dirty="0"/>
          </a:p>
        </p:txBody>
      </p:sp>
    </p:spTree>
    <p:extLst>
      <p:ext uri="{BB962C8B-B14F-4D97-AF65-F5344CB8AC3E}">
        <p14:creationId xmlns:p14="http://schemas.microsoft.com/office/powerpoint/2010/main" val="953022197"/>
      </p:ext>
    </p:extLst>
  </p:cSld>
  <p:clrMapOvr>
    <a:masterClrMapping/>
  </p:clrMapOvr>
</p:sld>
</file>

<file path=ppt/theme/theme1.xml><?xml version="1.0" encoding="utf-8"?>
<a:theme xmlns:a="http://schemas.openxmlformats.org/drawingml/2006/main" name="RU_template_FASN_16x9 widescreen">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_template_CCAS_16;9" id="{DD4A8B92-6D83-094F-956C-CEF9C024824F}" vid="{1B19C7C8-82CB-E54C-94DC-BFAC1FBCEE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BF5C4C6DD5C04BA3D57C6CE699720A" ma:contentTypeVersion="12" ma:contentTypeDescription="Create a new document." ma:contentTypeScope="" ma:versionID="d2a01b07a75810228e9813ad41409416">
  <xsd:schema xmlns:xsd="http://www.w3.org/2001/XMLSchema" xmlns:xs="http://www.w3.org/2001/XMLSchema" xmlns:p="http://schemas.microsoft.com/office/2006/metadata/properties" xmlns:ns3="28baf2f9-8e3f-401d-9afd-ca096ec7ab68" xmlns:ns4="b9d1968d-f919-4291-b472-f9076e2b15fb" targetNamespace="http://schemas.microsoft.com/office/2006/metadata/properties" ma:root="true" ma:fieldsID="41c6cd623eface4219b03644d115095f" ns3:_="" ns4:_="">
    <xsd:import namespace="28baf2f9-8e3f-401d-9afd-ca096ec7ab68"/>
    <xsd:import namespace="b9d1968d-f919-4291-b472-f9076e2b15f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baf2f9-8e3f-401d-9afd-ca096ec7ab6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d1968d-f919-4291-b472-f9076e2b15f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EBE9DD-03ED-4012-B168-CC7FC000D6A1}">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terms/"/>
    <ds:schemaRef ds:uri="http://www.w3.org/XML/1998/namespace"/>
    <ds:schemaRef ds:uri="28baf2f9-8e3f-401d-9afd-ca096ec7ab68"/>
    <ds:schemaRef ds:uri="http://purl.org/dc/elements/1.1/"/>
    <ds:schemaRef ds:uri="http://schemas.microsoft.com/office/infopath/2007/PartnerControls"/>
    <ds:schemaRef ds:uri="b9d1968d-f919-4291-b472-f9076e2b15fb"/>
  </ds:schemaRefs>
</ds:datastoreItem>
</file>

<file path=customXml/itemProps2.xml><?xml version="1.0" encoding="utf-8"?>
<ds:datastoreItem xmlns:ds="http://schemas.openxmlformats.org/officeDocument/2006/customXml" ds:itemID="{FA4617EF-6871-4E66-B266-A0BD9FD252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baf2f9-8e3f-401d-9afd-ca096ec7ab68"/>
    <ds:schemaRef ds:uri="b9d1968d-f919-4291-b472-f9076e2b15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5BECFE-2FEF-495E-8499-9DE1EFF6F9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RU_template_FASN_16x9 widescreen.potx</Template>
  <TotalTime>7953</TotalTime>
  <Words>2965</Words>
  <Application>Microsoft Office PowerPoint</Application>
  <PresentationFormat>On-screen Show (16:9)</PresentationFormat>
  <Paragraphs>303</Paragraphs>
  <Slides>27</Slides>
  <Notes>16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MS PGothic</vt:lpstr>
      <vt:lpstr>MS PGothic</vt:lpstr>
      <vt:lpstr>Arial</vt:lpstr>
      <vt:lpstr>Arial Regular</vt:lpstr>
      <vt:lpstr>Calibri</vt:lpstr>
      <vt:lpstr>Century Gothic</vt:lpstr>
      <vt:lpstr>Geneva</vt:lpstr>
      <vt:lpstr>Times</vt:lpstr>
      <vt:lpstr>Times New Roman</vt:lpstr>
      <vt:lpstr>Verdana</vt:lpstr>
      <vt:lpstr>ヒラギノ角ゴ Pro W3</vt:lpstr>
      <vt:lpstr>RU_template_FASN_16x9 widescreen</vt:lpstr>
      <vt:lpstr>RBHS Faculty Search Committee Training</vt:lpstr>
      <vt:lpstr>Roadmap</vt:lpstr>
      <vt:lpstr>Introduction</vt:lpstr>
      <vt:lpstr>Introductions and Engagement Activity</vt:lpstr>
      <vt:lpstr>Search Committee Charge – Search Details</vt:lpstr>
      <vt:lpstr>General Expectations </vt:lpstr>
      <vt:lpstr>Policies and Procedures </vt:lpstr>
      <vt:lpstr>Advertising and Recruitment</vt:lpstr>
      <vt:lpstr>Review of Applications </vt:lpstr>
      <vt:lpstr>Interviews and Campus Visits  </vt:lpstr>
      <vt:lpstr>Interviews and Campus Visits  </vt:lpstr>
      <vt:lpstr>Interviews and Campus Visits</vt:lpstr>
      <vt:lpstr>Equitable Interviewing</vt:lpstr>
      <vt:lpstr>Basic Interview Guidelines Under Federal Law</vt:lpstr>
      <vt:lpstr>Basic Interview Guidelines Under Federal Law</vt:lpstr>
      <vt:lpstr>Presenting the Finalists</vt:lpstr>
      <vt:lpstr>HERC Search Committee Toolkit Videos</vt:lpstr>
      <vt:lpstr>Why is Diversity and Inclusion Important?</vt:lpstr>
      <vt:lpstr>Conscious and Unconscious Bias</vt:lpstr>
      <vt:lpstr>Bias Reducing Framework for Search Committees</vt:lpstr>
      <vt:lpstr>Common Unconscious Biases in Hiring</vt:lpstr>
      <vt:lpstr>Biases that Influence Advancement</vt:lpstr>
      <vt:lpstr>Study: Same CV, Different Name </vt:lpstr>
      <vt:lpstr>PowerPoint Presentation</vt:lpstr>
      <vt:lpstr>Resources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eburris</dc:creator>
  <cp:lastModifiedBy>Coleman, Tynisha</cp:lastModifiedBy>
  <cp:revision>122</cp:revision>
  <dcterms:created xsi:type="dcterms:W3CDTF">2012-05-15T15:26:04Z</dcterms:created>
  <dcterms:modified xsi:type="dcterms:W3CDTF">2021-10-06T19:10:43Z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0x0101002ABF5C4C6DD5C04BA3D57C6CE699720A</vt:lpwstr>
  </property>
</Properties>
</file>